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840" r:id="rId1"/>
  </p:sldMasterIdLst>
  <p:notesMasterIdLst>
    <p:notesMasterId r:id="rId28"/>
  </p:notesMasterIdLst>
  <p:handoutMasterIdLst>
    <p:handoutMasterId r:id="rId29"/>
  </p:handoutMasterIdLst>
  <p:sldIdLst>
    <p:sldId id="261" r:id="rId2"/>
    <p:sldId id="283" r:id="rId3"/>
    <p:sldId id="284" r:id="rId4"/>
    <p:sldId id="285" r:id="rId5"/>
    <p:sldId id="307" r:id="rId6"/>
    <p:sldId id="263" r:id="rId7"/>
    <p:sldId id="289" r:id="rId8"/>
    <p:sldId id="288" r:id="rId9"/>
    <p:sldId id="287" r:id="rId10"/>
    <p:sldId id="273" r:id="rId11"/>
    <p:sldId id="279" r:id="rId12"/>
    <p:sldId id="280" r:id="rId13"/>
    <p:sldId id="281" r:id="rId14"/>
    <p:sldId id="277" r:id="rId15"/>
    <p:sldId id="290" r:id="rId16"/>
    <p:sldId id="308" r:id="rId17"/>
    <p:sldId id="293" r:id="rId18"/>
    <p:sldId id="301" r:id="rId19"/>
    <p:sldId id="323" r:id="rId20"/>
    <p:sldId id="311" r:id="rId21"/>
    <p:sldId id="324" r:id="rId22"/>
    <p:sldId id="325" r:id="rId23"/>
    <p:sldId id="326" r:id="rId24"/>
    <p:sldId id="327" r:id="rId25"/>
    <p:sldId id="304" r:id="rId26"/>
    <p:sldId id="322" r:id="rId27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Должикова Алиса Андреевна" initials="ДАА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D1"/>
    <a:srgbClr val="EA0000"/>
    <a:srgbClr val="008E00"/>
    <a:srgbClr val="FDF2D7"/>
    <a:srgbClr val="FEF9EC"/>
    <a:srgbClr val="DDEEFF"/>
    <a:srgbClr val="B7D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 varScale="1">
        <p:scale>
          <a:sx n="148" d="100"/>
          <a:sy n="148" d="100"/>
        </p:scale>
        <p:origin x="-564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&#1055;&#1088;&#1072;&#1074;&#1080;&#1090;&#1077;&#1083;&#1100;&#1089;&#1090;&#1074;&#1086;%20&#1053;&#1057;&#1054;\&#1052;&#1080;&#1085;&#1101;&#1082;&#1086;&#1085;&#1086;&#1084;%20&#1053;&#1057;&#1054;%202015\&#1052;&#1040;&#1056;&#1050;&#1045;&#1058;&#1048;&#1053;&#1043;\&#1060;&#1086;&#1088;&#1091;&#1084;&#1099;%20&#1080;%20&#1074;&#1099;&#1089;&#1090;&#1072;&#1074;&#1082;&#1080;\&#1054;&#1084;&#1089;&#1082;%20&#1043;&#1063;&#1055;%202015\&#1055;&#1088;&#1077;&#1079;&#1077;&#1085;&#1090;&#1072;&#1094;&#1080;&#1103;\&#1043;&#1063;&#1055;%20&#1053;&#1086;&#1074;&#1086;&#1089;&#1080;&#1073;&#1080;&#1088;&#1089;&#1082;&#1072;&#1103;%20&#1086;&#1073;&#1083;&#1072;&#1089;&#1090;&#1100;.ppt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Проблемы!$B$2</c:f>
              <c:strCache>
                <c:ptCount val="1"/>
                <c:pt idx="0">
                  <c:v>НСО</c:v>
                </c:pt>
              </c:strCache>
            </c:strRef>
          </c:tx>
          <c:invertIfNegative val="0"/>
          <c:cat>
            <c:strRef>
              <c:f>Проблемы!$A$3:$A$12</c:f>
              <c:strCache>
                <c:ptCount val="10"/>
                <c:pt idx="0">
                  <c:v>состояние дорог</c:v>
                </c:pt>
                <c:pt idx="1">
                  <c:v>безработица</c:v>
                </c:pt>
                <c:pt idx="2">
                  <c:v>благоустройство города (поселка, села)</c:v>
                </c:pt>
                <c:pt idx="3">
                  <c:v>организация здравоохранения</c:v>
                </c:pt>
                <c:pt idx="4">
                  <c:v>низкий уровень жизни</c:v>
                </c:pt>
                <c:pt idx="5">
                  <c:v>водоснабжение, водоотведение</c:v>
                </c:pt>
                <c:pt idx="6">
                  <c:v>газификация</c:v>
                </c:pt>
                <c:pt idx="7">
                  <c:v>рост цен на товары и услуги</c:v>
                </c:pt>
                <c:pt idx="8">
                  <c:v>рост цен на услуги ЖКХ</c:v>
                </c:pt>
                <c:pt idx="9">
                  <c:v>проблемы сельского хозяйства</c:v>
                </c:pt>
              </c:strCache>
            </c:strRef>
          </c:cat>
          <c:val>
            <c:numRef>
              <c:f>Проблемы!$B$3:$B$12</c:f>
            </c:numRef>
          </c:val>
        </c:ser>
        <c:ser>
          <c:idx val="1"/>
          <c:order val="1"/>
          <c:tx>
            <c:strRef>
              <c:f>Проблемы!$C$2</c:f>
              <c:strCache>
                <c:ptCount val="1"/>
                <c:pt idx="0">
                  <c:v>Новосибирск</c:v>
                </c:pt>
              </c:strCache>
            </c:strRef>
          </c:tx>
          <c:spPr>
            <a:solidFill>
              <a:srgbClr val="0F6FC6">
                <a:lumMod val="60000"/>
                <a:lumOff val="40000"/>
              </a:srgbClr>
            </a:solidFill>
            <a:ln>
              <a:solidFill>
                <a:srgbClr val="009DD9">
                  <a:lumMod val="60000"/>
                  <a:lumOff val="40000"/>
                </a:srgbClr>
              </a:solidFill>
            </a:ln>
          </c:spPr>
          <c:invertIfNegative val="0"/>
          <c:dLbls>
            <c:dLbl>
              <c:idx val="2"/>
              <c:layout>
                <c:manualLayout>
                  <c:x val="0"/>
                  <c:y val="1.35918115239313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446284679853499E-3"/>
                  <c:y val="6.04048839489003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338854039560496E-2"/>
                  <c:y val="3.02095764095622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200" b="1" i="0" u="none" strike="noStrike" kern="1200" baseline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Проблемы!$A$3:$A$12</c:f>
              <c:strCache>
                <c:ptCount val="10"/>
                <c:pt idx="0">
                  <c:v>состояние дорог</c:v>
                </c:pt>
                <c:pt idx="1">
                  <c:v>безработица</c:v>
                </c:pt>
                <c:pt idx="2">
                  <c:v>благоустройство города (поселка, села)</c:v>
                </c:pt>
                <c:pt idx="3">
                  <c:v>организация здравоохранения</c:v>
                </c:pt>
                <c:pt idx="4">
                  <c:v>низкий уровень жизни</c:v>
                </c:pt>
                <c:pt idx="5">
                  <c:v>водоснабжение, водоотведение</c:v>
                </c:pt>
                <c:pt idx="6">
                  <c:v>газификация</c:v>
                </c:pt>
                <c:pt idx="7">
                  <c:v>рост цен на товары и услуги</c:v>
                </c:pt>
                <c:pt idx="8">
                  <c:v>рост цен на услуги ЖКХ</c:v>
                </c:pt>
                <c:pt idx="9">
                  <c:v>проблемы сельского хозяйства</c:v>
                </c:pt>
              </c:strCache>
            </c:strRef>
          </c:cat>
          <c:val>
            <c:numRef>
              <c:f>Проблемы!$C$3:$C$12</c:f>
              <c:numCache>
                <c:formatCode>0%</c:formatCode>
                <c:ptCount val="10"/>
                <c:pt idx="0">
                  <c:v>0.26600000000000001</c:v>
                </c:pt>
                <c:pt idx="1">
                  <c:v>4.4999999999999998E-2</c:v>
                </c:pt>
                <c:pt idx="2">
                  <c:v>0.115</c:v>
                </c:pt>
                <c:pt idx="3">
                  <c:v>6.3E-2</c:v>
                </c:pt>
                <c:pt idx="4">
                  <c:v>5.5E-2</c:v>
                </c:pt>
                <c:pt idx="5">
                  <c:v>8.0000000000000002E-3</c:v>
                </c:pt>
                <c:pt idx="6">
                  <c:v>5.0000000000000001E-3</c:v>
                </c:pt>
                <c:pt idx="7">
                  <c:v>0.09</c:v>
                </c:pt>
                <c:pt idx="8">
                  <c:v>6.0999999999999999E-2</c:v>
                </c:pt>
                <c:pt idx="9">
                  <c:v>0</c:v>
                </c:pt>
              </c:numCache>
            </c:numRef>
          </c:val>
        </c:ser>
        <c:ser>
          <c:idx val="2"/>
          <c:order val="2"/>
          <c:tx>
            <c:strRef>
              <c:f>Проблемы!$D$2</c:f>
              <c:strCache>
                <c:ptCount val="1"/>
                <c:pt idx="0">
                  <c:v>городские округа </c:v>
                </c:pt>
              </c:strCache>
            </c:strRef>
          </c:tx>
          <c:spPr>
            <a:solidFill>
              <a:srgbClr val="0BD0D9">
                <a:lumMod val="60000"/>
                <a:lumOff val="40000"/>
              </a:srgbClr>
            </a:solidFill>
            <a:ln>
              <a:solidFill>
                <a:srgbClr val="0BD0D9">
                  <a:lumMod val="60000"/>
                  <a:lumOff val="40000"/>
                </a:srgbClr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Проблемы!$A$3:$A$12</c:f>
              <c:strCache>
                <c:ptCount val="10"/>
                <c:pt idx="0">
                  <c:v>состояние дорог</c:v>
                </c:pt>
                <c:pt idx="1">
                  <c:v>безработица</c:v>
                </c:pt>
                <c:pt idx="2">
                  <c:v>благоустройство города (поселка, села)</c:v>
                </c:pt>
                <c:pt idx="3">
                  <c:v>организация здравоохранения</c:v>
                </c:pt>
                <c:pt idx="4">
                  <c:v>низкий уровень жизни</c:v>
                </c:pt>
                <c:pt idx="5">
                  <c:v>водоснабжение, водоотведение</c:v>
                </c:pt>
                <c:pt idx="6">
                  <c:v>газификация</c:v>
                </c:pt>
                <c:pt idx="7">
                  <c:v>рост цен на товары и услуги</c:v>
                </c:pt>
                <c:pt idx="8">
                  <c:v>рост цен на услуги ЖКХ</c:v>
                </c:pt>
                <c:pt idx="9">
                  <c:v>проблемы сельского хозяйства</c:v>
                </c:pt>
              </c:strCache>
            </c:strRef>
          </c:cat>
          <c:val>
            <c:numRef>
              <c:f>Проблемы!$D$3:$D$12</c:f>
              <c:numCache>
                <c:formatCode>0%</c:formatCode>
                <c:ptCount val="10"/>
                <c:pt idx="0">
                  <c:v>0.24</c:v>
                </c:pt>
                <c:pt idx="1">
                  <c:v>0.05</c:v>
                </c:pt>
                <c:pt idx="2">
                  <c:v>0.16</c:v>
                </c:pt>
                <c:pt idx="3">
                  <c:v>0.06</c:v>
                </c:pt>
                <c:pt idx="4">
                  <c:v>0.03</c:v>
                </c:pt>
                <c:pt idx="5">
                  <c:v>2.1000000000000001E-2</c:v>
                </c:pt>
                <c:pt idx="6">
                  <c:v>8.9999999999999993E-3</c:v>
                </c:pt>
                <c:pt idx="7">
                  <c:v>0.01</c:v>
                </c:pt>
                <c:pt idx="8">
                  <c:v>0.02</c:v>
                </c:pt>
                <c:pt idx="9">
                  <c:v>0</c:v>
                </c:pt>
              </c:numCache>
            </c:numRef>
          </c:val>
        </c:ser>
        <c:ser>
          <c:idx val="3"/>
          <c:order val="3"/>
          <c:tx>
            <c:strRef>
              <c:f>Проблемы!$E$2</c:f>
              <c:strCache>
                <c:ptCount val="1"/>
                <c:pt idx="0">
                  <c:v>муниципальные районы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dLbls>
            <c:txPr>
              <a:bodyPr/>
              <a:lstStyle/>
              <a:p>
                <a:pPr algn="ctr">
                  <a:defRPr lang="ru-RU" sz="1200" b="1" i="0" u="none" strike="noStrike" kern="1200" baseline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Проблемы!$A$3:$A$12</c:f>
              <c:strCache>
                <c:ptCount val="10"/>
                <c:pt idx="0">
                  <c:v>состояние дорог</c:v>
                </c:pt>
                <c:pt idx="1">
                  <c:v>безработица</c:v>
                </c:pt>
                <c:pt idx="2">
                  <c:v>благоустройство города (поселка, села)</c:v>
                </c:pt>
                <c:pt idx="3">
                  <c:v>организация здравоохранения</c:v>
                </c:pt>
                <c:pt idx="4">
                  <c:v>низкий уровень жизни</c:v>
                </c:pt>
                <c:pt idx="5">
                  <c:v>водоснабжение, водоотведение</c:v>
                </c:pt>
                <c:pt idx="6">
                  <c:v>газификация</c:v>
                </c:pt>
                <c:pt idx="7">
                  <c:v>рост цен на товары и услуги</c:v>
                </c:pt>
                <c:pt idx="8">
                  <c:v>рост цен на услуги ЖКХ</c:v>
                </c:pt>
                <c:pt idx="9">
                  <c:v>проблемы сельского хозяйства</c:v>
                </c:pt>
              </c:strCache>
            </c:strRef>
          </c:cat>
          <c:val>
            <c:numRef>
              <c:f>Проблемы!$E$3:$E$12</c:f>
              <c:numCache>
                <c:formatCode>0%</c:formatCode>
                <c:ptCount val="10"/>
                <c:pt idx="0">
                  <c:v>0.35699999999999998</c:v>
                </c:pt>
                <c:pt idx="1">
                  <c:v>0.26500000000000001</c:v>
                </c:pt>
                <c:pt idx="2">
                  <c:v>8.2000000000000003E-2</c:v>
                </c:pt>
                <c:pt idx="3">
                  <c:v>9.8000000000000018E-2</c:v>
                </c:pt>
                <c:pt idx="4">
                  <c:v>9.6000000000000002E-2</c:v>
                </c:pt>
                <c:pt idx="5">
                  <c:v>9.5000000000000001E-2</c:v>
                </c:pt>
                <c:pt idx="6">
                  <c:v>4.1000000000000002E-2</c:v>
                </c:pt>
                <c:pt idx="7">
                  <c:v>0.04</c:v>
                </c:pt>
                <c:pt idx="8">
                  <c:v>1.2E-2</c:v>
                </c:pt>
                <c:pt idx="9">
                  <c:v>7.0000000000000007E-2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9"/>
        <c:axId val="148907136"/>
        <c:axId val="148908672"/>
      </c:barChart>
      <c:catAx>
        <c:axId val="148907136"/>
        <c:scaling>
          <c:orientation val="maxMin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 i="0" baseline="0">
                <a:latin typeface="Times New Roman" pitchFamily="18" charset="0"/>
              </a:defRPr>
            </a:pPr>
            <a:endParaRPr lang="ru-RU"/>
          </a:p>
        </c:txPr>
        <c:crossAx val="148908672"/>
        <c:crosses val="autoZero"/>
        <c:auto val="1"/>
        <c:lblAlgn val="ctr"/>
        <c:lblOffset val="100"/>
        <c:noMultiLvlLbl val="0"/>
      </c:catAx>
      <c:valAx>
        <c:axId val="14890867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14890713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7.446161444246624E-2"/>
          <c:y val="2.7968471904398679E-2"/>
          <c:w val="0.84811269802888367"/>
          <c:h val="4.6191222664672633E-2"/>
        </c:manualLayout>
      </c:layout>
      <c:overlay val="0"/>
      <c:txPr>
        <a:bodyPr/>
        <a:lstStyle/>
        <a:p>
          <a:pPr>
            <a:defRPr sz="16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solidFill>
                  <a:schemeClr val="accent1">
                    <a:lumMod val="50000"/>
                  </a:schemeClr>
                </a:solidFill>
              </a:defRPr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Динамика основных показателей социально-экономического развития Новосибирской области в сравнении с Российской</a:t>
            </a:r>
            <a:r>
              <a:rPr lang="ru-RU" sz="1400" baseline="0" dirty="0" smtClean="0">
                <a:solidFill>
                  <a:schemeClr val="accent1">
                    <a:lumMod val="50000"/>
                  </a:schemeClr>
                </a:solidFill>
              </a:rPr>
              <a:t> Федерацией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>
              <a:defRPr sz="1400">
                <a:solidFill>
                  <a:schemeClr val="accent1">
                    <a:lumMod val="50000"/>
                  </a:schemeClr>
                </a:solidFill>
              </a:defRPr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в январе-сентябре</a:t>
            </a:r>
            <a:r>
              <a:rPr lang="ru-RU" sz="1400" baseline="0" dirty="0" smtClean="0">
                <a:solidFill>
                  <a:schemeClr val="accent1">
                    <a:lumMod val="50000"/>
                  </a:schemeClr>
                </a:solidFill>
              </a:rPr>
              <a:t> 2015 года, в % к соответствующему периоду 2014 года</a:t>
            </a:r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0.12649469624449225"/>
          <c:y val="0"/>
        </c:manualLayout>
      </c:layout>
      <c:overlay val="0"/>
      <c:spPr>
        <a:solidFill>
          <a:schemeClr val="accent3">
            <a:lumMod val="20000"/>
            <a:lumOff val="80000"/>
          </a:schemeClr>
        </a:solidFill>
        <a:scene3d>
          <a:camera prst="orthographicFront"/>
          <a:lightRig rig="threePt" dir="t"/>
        </a:scene3d>
        <a:sp3d>
          <a:bevelT/>
        </a:sp3d>
      </c:spPr>
    </c:title>
    <c:autoTitleDeleted val="0"/>
    <c:plotArea>
      <c:layout>
        <c:manualLayout>
          <c:layoutTarget val="inner"/>
          <c:xMode val="edge"/>
          <c:yMode val="edge"/>
          <c:x val="1.5459548410379814E-2"/>
          <c:y val="0.25619293329547743"/>
          <c:w val="0.9690809357963529"/>
          <c:h val="0.425755163006579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Новосибирская область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ВРП (по России - ВВП)</c:v>
                </c:pt>
                <c:pt idx="1">
                  <c:v>Инвестиции в основной капитал</c:v>
                </c:pt>
                <c:pt idx="2">
                  <c:v>Промышленное производство</c:v>
                </c:pt>
                <c:pt idx="3">
                  <c:v>Продукция сельского хозяйства</c:v>
                </c:pt>
                <c:pt idx="4">
                  <c:v>Оборот розничной торговли</c:v>
                </c:pt>
                <c:pt idx="5">
                  <c:v>Реальные располагаемые денежные доходы населения</c:v>
                </c:pt>
                <c:pt idx="6">
                  <c:v>Индекс потребительских цен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97.6</c:v>
                </c:pt>
                <c:pt idx="1">
                  <c:v>83.4</c:v>
                </c:pt>
                <c:pt idx="2">
                  <c:v>100.2</c:v>
                </c:pt>
                <c:pt idx="3">
                  <c:v>106.3</c:v>
                </c:pt>
                <c:pt idx="4">
                  <c:v>83.2</c:v>
                </c:pt>
                <c:pt idx="5">
                  <c:v>95.3</c:v>
                </c:pt>
                <c:pt idx="6">
                  <c:v>114.4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Российская Федерация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3"/>
              <c:layout>
                <c:manualLayout>
                  <c:x val="5.6270917439708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2660956423934458E-2"/>
                  <c:y val="-3.91931760668567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accent4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ВРП (по России - ВВП)</c:v>
                </c:pt>
                <c:pt idx="1">
                  <c:v>Инвестиции в основной капитал</c:v>
                </c:pt>
                <c:pt idx="2">
                  <c:v>Промышленное производство</c:v>
                </c:pt>
                <c:pt idx="3">
                  <c:v>Продукция сельского хозяйства</c:v>
                </c:pt>
                <c:pt idx="4">
                  <c:v>Оборот розничной торговли</c:v>
                </c:pt>
                <c:pt idx="5">
                  <c:v>Реальные располагаемые денежные доходы населения</c:v>
                </c:pt>
                <c:pt idx="6">
                  <c:v>Индекс потребительских цен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96.3</c:v>
                </c:pt>
                <c:pt idx="1">
                  <c:v>94.2</c:v>
                </c:pt>
                <c:pt idx="2">
                  <c:v>96.8</c:v>
                </c:pt>
                <c:pt idx="3">
                  <c:v>102.4</c:v>
                </c:pt>
                <c:pt idx="4">
                  <c:v>91.5</c:v>
                </c:pt>
                <c:pt idx="5">
                  <c:v>96.7</c:v>
                </c:pt>
                <c:pt idx="6">
                  <c:v>115.9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49073920"/>
        <c:axId val="149075456"/>
      </c:barChart>
      <c:catAx>
        <c:axId val="14907392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49075456"/>
        <c:crosses val="autoZero"/>
        <c:auto val="1"/>
        <c:lblAlgn val="ctr"/>
        <c:lblOffset val="100"/>
        <c:noMultiLvlLbl val="0"/>
      </c:catAx>
      <c:valAx>
        <c:axId val="1490754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907392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908484242491575"/>
          <c:w val="0.59889248200604495"/>
          <c:h val="8.3677122295053641E-2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 rtl="0">
              <a:defRPr lang="ru-RU" sz="1400" b="1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400" b="1" i="0" u="none" strike="noStrike" kern="1200" baseline="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Динамика основных показателей социально-экономического </a:t>
            </a:r>
            <a:r>
              <a:rPr lang="ru-RU" sz="1400" b="1" i="0" u="none" strike="noStrike" kern="1200" baseline="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развития Новосибирской области в сравнении с Российской Федерации </a:t>
            </a:r>
            <a:endParaRPr lang="ru-RU" sz="1400" b="1" i="0" u="none" strike="noStrike" kern="1200" baseline="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rtl="0">
              <a:defRPr lang="ru-RU" sz="1400" b="1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400" b="1" i="0" u="none" strike="noStrike" kern="1200" baseline="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 2015 году, в % к предыдущему году (оценка)</a:t>
            </a:r>
          </a:p>
        </c:rich>
      </c:tx>
      <c:layout>
        <c:manualLayout>
          <c:xMode val="edge"/>
          <c:yMode val="edge"/>
          <c:x val="0.13600717751791019"/>
          <c:y val="9.9231772601398194E-3"/>
        </c:manualLayout>
      </c:layout>
      <c:overlay val="0"/>
      <c:spPr>
        <a:solidFill>
          <a:schemeClr val="accent3">
            <a:lumMod val="20000"/>
            <a:lumOff val="80000"/>
          </a:schemeClr>
        </a:solidFill>
        <a:scene3d>
          <a:camera prst="orthographicFront"/>
          <a:lightRig rig="threePt" dir="t"/>
        </a:scene3d>
        <a:sp3d>
          <a:bevelT/>
        </a:sp3d>
      </c:spPr>
    </c:title>
    <c:autoTitleDeleted val="0"/>
    <c:plotArea>
      <c:layout>
        <c:manualLayout>
          <c:layoutTarget val="inner"/>
          <c:xMode val="edge"/>
          <c:yMode val="edge"/>
          <c:x val="1.7067996029115046E-2"/>
          <c:y val="0.31881563986980171"/>
          <c:w val="0.96870867394662241"/>
          <c:h val="0.346533600285547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Новосибирская область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txPr>
              <a:bodyPr/>
              <a:lstStyle/>
              <a:p>
                <a:pPr>
                  <a:defRPr sz="14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ВРП (по России - ВВП)</c:v>
                </c:pt>
                <c:pt idx="1">
                  <c:v>Инвестиции в основной капитал</c:v>
                </c:pt>
                <c:pt idx="2">
                  <c:v>Промышленное производство</c:v>
                </c:pt>
                <c:pt idx="3">
                  <c:v>Продукция сельского хозяйства</c:v>
                </c:pt>
                <c:pt idx="4">
                  <c:v>Оборот розничной торговли</c:v>
                </c:pt>
                <c:pt idx="5">
                  <c:v>Реальные располагаемые денежные доходы населения</c:v>
                </c:pt>
                <c:pt idx="6">
                  <c:v>Индекс потребительских цен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98.2</c:v>
                </c:pt>
                <c:pt idx="1">
                  <c:v>89</c:v>
                </c:pt>
                <c:pt idx="2">
                  <c:v>100.4</c:v>
                </c:pt>
                <c:pt idx="3">
                  <c:v>107</c:v>
                </c:pt>
                <c:pt idx="4">
                  <c:v>85.6</c:v>
                </c:pt>
                <c:pt idx="5">
                  <c:v>95</c:v>
                </c:pt>
                <c:pt idx="6">
                  <c:v>114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Российская Федерация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6"/>
              <c:layout>
                <c:manualLayout>
                  <c:x val="7.111665012131268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chemeClr val="accent4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ВРП (по России - ВВП)</c:v>
                </c:pt>
                <c:pt idx="1">
                  <c:v>Инвестиции в основной капитал</c:v>
                </c:pt>
                <c:pt idx="2">
                  <c:v>Промышленное производство</c:v>
                </c:pt>
                <c:pt idx="3">
                  <c:v>Продукция сельского хозяйства</c:v>
                </c:pt>
                <c:pt idx="4">
                  <c:v>Оборот розничной торговли</c:v>
                </c:pt>
                <c:pt idx="5">
                  <c:v>Реальные располагаемые денежные доходы населения</c:v>
                </c:pt>
                <c:pt idx="6">
                  <c:v>Индекс потребительских цен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96.1</c:v>
                </c:pt>
                <c:pt idx="1">
                  <c:v>90.1</c:v>
                </c:pt>
                <c:pt idx="2">
                  <c:v>96.7</c:v>
                </c:pt>
                <c:pt idx="3">
                  <c:v>101.4</c:v>
                </c:pt>
                <c:pt idx="4">
                  <c:v>91.5</c:v>
                </c:pt>
                <c:pt idx="5">
                  <c:v>96</c:v>
                </c:pt>
                <c:pt idx="6">
                  <c:v>115.4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49089280"/>
        <c:axId val="149123840"/>
      </c:barChart>
      <c:catAx>
        <c:axId val="14908928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49123840"/>
        <c:crosses val="autoZero"/>
        <c:auto val="1"/>
        <c:lblAlgn val="ctr"/>
        <c:lblOffset val="100"/>
        <c:noMultiLvlLbl val="0"/>
      </c:catAx>
      <c:valAx>
        <c:axId val="1491238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908928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0387573423741625E-3"/>
          <c:y val="0.92127417941216405"/>
          <c:w val="0.51455248251986341"/>
          <c:h val="7.1887698057189864E-2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/>
              <a:t>Динамика инвестиций в основной </a:t>
            </a:r>
            <a:r>
              <a:rPr lang="ru-RU" sz="1600" dirty="0" smtClean="0"/>
              <a:t>капитал (2005 год – 100%)</a:t>
            </a:r>
            <a:endParaRPr lang="ru-RU" sz="1600" dirty="0"/>
          </a:p>
        </c:rich>
      </c:tx>
      <c:layout>
        <c:manualLayout>
          <c:xMode val="edge"/>
          <c:yMode val="edge"/>
          <c:x val="0.15744633806639324"/>
          <c:y val="2.7016536664203379E-4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1.3142323894794932E-2"/>
          <c:y val="0.1234649310210098"/>
          <c:w val="0.96793285594529899"/>
          <c:h val="0.64806876258719359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Индекс физического объема инвестиций в основной капитал, в % к 2005 году</c:v>
                </c:pt>
              </c:strCache>
            </c:strRef>
          </c:tx>
          <c:spPr>
            <a:ln>
              <a:solidFill>
                <a:schemeClr val="tx2">
                  <a:lumMod val="60000"/>
                  <a:lumOff val="40000"/>
                </a:schemeClr>
              </a:solidFill>
            </a:ln>
          </c:spPr>
          <c:marker>
            <c:symbol val="diamond"/>
            <c:size val="13"/>
            <c:spPr>
              <a:solidFill>
                <a:schemeClr val="accent1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marker>
          <c:dLbls>
            <c:dLbl>
              <c:idx val="0"/>
              <c:layout>
                <c:manualLayout>
                  <c:x val="-2.9151949140637265E-3"/>
                  <c:y val="4.27882580933821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9151949140637265E-3"/>
                  <c:y val="5.1345909712058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37279237109559E-2"/>
                  <c:y val="-6.84612129494114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081272879689217E-2"/>
                  <c:y val="-8.12976903774260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6452006243386438E-2"/>
                  <c:y val="-7.29435443241402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4994290251902795E-2"/>
                  <c:y val="-7.834299068956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5.1015910996115216E-2"/>
                  <c:y val="-7.70188645680879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8100716082051596E-2"/>
                  <c:y val="-6.4182387140073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352474151173275E-2"/>
                  <c:y val="-6.53036416513707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2067144054700993E-2"/>
                  <c:y val="-6.84612129494114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126.7</c:v>
                </c:pt>
                <c:pt idx="1">
                  <c:v>192.1</c:v>
                </c:pt>
                <c:pt idx="2">
                  <c:v>240.9</c:v>
                </c:pt>
                <c:pt idx="3">
                  <c:v>185.5</c:v>
                </c:pt>
                <c:pt idx="4">
                  <c:v>200</c:v>
                </c:pt>
                <c:pt idx="5">
                  <c:v>225</c:v>
                </c:pt>
                <c:pt idx="6">
                  <c:v>236.9</c:v>
                </c:pt>
                <c:pt idx="7">
                  <c:v>256.10000000000002</c:v>
                </c:pt>
                <c:pt idx="8">
                  <c:v>243.6</c:v>
                </c:pt>
                <c:pt idx="9">
                  <c:v>216.8</c:v>
                </c:pt>
              </c:numCache>
            </c:numRef>
          </c:val>
          <c:smooth val="1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9398656"/>
        <c:axId val="149401600"/>
      </c:lineChart>
      <c:catAx>
        <c:axId val="149398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49401600"/>
        <c:crosses val="autoZero"/>
        <c:auto val="1"/>
        <c:lblAlgn val="ctr"/>
        <c:lblOffset val="100"/>
        <c:noMultiLvlLbl val="0"/>
      </c:catAx>
      <c:valAx>
        <c:axId val="1494016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9398656"/>
        <c:crosses val="autoZero"/>
        <c:crossBetween val="between"/>
      </c:valAx>
      <c:spPr>
        <a:solidFill>
          <a:srgbClr val="FDF2D7"/>
        </a:solidFill>
        <a:scene3d>
          <a:camera prst="orthographicFront"/>
          <a:lightRig rig="threePt" dir="t"/>
        </a:scene3d>
        <a:sp3d>
          <a:bevelT/>
          <a:bevelB/>
        </a:sp3d>
      </c:spPr>
    </c:plotArea>
    <c:legend>
      <c:legendPos val="b"/>
      <c:layout>
        <c:manualLayout>
          <c:xMode val="edge"/>
          <c:yMode val="edge"/>
          <c:x val="6.3434436246610118E-2"/>
          <c:y val="0.90864731964254819"/>
          <c:w val="0.85132150146769736"/>
          <c:h val="9.1352594113952884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Лист1!$A$2:$A$10</c:f>
              <c:strCache>
                <c:ptCount val="9"/>
                <c:pt idx="0">
                  <c:v>ЖКХ</c:v>
                </c:pt>
                <c:pt idx="1">
                  <c:v>Социальное обслуживание населения</c:v>
                </c:pt>
                <c:pt idx="2">
                  <c:v>Физическая культура и спорт</c:v>
                </c:pt>
                <c:pt idx="3">
                  <c:v>Транспорт и дорожное хозяйство</c:v>
                </c:pt>
                <c:pt idx="4">
                  <c:v>Индустриальные и технические парки</c:v>
                </c:pt>
                <c:pt idx="5">
                  <c:v>Здравоохранение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Туризм 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16</c:v>
                </c:pt>
                <c:pt idx="1">
                  <c:v>8</c:v>
                </c:pt>
                <c:pt idx="2">
                  <c:v>6</c:v>
                </c:pt>
                <c:pt idx="3">
                  <c:v>4</c:v>
                </c:pt>
                <c:pt idx="4">
                  <c:v>4</c:v>
                </c:pt>
                <c:pt idx="5">
                  <c:v>3</c:v>
                </c:pt>
                <c:pt idx="6">
                  <c:v>3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FA4464-6E72-4F62-9961-8D78860CE1E5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810262-6F66-40D1-B038-B02D786EDBC2}">
      <dgm:prSet phldrT="[Текст]" custT="1"/>
      <dgm:spPr>
        <a:solidFill>
          <a:schemeClr val="accent1">
            <a:lumMod val="75000"/>
            <a:alpha val="40000"/>
          </a:schemeClr>
        </a:solidFill>
        <a:ln>
          <a:solidFill>
            <a:schemeClr val="accent1">
              <a:lumMod val="75000"/>
              <a:alpha val="40000"/>
            </a:schemeClr>
          </a:solidFill>
        </a:ln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pPr algn="ctr"/>
          <a:r>
            <a:rPr lang="ru-RU" sz="1800" b="1" i="1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На 31.12.2014</a:t>
          </a:r>
          <a:endParaRPr lang="ru-RU" sz="1800" b="1" i="1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93F1BD7-30A9-4D76-AB13-31F47651626A}" type="parTrans" cxnId="{33002438-8BF0-406A-82C3-FD4539E11FF4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5930055-9F5A-4BE7-A181-27328FB6F6EF}" type="sibTrans" cxnId="{33002438-8BF0-406A-82C3-FD4539E11FF4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9A64090-E00B-4778-90A4-BE315E80189C}">
      <dgm:prSet phldrT="[Текст]" custT="1"/>
      <dgm:spPr>
        <a:solidFill>
          <a:srgbClr val="993366">
            <a:alpha val="50000"/>
          </a:srgbClr>
        </a:solidFill>
        <a:ln>
          <a:solidFill>
            <a:srgbClr val="993366">
              <a:alpha val="50000"/>
            </a:srgbClr>
          </a:solidFill>
        </a:ln>
        <a:scene3d>
          <a:camera prst="orthographicFront"/>
          <a:lightRig rig="threePt" dir="t"/>
        </a:scene3d>
        <a:sp3d>
          <a:bevelT prst="slope"/>
        </a:sp3d>
      </dgm:spPr>
      <dgm:t>
        <a:bodyPr/>
        <a:lstStyle/>
        <a:p>
          <a:pPr algn="ctr">
            <a:spcAft>
              <a:spcPts val="0"/>
            </a:spcAft>
          </a:pPr>
          <a:r>
            <a:rPr lang="ru-RU" sz="1600" b="1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rPr>
            <a:t>20 </a:t>
          </a: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стационарных филиалов</a:t>
          </a:r>
        </a:p>
        <a:p>
          <a:pPr algn="ctr">
            <a:spcAft>
              <a:spcPts val="0"/>
            </a:spcAft>
          </a:pP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1500" b="1" dirty="0" smtClean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518</a:t>
          </a:r>
          <a:r>
            <a:rPr lang="ru-RU" sz="15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окон) </a:t>
          </a:r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FF892D-568A-43C3-B19B-035CBBE27A51}" type="parTrans" cxnId="{878D9569-5AB0-4529-A408-51EDF74D0C1C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1BA79E-417E-4B24-8DB4-F2093FB0BB31}" type="sibTrans" cxnId="{878D9569-5AB0-4529-A408-51EDF74D0C1C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A2A2181-89D1-4F4B-ABEB-2106F8C103A8}">
      <dgm:prSet phldrT="[Текст]" custT="1"/>
      <dgm:spPr>
        <a:solidFill>
          <a:srgbClr val="FFC000">
            <a:alpha val="50000"/>
          </a:srgbClr>
        </a:solidFill>
        <a:ln>
          <a:solidFill>
            <a:srgbClr val="FFC000">
              <a:alpha val="50000"/>
            </a:srgbClr>
          </a:solidFill>
        </a:ln>
        <a:scene3d>
          <a:camera prst="orthographicFront"/>
          <a:lightRig rig="threePt" dir="t"/>
        </a:scene3d>
        <a:sp3d>
          <a:bevelT prst="slope"/>
        </a:sp3d>
      </dgm:spPr>
      <dgm:t>
        <a:bodyPr/>
        <a:lstStyle/>
        <a:p>
          <a:pPr algn="ctr">
            <a:spcAft>
              <a:spcPts val="0"/>
            </a:spcAft>
          </a:pPr>
          <a:r>
            <a:rPr lang="ru-RU" sz="1600" b="1" dirty="0" smtClean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52</a:t>
          </a:r>
          <a:r>
            <a:rPr lang="ru-RU" sz="1500" b="1" dirty="0" smtClean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территориально обособленных структурных </a:t>
          </a:r>
          <a:b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подразделения (офиса)</a:t>
          </a:r>
        </a:p>
        <a:p>
          <a:pPr algn="ctr">
            <a:spcAft>
              <a:spcPts val="0"/>
            </a:spcAft>
          </a:pP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1500" b="1" dirty="0" smtClean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54</a:t>
          </a: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окна)</a:t>
          </a:r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83AF69-31F8-41FB-98E0-CBFB6DDBB723}" type="parTrans" cxnId="{0ECC37B5-C029-45F7-82D2-71874D4185D7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99795E-DDBF-422E-92B8-00B58522ADBB}" type="sibTrans" cxnId="{0ECC37B5-C029-45F7-82D2-71874D4185D7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5B6E0A-70D1-4143-B61E-2A6297741E08}">
      <dgm:prSet phldrT="[Текст]" custT="1"/>
      <dgm:spPr>
        <a:solidFill>
          <a:schemeClr val="accent1">
            <a:lumMod val="75000"/>
            <a:alpha val="40000"/>
          </a:schemeClr>
        </a:solidFill>
        <a:ln>
          <a:solidFill>
            <a:schemeClr val="accent1">
              <a:lumMod val="75000"/>
              <a:alpha val="40000"/>
            </a:schemeClr>
          </a:solidFill>
        </a:ln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pPr algn="ctr"/>
          <a:r>
            <a:rPr lang="ru-RU" sz="1800" b="1" i="1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На 31.12.2015</a:t>
          </a:r>
          <a:endParaRPr lang="ru-RU" sz="1800" b="1" i="1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24CA55E-3169-4E90-BE52-4A588537F05E}" type="parTrans" cxnId="{353A4EF0-9868-4765-966E-FF92C2492A02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41FCA1-E0F1-410F-9B75-1D7CEBC75176}" type="sibTrans" cxnId="{353A4EF0-9868-4765-966E-FF92C2492A02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2D41EC-DBCC-4C39-921C-D6FD50408FFA}">
      <dgm:prSet phldrT="[Текст]" custT="1"/>
      <dgm:spPr>
        <a:solidFill>
          <a:srgbClr val="993366">
            <a:alpha val="50000"/>
          </a:srgbClr>
        </a:solidFill>
        <a:ln>
          <a:solidFill>
            <a:schemeClr val="accent1">
              <a:lumMod val="75000"/>
              <a:alpha val="50000"/>
            </a:schemeClr>
          </a:solidFill>
        </a:ln>
        <a:scene3d>
          <a:camera prst="orthographicFront"/>
          <a:lightRig rig="threePt" dir="t"/>
        </a:scene3d>
        <a:sp3d>
          <a:bevelT prst="slope"/>
        </a:sp3d>
      </dgm:spPr>
      <dgm:t>
        <a:bodyPr/>
        <a:lstStyle/>
        <a:p>
          <a:pPr algn="ctr">
            <a:spcAft>
              <a:spcPts val="0"/>
            </a:spcAft>
          </a:pPr>
          <a:r>
            <a:rPr lang="ru-RU" sz="15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42 </a:t>
          </a: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стационарных филиала</a:t>
          </a:r>
        </a:p>
        <a:p>
          <a:pPr algn="ctr">
            <a:spcAft>
              <a:spcPts val="0"/>
            </a:spcAft>
          </a:pP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1500" b="1" dirty="0" smtClean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693</a:t>
          </a: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окна)</a:t>
          </a:r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F0201B-BE3E-459A-81C1-71BC819788B8}" type="parTrans" cxnId="{0EC1A980-E2E3-4197-81B1-0E5D3281D098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187146B-5A5E-4592-9D64-BF96C58469A5}" type="sibTrans" cxnId="{0EC1A980-E2E3-4197-81B1-0E5D3281D098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E93B498-F5B5-4D9B-8284-631162B46FC8}">
      <dgm:prSet phldrT="[Текст]" custT="1"/>
      <dgm:spPr>
        <a:solidFill>
          <a:srgbClr val="FFC000">
            <a:alpha val="50000"/>
          </a:srgbClr>
        </a:solidFill>
        <a:ln>
          <a:solidFill>
            <a:schemeClr val="accent1">
              <a:lumMod val="75000"/>
              <a:alpha val="50000"/>
            </a:schemeClr>
          </a:solidFill>
        </a:ln>
        <a:scene3d>
          <a:camera prst="orthographicFront"/>
          <a:lightRig rig="threePt" dir="t"/>
        </a:scene3d>
        <a:sp3d>
          <a:bevelT prst="slope"/>
        </a:sp3d>
      </dgm:spPr>
      <dgm:t>
        <a:bodyPr/>
        <a:lstStyle/>
        <a:p>
          <a:pPr algn="ctr">
            <a:spcAft>
              <a:spcPts val="0"/>
            </a:spcAft>
          </a:pPr>
          <a:r>
            <a:rPr lang="ru-RU" sz="15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60 </a:t>
          </a: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территориально обособленных структурных </a:t>
          </a:r>
          <a:b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подразделений (офисов)</a:t>
          </a:r>
        </a:p>
        <a:p>
          <a:pPr algn="ctr">
            <a:spcAft>
              <a:spcPts val="0"/>
            </a:spcAft>
          </a:pP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1500" b="1" dirty="0" smtClean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64</a:t>
          </a: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окна)</a:t>
          </a:r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88A6DC-BA58-4FEF-A245-7FCD0CBD5830}" type="parTrans" cxnId="{A4D7718F-6A9A-490F-8473-8D69B794A3A0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E959936-43F2-4D04-8704-524A4EF9EDB3}" type="sibTrans" cxnId="{A4D7718F-6A9A-490F-8473-8D69B794A3A0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9394C49-C4FB-48F5-B488-1D16A7178022}">
      <dgm:prSet custT="1"/>
      <dgm:spPr>
        <a:solidFill>
          <a:schemeClr val="accent3">
            <a:lumMod val="75000"/>
            <a:alpha val="50000"/>
          </a:schemeClr>
        </a:solidFill>
        <a:ln>
          <a:solidFill>
            <a:schemeClr val="accent3">
              <a:lumMod val="50000"/>
              <a:alpha val="35000"/>
            </a:schemeClr>
          </a:solidFill>
        </a:ln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pPr>
            <a:spcAft>
              <a:spcPts val="0"/>
            </a:spcAft>
          </a:pPr>
          <a:r>
            <a:rPr 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63,2%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доля граждан, имеющих доступ к получению государственных и муниципальных услуг по принципу «одного окна» </a:t>
          </a:r>
          <a:b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(плановое значение – </a:t>
          </a:r>
          <a:r>
            <a:rPr lang="ru-RU" sz="1500" b="1" dirty="0" smtClean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40%</a:t>
          </a: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0B0E9B-33F3-4C54-A4CE-5357C21EB34B}" type="parTrans" cxnId="{D2786143-B389-4DAD-AC53-A010EC01B500}">
      <dgm:prSet/>
      <dgm:spPr/>
      <dgm:t>
        <a:bodyPr/>
        <a:lstStyle/>
        <a:p>
          <a:endParaRPr lang="ru-RU"/>
        </a:p>
      </dgm:t>
    </dgm:pt>
    <dgm:pt modelId="{458FC4D6-ED6D-4D90-AB6D-BCD1D72E74BA}" type="sibTrans" cxnId="{D2786143-B389-4DAD-AC53-A010EC01B500}">
      <dgm:prSet/>
      <dgm:spPr/>
      <dgm:t>
        <a:bodyPr/>
        <a:lstStyle/>
        <a:p>
          <a:endParaRPr lang="ru-RU"/>
        </a:p>
      </dgm:t>
    </dgm:pt>
    <dgm:pt modelId="{EB009834-652C-45EE-ADF1-39DB7641BD31}">
      <dgm:prSet custT="1"/>
      <dgm:spPr>
        <a:solidFill>
          <a:schemeClr val="accent3">
            <a:lumMod val="75000"/>
            <a:alpha val="50000"/>
          </a:schemeClr>
        </a:solidFill>
        <a:ln>
          <a:solidFill>
            <a:schemeClr val="accent3">
              <a:lumMod val="50000"/>
              <a:alpha val="70000"/>
            </a:schemeClr>
          </a:solidFill>
        </a:ln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pPr>
            <a:spcAft>
              <a:spcPts val="0"/>
            </a:spcAft>
          </a:pPr>
          <a:r>
            <a:rPr 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90,5%</a:t>
          </a: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доля граждан, имеющих доступ к получению государственных и муниципальных услуг по принципу «одного окна»</a:t>
          </a:r>
          <a:b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(плановое значение – </a:t>
          </a:r>
          <a:r>
            <a:rPr lang="ru-RU" sz="1500" b="1" dirty="0" smtClean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90,4%</a:t>
          </a: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4FB9D92-ACA5-45C2-A57A-30FF8AA815C5}" type="parTrans" cxnId="{15E3D889-0D68-4CFA-A909-6A6D30D6F091}">
      <dgm:prSet/>
      <dgm:spPr/>
      <dgm:t>
        <a:bodyPr/>
        <a:lstStyle/>
        <a:p>
          <a:endParaRPr lang="ru-RU"/>
        </a:p>
      </dgm:t>
    </dgm:pt>
    <dgm:pt modelId="{D3F3D850-9B20-46F0-B54A-86A5C05491D6}" type="sibTrans" cxnId="{15E3D889-0D68-4CFA-A909-6A6D30D6F091}">
      <dgm:prSet/>
      <dgm:spPr/>
      <dgm:t>
        <a:bodyPr/>
        <a:lstStyle/>
        <a:p>
          <a:endParaRPr lang="ru-RU"/>
        </a:p>
      </dgm:t>
    </dgm:pt>
    <dgm:pt modelId="{853347A5-6CC7-4525-B9E4-7154F0A465A5}" type="pres">
      <dgm:prSet presAssocID="{F4FA4464-6E72-4F62-9961-8D78860CE1E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AD6A9DE-80FB-4776-B1A8-E48F23357A7A}" type="pres">
      <dgm:prSet presAssocID="{9A810262-6F66-40D1-B038-B02D786EDBC2}" presName="root" presStyleCnt="0"/>
      <dgm:spPr/>
    </dgm:pt>
    <dgm:pt modelId="{8EA42147-9EAC-4919-9928-3A607B8CB5EC}" type="pres">
      <dgm:prSet presAssocID="{9A810262-6F66-40D1-B038-B02D786EDBC2}" presName="rootComposite" presStyleCnt="0"/>
      <dgm:spPr/>
    </dgm:pt>
    <dgm:pt modelId="{929A2F70-0B02-4BD6-9838-683E8C7F0BE1}" type="pres">
      <dgm:prSet presAssocID="{9A810262-6F66-40D1-B038-B02D786EDBC2}" presName="rootText" presStyleLbl="node1" presStyleIdx="0" presStyleCnt="2" custScaleX="271803" custScaleY="98996" custLinFactNeighborX="6792" custLinFactNeighborY="-31210"/>
      <dgm:spPr/>
      <dgm:t>
        <a:bodyPr/>
        <a:lstStyle/>
        <a:p>
          <a:endParaRPr lang="ru-RU"/>
        </a:p>
      </dgm:t>
    </dgm:pt>
    <dgm:pt modelId="{C8A935A3-74E4-4EF4-B69D-B1506E908956}" type="pres">
      <dgm:prSet presAssocID="{9A810262-6F66-40D1-B038-B02D786EDBC2}" presName="rootConnector" presStyleLbl="node1" presStyleIdx="0" presStyleCnt="2"/>
      <dgm:spPr/>
      <dgm:t>
        <a:bodyPr/>
        <a:lstStyle/>
        <a:p>
          <a:endParaRPr lang="ru-RU"/>
        </a:p>
      </dgm:t>
    </dgm:pt>
    <dgm:pt modelId="{1636AA80-BFF7-445D-A175-4022F267FAA2}" type="pres">
      <dgm:prSet presAssocID="{9A810262-6F66-40D1-B038-B02D786EDBC2}" presName="childShape" presStyleCnt="0"/>
      <dgm:spPr/>
    </dgm:pt>
    <dgm:pt modelId="{2BBE010D-EEDD-4881-A72A-C48EB514BCF0}" type="pres">
      <dgm:prSet presAssocID="{8FFF892D-568A-43C3-B19B-035CBBE27A51}" presName="Name13" presStyleLbl="parChTrans1D2" presStyleIdx="0" presStyleCnt="6"/>
      <dgm:spPr/>
      <dgm:t>
        <a:bodyPr/>
        <a:lstStyle/>
        <a:p>
          <a:endParaRPr lang="ru-RU"/>
        </a:p>
      </dgm:t>
    </dgm:pt>
    <dgm:pt modelId="{E5F295B4-3D04-4330-8567-17641B185E9D}" type="pres">
      <dgm:prSet presAssocID="{49A64090-E00B-4778-90A4-BE315E80189C}" presName="childText" presStyleLbl="bgAcc1" presStyleIdx="0" presStyleCnt="6" custScaleX="341733" custScaleY="147123" custLinFactNeighborX="-9519" custLinFactNeighborY="-53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205E11-B0F8-44C0-B1C6-167A6BF0C10E}" type="pres">
      <dgm:prSet presAssocID="{6483AF69-31F8-41FB-98E0-CBFB6DDBB723}" presName="Name13" presStyleLbl="parChTrans1D2" presStyleIdx="1" presStyleCnt="6"/>
      <dgm:spPr/>
      <dgm:t>
        <a:bodyPr/>
        <a:lstStyle/>
        <a:p>
          <a:endParaRPr lang="ru-RU"/>
        </a:p>
      </dgm:t>
    </dgm:pt>
    <dgm:pt modelId="{3D462D59-C1F6-4AD8-9D0F-7E9A2702D5FB}" type="pres">
      <dgm:prSet presAssocID="{6A2A2181-89D1-4F4B-ABEB-2106F8C103A8}" presName="childText" presStyleLbl="bgAcc1" presStyleIdx="1" presStyleCnt="6" custScaleX="394856" custScaleY="185495" custLinFactNeighborX="-9477" custLinFactNeighborY="7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6FE8C1-590D-4C20-A30E-ADAD1190511A}" type="pres">
      <dgm:prSet presAssocID="{C40B0E9B-33F3-4C54-A4CE-5357C21EB34B}" presName="Name13" presStyleLbl="parChTrans1D2" presStyleIdx="2" presStyleCnt="6"/>
      <dgm:spPr/>
      <dgm:t>
        <a:bodyPr/>
        <a:lstStyle/>
        <a:p>
          <a:endParaRPr lang="ru-RU"/>
        </a:p>
      </dgm:t>
    </dgm:pt>
    <dgm:pt modelId="{E10D20E2-8E3E-4FE6-9C58-82C4002289ED}" type="pres">
      <dgm:prSet presAssocID="{89394C49-C4FB-48F5-B488-1D16A7178022}" presName="childText" presStyleLbl="bgAcc1" presStyleIdx="2" presStyleCnt="6" custScaleX="458293" custScaleY="253443" custLinFactNeighborX="-12584" custLinFactNeighborY="81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FDF6F6-C427-4F3C-ACAA-700AC57000E4}" type="pres">
      <dgm:prSet presAssocID="{D75B6E0A-70D1-4143-B61E-2A6297741E08}" presName="root" presStyleCnt="0"/>
      <dgm:spPr/>
    </dgm:pt>
    <dgm:pt modelId="{AE5B444D-20A6-4264-9808-4853E870E2D9}" type="pres">
      <dgm:prSet presAssocID="{D75B6E0A-70D1-4143-B61E-2A6297741E08}" presName="rootComposite" presStyleCnt="0"/>
      <dgm:spPr/>
    </dgm:pt>
    <dgm:pt modelId="{39554549-EB05-488D-B04A-3EEE7F5DF83A}" type="pres">
      <dgm:prSet presAssocID="{D75B6E0A-70D1-4143-B61E-2A6297741E08}" presName="rootText" presStyleLbl="node1" presStyleIdx="1" presStyleCnt="2" custScaleX="269665" custScaleY="93762" custLinFactNeighborX="2203" custLinFactNeighborY="-31210"/>
      <dgm:spPr/>
      <dgm:t>
        <a:bodyPr/>
        <a:lstStyle/>
        <a:p>
          <a:endParaRPr lang="ru-RU"/>
        </a:p>
      </dgm:t>
    </dgm:pt>
    <dgm:pt modelId="{02F261C1-BFFC-4D8B-9106-BA32FAABCFC3}" type="pres">
      <dgm:prSet presAssocID="{D75B6E0A-70D1-4143-B61E-2A6297741E08}" presName="rootConnector" presStyleLbl="node1" presStyleIdx="1" presStyleCnt="2"/>
      <dgm:spPr/>
      <dgm:t>
        <a:bodyPr/>
        <a:lstStyle/>
        <a:p>
          <a:endParaRPr lang="ru-RU"/>
        </a:p>
      </dgm:t>
    </dgm:pt>
    <dgm:pt modelId="{73223FD2-D433-4DCD-A0B8-EA35E3A35CB0}" type="pres">
      <dgm:prSet presAssocID="{D75B6E0A-70D1-4143-B61E-2A6297741E08}" presName="childShape" presStyleCnt="0"/>
      <dgm:spPr/>
    </dgm:pt>
    <dgm:pt modelId="{511387AD-1482-490A-9DCE-251419071B28}" type="pres">
      <dgm:prSet presAssocID="{9FF0201B-BE3E-459A-81C1-71BC819788B8}" presName="Name13" presStyleLbl="parChTrans1D2" presStyleIdx="3" presStyleCnt="6"/>
      <dgm:spPr/>
      <dgm:t>
        <a:bodyPr/>
        <a:lstStyle/>
        <a:p>
          <a:endParaRPr lang="ru-RU"/>
        </a:p>
      </dgm:t>
    </dgm:pt>
    <dgm:pt modelId="{6E8332A0-3C83-470A-AB09-9D7C962AD9BC}" type="pres">
      <dgm:prSet presAssocID="{3E2D41EC-DBCC-4C39-921C-D6FD50408FFA}" presName="childText" presStyleLbl="bgAcc1" presStyleIdx="3" presStyleCnt="6" custScaleX="346881" custScaleY="142679" custLinFactNeighborX="-15250" custLinFactNeighborY="-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95B8B4-3FEA-47EF-9564-74F44DA08F07}" type="pres">
      <dgm:prSet presAssocID="{3C88A6DC-BA58-4FEF-A245-7FCD0CBD5830}" presName="Name13" presStyleLbl="parChTrans1D2" presStyleIdx="4" presStyleCnt="6"/>
      <dgm:spPr/>
      <dgm:t>
        <a:bodyPr/>
        <a:lstStyle/>
        <a:p>
          <a:endParaRPr lang="ru-RU"/>
        </a:p>
      </dgm:t>
    </dgm:pt>
    <dgm:pt modelId="{92A25315-5DC4-4B9F-B243-A7731C8B24B3}" type="pres">
      <dgm:prSet presAssocID="{BE93B498-F5B5-4D9B-8284-631162B46FC8}" presName="childText" presStyleLbl="bgAcc1" presStyleIdx="4" presStyleCnt="6" custScaleX="384896" custScaleY="192398" custLinFactNeighborX="-13664" custLinFactNeighborY="104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848F47-5DE6-46C0-91D9-8EB7AB382B0C}" type="pres">
      <dgm:prSet presAssocID="{24FB9D92-ACA5-45C2-A57A-30FF8AA815C5}" presName="Name13" presStyleLbl="parChTrans1D2" presStyleIdx="5" presStyleCnt="6"/>
      <dgm:spPr/>
      <dgm:t>
        <a:bodyPr/>
        <a:lstStyle/>
        <a:p>
          <a:endParaRPr lang="ru-RU"/>
        </a:p>
      </dgm:t>
    </dgm:pt>
    <dgm:pt modelId="{5013F2DC-C2A9-4D24-BC74-672CE27930AF}" type="pres">
      <dgm:prSet presAssocID="{EB009834-652C-45EE-ADF1-39DB7641BD31}" presName="childText" presStyleLbl="bgAcc1" presStyleIdx="5" presStyleCnt="6" custScaleX="436667" custScaleY="256555" custLinFactNeighborX="-12598" custLinFactNeighborY="69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309409-4BD5-4481-928A-EB15D6DD3776}" type="presOf" srcId="{9A810262-6F66-40D1-B038-B02D786EDBC2}" destId="{C8A935A3-74E4-4EF4-B69D-B1506E908956}" srcOrd="1" destOrd="0" presId="urn:microsoft.com/office/officeart/2005/8/layout/hierarchy3"/>
    <dgm:cxn modelId="{8410C482-B8EE-4807-9D34-08B70378D091}" type="presOf" srcId="{6A2A2181-89D1-4F4B-ABEB-2106F8C103A8}" destId="{3D462D59-C1F6-4AD8-9D0F-7E9A2702D5FB}" srcOrd="0" destOrd="0" presId="urn:microsoft.com/office/officeart/2005/8/layout/hierarchy3"/>
    <dgm:cxn modelId="{0AA573A7-07E0-47F8-A9D6-C2FCE7F721E1}" type="presOf" srcId="{D75B6E0A-70D1-4143-B61E-2A6297741E08}" destId="{02F261C1-BFFC-4D8B-9106-BA32FAABCFC3}" srcOrd="1" destOrd="0" presId="urn:microsoft.com/office/officeart/2005/8/layout/hierarchy3"/>
    <dgm:cxn modelId="{586EC4D5-27AE-4461-8271-F53E6C0BB257}" type="presOf" srcId="{89394C49-C4FB-48F5-B488-1D16A7178022}" destId="{E10D20E2-8E3E-4FE6-9C58-82C4002289ED}" srcOrd="0" destOrd="0" presId="urn:microsoft.com/office/officeart/2005/8/layout/hierarchy3"/>
    <dgm:cxn modelId="{33002438-8BF0-406A-82C3-FD4539E11FF4}" srcId="{F4FA4464-6E72-4F62-9961-8D78860CE1E5}" destId="{9A810262-6F66-40D1-B038-B02D786EDBC2}" srcOrd="0" destOrd="0" parTransId="{B93F1BD7-30A9-4D76-AB13-31F47651626A}" sibTransId="{65930055-9F5A-4BE7-A181-27328FB6F6EF}"/>
    <dgm:cxn modelId="{21E6037F-B19C-4637-B46F-AC80D2740FB3}" type="presOf" srcId="{9A810262-6F66-40D1-B038-B02D786EDBC2}" destId="{929A2F70-0B02-4BD6-9838-683E8C7F0BE1}" srcOrd="0" destOrd="0" presId="urn:microsoft.com/office/officeart/2005/8/layout/hierarchy3"/>
    <dgm:cxn modelId="{D2786143-B389-4DAD-AC53-A010EC01B500}" srcId="{9A810262-6F66-40D1-B038-B02D786EDBC2}" destId="{89394C49-C4FB-48F5-B488-1D16A7178022}" srcOrd="2" destOrd="0" parTransId="{C40B0E9B-33F3-4C54-A4CE-5357C21EB34B}" sibTransId="{458FC4D6-ED6D-4D90-AB6D-BCD1D72E74BA}"/>
    <dgm:cxn modelId="{98640806-B7DA-4DE8-BA00-C8996234F697}" type="presOf" srcId="{3C88A6DC-BA58-4FEF-A245-7FCD0CBD5830}" destId="{0495B8B4-3FEA-47EF-9564-74F44DA08F07}" srcOrd="0" destOrd="0" presId="urn:microsoft.com/office/officeart/2005/8/layout/hierarchy3"/>
    <dgm:cxn modelId="{353A4EF0-9868-4765-966E-FF92C2492A02}" srcId="{F4FA4464-6E72-4F62-9961-8D78860CE1E5}" destId="{D75B6E0A-70D1-4143-B61E-2A6297741E08}" srcOrd="1" destOrd="0" parTransId="{524CA55E-3169-4E90-BE52-4A588537F05E}" sibTransId="{C141FCA1-E0F1-410F-9B75-1D7CEBC75176}"/>
    <dgm:cxn modelId="{0D668DDA-FA2E-45DA-934D-DF89B4886406}" type="presOf" srcId="{EB009834-652C-45EE-ADF1-39DB7641BD31}" destId="{5013F2DC-C2A9-4D24-BC74-672CE27930AF}" srcOrd="0" destOrd="0" presId="urn:microsoft.com/office/officeart/2005/8/layout/hierarchy3"/>
    <dgm:cxn modelId="{982D9ADE-BFA1-4F3F-8603-937309880D5E}" type="presOf" srcId="{D75B6E0A-70D1-4143-B61E-2A6297741E08}" destId="{39554549-EB05-488D-B04A-3EEE7F5DF83A}" srcOrd="0" destOrd="0" presId="urn:microsoft.com/office/officeart/2005/8/layout/hierarchy3"/>
    <dgm:cxn modelId="{877C6EED-AD7F-4944-8564-CFD84F4B8DD4}" type="presOf" srcId="{24FB9D92-ACA5-45C2-A57A-30FF8AA815C5}" destId="{20848F47-5DE6-46C0-91D9-8EB7AB382B0C}" srcOrd="0" destOrd="0" presId="urn:microsoft.com/office/officeart/2005/8/layout/hierarchy3"/>
    <dgm:cxn modelId="{15E3D889-0D68-4CFA-A909-6A6D30D6F091}" srcId="{D75B6E0A-70D1-4143-B61E-2A6297741E08}" destId="{EB009834-652C-45EE-ADF1-39DB7641BD31}" srcOrd="2" destOrd="0" parTransId="{24FB9D92-ACA5-45C2-A57A-30FF8AA815C5}" sibTransId="{D3F3D850-9B20-46F0-B54A-86A5C05491D6}"/>
    <dgm:cxn modelId="{A4D7718F-6A9A-490F-8473-8D69B794A3A0}" srcId="{D75B6E0A-70D1-4143-B61E-2A6297741E08}" destId="{BE93B498-F5B5-4D9B-8284-631162B46FC8}" srcOrd="1" destOrd="0" parTransId="{3C88A6DC-BA58-4FEF-A245-7FCD0CBD5830}" sibTransId="{DE959936-43F2-4D04-8704-524A4EF9EDB3}"/>
    <dgm:cxn modelId="{C7F9F317-6BDC-4CAE-907D-461AE861AFBC}" type="presOf" srcId="{BE93B498-F5B5-4D9B-8284-631162B46FC8}" destId="{92A25315-5DC4-4B9F-B243-A7731C8B24B3}" srcOrd="0" destOrd="0" presId="urn:microsoft.com/office/officeart/2005/8/layout/hierarchy3"/>
    <dgm:cxn modelId="{57986618-C81B-4133-ABCE-5FD759E7C13D}" type="presOf" srcId="{C40B0E9B-33F3-4C54-A4CE-5357C21EB34B}" destId="{646FE8C1-590D-4C20-A30E-ADAD1190511A}" srcOrd="0" destOrd="0" presId="urn:microsoft.com/office/officeart/2005/8/layout/hierarchy3"/>
    <dgm:cxn modelId="{EA92DDB3-91B6-4E48-BF57-555F682FB82C}" type="presOf" srcId="{6483AF69-31F8-41FB-98E0-CBFB6DDBB723}" destId="{8F205E11-B0F8-44C0-B1C6-167A6BF0C10E}" srcOrd="0" destOrd="0" presId="urn:microsoft.com/office/officeart/2005/8/layout/hierarchy3"/>
    <dgm:cxn modelId="{48533707-4EF9-43C4-B040-2F63F5B073F7}" type="presOf" srcId="{9FF0201B-BE3E-459A-81C1-71BC819788B8}" destId="{511387AD-1482-490A-9DCE-251419071B28}" srcOrd="0" destOrd="0" presId="urn:microsoft.com/office/officeart/2005/8/layout/hierarchy3"/>
    <dgm:cxn modelId="{0EC1A980-E2E3-4197-81B1-0E5D3281D098}" srcId="{D75B6E0A-70D1-4143-B61E-2A6297741E08}" destId="{3E2D41EC-DBCC-4C39-921C-D6FD50408FFA}" srcOrd="0" destOrd="0" parTransId="{9FF0201B-BE3E-459A-81C1-71BC819788B8}" sibTransId="{1187146B-5A5E-4592-9D64-BF96C58469A5}"/>
    <dgm:cxn modelId="{66A7440D-57EB-4727-832C-DCAD8BC7AB98}" type="presOf" srcId="{F4FA4464-6E72-4F62-9961-8D78860CE1E5}" destId="{853347A5-6CC7-4525-B9E4-7154F0A465A5}" srcOrd="0" destOrd="0" presId="urn:microsoft.com/office/officeart/2005/8/layout/hierarchy3"/>
    <dgm:cxn modelId="{3CCA005C-5E53-4111-A6C4-77C5B6792ADE}" type="presOf" srcId="{49A64090-E00B-4778-90A4-BE315E80189C}" destId="{E5F295B4-3D04-4330-8567-17641B185E9D}" srcOrd="0" destOrd="0" presId="urn:microsoft.com/office/officeart/2005/8/layout/hierarchy3"/>
    <dgm:cxn modelId="{0ECC37B5-C029-45F7-82D2-71874D4185D7}" srcId="{9A810262-6F66-40D1-B038-B02D786EDBC2}" destId="{6A2A2181-89D1-4F4B-ABEB-2106F8C103A8}" srcOrd="1" destOrd="0" parTransId="{6483AF69-31F8-41FB-98E0-CBFB6DDBB723}" sibTransId="{D399795E-DDBF-422E-92B8-00B58522ADBB}"/>
    <dgm:cxn modelId="{867700AC-0209-49A0-BC5D-11E7454934FD}" type="presOf" srcId="{8FFF892D-568A-43C3-B19B-035CBBE27A51}" destId="{2BBE010D-EEDD-4881-A72A-C48EB514BCF0}" srcOrd="0" destOrd="0" presId="urn:microsoft.com/office/officeart/2005/8/layout/hierarchy3"/>
    <dgm:cxn modelId="{878D9569-5AB0-4529-A408-51EDF74D0C1C}" srcId="{9A810262-6F66-40D1-B038-B02D786EDBC2}" destId="{49A64090-E00B-4778-90A4-BE315E80189C}" srcOrd="0" destOrd="0" parTransId="{8FFF892D-568A-43C3-B19B-035CBBE27A51}" sibTransId="{BA1BA79E-417E-4B24-8DB4-F2093FB0BB31}"/>
    <dgm:cxn modelId="{12A2E8CF-D76D-4A2C-8C12-DDAAC30DD36F}" type="presOf" srcId="{3E2D41EC-DBCC-4C39-921C-D6FD50408FFA}" destId="{6E8332A0-3C83-470A-AB09-9D7C962AD9BC}" srcOrd="0" destOrd="0" presId="urn:microsoft.com/office/officeart/2005/8/layout/hierarchy3"/>
    <dgm:cxn modelId="{E85D95D0-56D9-4E35-9E3E-B09F79E81014}" type="presParOf" srcId="{853347A5-6CC7-4525-B9E4-7154F0A465A5}" destId="{DAD6A9DE-80FB-4776-B1A8-E48F23357A7A}" srcOrd="0" destOrd="0" presId="urn:microsoft.com/office/officeart/2005/8/layout/hierarchy3"/>
    <dgm:cxn modelId="{4A2FF584-5EC8-4AB8-8A5D-59A5F5405DD9}" type="presParOf" srcId="{DAD6A9DE-80FB-4776-B1A8-E48F23357A7A}" destId="{8EA42147-9EAC-4919-9928-3A607B8CB5EC}" srcOrd="0" destOrd="0" presId="urn:microsoft.com/office/officeart/2005/8/layout/hierarchy3"/>
    <dgm:cxn modelId="{CB73EA0C-55DC-46AF-84EC-1755FFDDAF3D}" type="presParOf" srcId="{8EA42147-9EAC-4919-9928-3A607B8CB5EC}" destId="{929A2F70-0B02-4BD6-9838-683E8C7F0BE1}" srcOrd="0" destOrd="0" presId="urn:microsoft.com/office/officeart/2005/8/layout/hierarchy3"/>
    <dgm:cxn modelId="{545E6D0D-B2A4-4FB8-8091-088760FF2F30}" type="presParOf" srcId="{8EA42147-9EAC-4919-9928-3A607B8CB5EC}" destId="{C8A935A3-74E4-4EF4-B69D-B1506E908956}" srcOrd="1" destOrd="0" presId="urn:microsoft.com/office/officeart/2005/8/layout/hierarchy3"/>
    <dgm:cxn modelId="{975EB0D9-06E3-47CA-B538-F73AED7115D9}" type="presParOf" srcId="{DAD6A9DE-80FB-4776-B1A8-E48F23357A7A}" destId="{1636AA80-BFF7-445D-A175-4022F267FAA2}" srcOrd="1" destOrd="0" presId="urn:microsoft.com/office/officeart/2005/8/layout/hierarchy3"/>
    <dgm:cxn modelId="{90BE734C-7680-4CB9-8B7C-E06126BB7321}" type="presParOf" srcId="{1636AA80-BFF7-445D-A175-4022F267FAA2}" destId="{2BBE010D-EEDD-4881-A72A-C48EB514BCF0}" srcOrd="0" destOrd="0" presId="urn:microsoft.com/office/officeart/2005/8/layout/hierarchy3"/>
    <dgm:cxn modelId="{47A4D95D-169F-4B1C-A26E-C275C3515745}" type="presParOf" srcId="{1636AA80-BFF7-445D-A175-4022F267FAA2}" destId="{E5F295B4-3D04-4330-8567-17641B185E9D}" srcOrd="1" destOrd="0" presId="urn:microsoft.com/office/officeart/2005/8/layout/hierarchy3"/>
    <dgm:cxn modelId="{70C6A161-6968-4862-9A84-4120E7BA5ADD}" type="presParOf" srcId="{1636AA80-BFF7-445D-A175-4022F267FAA2}" destId="{8F205E11-B0F8-44C0-B1C6-167A6BF0C10E}" srcOrd="2" destOrd="0" presId="urn:microsoft.com/office/officeart/2005/8/layout/hierarchy3"/>
    <dgm:cxn modelId="{9F18503C-F3B2-4450-BD9E-3B59377EE1C5}" type="presParOf" srcId="{1636AA80-BFF7-445D-A175-4022F267FAA2}" destId="{3D462D59-C1F6-4AD8-9D0F-7E9A2702D5FB}" srcOrd="3" destOrd="0" presId="urn:microsoft.com/office/officeart/2005/8/layout/hierarchy3"/>
    <dgm:cxn modelId="{2F9656F9-5A48-45DD-80C1-67A8C9FE50B8}" type="presParOf" srcId="{1636AA80-BFF7-445D-A175-4022F267FAA2}" destId="{646FE8C1-590D-4C20-A30E-ADAD1190511A}" srcOrd="4" destOrd="0" presId="urn:microsoft.com/office/officeart/2005/8/layout/hierarchy3"/>
    <dgm:cxn modelId="{6E3EA4BB-5491-47CF-8EF1-616957045D9C}" type="presParOf" srcId="{1636AA80-BFF7-445D-A175-4022F267FAA2}" destId="{E10D20E2-8E3E-4FE6-9C58-82C4002289ED}" srcOrd="5" destOrd="0" presId="urn:microsoft.com/office/officeart/2005/8/layout/hierarchy3"/>
    <dgm:cxn modelId="{880223BE-B5AE-478E-B08E-99339DB0AAD6}" type="presParOf" srcId="{853347A5-6CC7-4525-B9E4-7154F0A465A5}" destId="{27FDF6F6-C427-4F3C-ACAA-700AC57000E4}" srcOrd="1" destOrd="0" presId="urn:microsoft.com/office/officeart/2005/8/layout/hierarchy3"/>
    <dgm:cxn modelId="{AEA8F202-8A72-4FC3-8986-9E7062BAE1F7}" type="presParOf" srcId="{27FDF6F6-C427-4F3C-ACAA-700AC57000E4}" destId="{AE5B444D-20A6-4264-9808-4853E870E2D9}" srcOrd="0" destOrd="0" presId="urn:microsoft.com/office/officeart/2005/8/layout/hierarchy3"/>
    <dgm:cxn modelId="{D8C20F9A-4A75-49FF-AB95-5FBDA0ECAD68}" type="presParOf" srcId="{AE5B444D-20A6-4264-9808-4853E870E2D9}" destId="{39554549-EB05-488D-B04A-3EEE7F5DF83A}" srcOrd="0" destOrd="0" presId="urn:microsoft.com/office/officeart/2005/8/layout/hierarchy3"/>
    <dgm:cxn modelId="{6E00FFC4-2816-4558-946A-2AAF954660CB}" type="presParOf" srcId="{AE5B444D-20A6-4264-9808-4853E870E2D9}" destId="{02F261C1-BFFC-4D8B-9106-BA32FAABCFC3}" srcOrd="1" destOrd="0" presId="urn:microsoft.com/office/officeart/2005/8/layout/hierarchy3"/>
    <dgm:cxn modelId="{32AC52AC-1DFD-49AC-8DC4-7177E3E2416B}" type="presParOf" srcId="{27FDF6F6-C427-4F3C-ACAA-700AC57000E4}" destId="{73223FD2-D433-4DCD-A0B8-EA35E3A35CB0}" srcOrd="1" destOrd="0" presId="urn:microsoft.com/office/officeart/2005/8/layout/hierarchy3"/>
    <dgm:cxn modelId="{D93FAC36-5313-44E1-93B7-1317CECE4B70}" type="presParOf" srcId="{73223FD2-D433-4DCD-A0B8-EA35E3A35CB0}" destId="{511387AD-1482-490A-9DCE-251419071B28}" srcOrd="0" destOrd="0" presId="urn:microsoft.com/office/officeart/2005/8/layout/hierarchy3"/>
    <dgm:cxn modelId="{C59F9FC9-967B-47E4-A527-C3237FE05628}" type="presParOf" srcId="{73223FD2-D433-4DCD-A0B8-EA35E3A35CB0}" destId="{6E8332A0-3C83-470A-AB09-9D7C962AD9BC}" srcOrd="1" destOrd="0" presId="urn:microsoft.com/office/officeart/2005/8/layout/hierarchy3"/>
    <dgm:cxn modelId="{B6A08685-22DF-415F-ABCE-426FCA8322A6}" type="presParOf" srcId="{73223FD2-D433-4DCD-A0B8-EA35E3A35CB0}" destId="{0495B8B4-3FEA-47EF-9564-74F44DA08F07}" srcOrd="2" destOrd="0" presId="urn:microsoft.com/office/officeart/2005/8/layout/hierarchy3"/>
    <dgm:cxn modelId="{CC3991A9-3C25-4E46-902B-FF7FA78C3A3E}" type="presParOf" srcId="{73223FD2-D433-4DCD-A0B8-EA35E3A35CB0}" destId="{92A25315-5DC4-4B9F-B243-A7731C8B24B3}" srcOrd="3" destOrd="0" presId="urn:microsoft.com/office/officeart/2005/8/layout/hierarchy3"/>
    <dgm:cxn modelId="{F0506DA9-C5C1-4B8D-B4BB-FB35F35F0E79}" type="presParOf" srcId="{73223FD2-D433-4DCD-A0B8-EA35E3A35CB0}" destId="{20848F47-5DE6-46C0-91D9-8EB7AB382B0C}" srcOrd="4" destOrd="0" presId="urn:microsoft.com/office/officeart/2005/8/layout/hierarchy3"/>
    <dgm:cxn modelId="{0367E532-5987-4B2D-9EDD-7D3C3892DE76}" type="presParOf" srcId="{73223FD2-D433-4DCD-A0B8-EA35E3A35CB0}" destId="{5013F2DC-C2A9-4D24-BC74-672CE27930AF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FA4464-6E72-4F62-9961-8D78860CE1E5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810262-6F66-40D1-B038-B02D786EDBC2}">
      <dgm:prSet phldrT="[Текст]" custT="1"/>
      <dgm:spPr>
        <a:solidFill>
          <a:schemeClr val="accent1">
            <a:lumMod val="75000"/>
            <a:alpha val="40000"/>
          </a:schemeClr>
        </a:solidFill>
        <a:ln>
          <a:solidFill>
            <a:schemeClr val="accent1">
              <a:lumMod val="75000"/>
              <a:alpha val="40000"/>
            </a:schemeClr>
          </a:solidFill>
        </a:ln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pPr algn="ctr">
            <a:spcAft>
              <a:spcPts val="0"/>
            </a:spcAft>
          </a:pPr>
          <a:r>
            <a:rPr lang="ru-RU" sz="2200" b="1" i="1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За 2014 год </a:t>
          </a:r>
        </a:p>
        <a:p>
          <a:pPr algn="ctr">
            <a:spcAft>
              <a:spcPts val="0"/>
            </a:spcAft>
          </a:pPr>
          <a:r>
            <a:rPr lang="ru-RU" sz="1400" b="0" i="1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(на 01.01.2015)</a:t>
          </a:r>
          <a:endParaRPr lang="ru-RU" sz="1400" b="0" i="1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93F1BD7-30A9-4D76-AB13-31F47651626A}" type="parTrans" cxnId="{33002438-8BF0-406A-82C3-FD4539E11FF4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5930055-9F5A-4BE7-A181-27328FB6F6EF}" type="sibTrans" cxnId="{33002438-8BF0-406A-82C3-FD4539E11FF4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A2A2181-89D1-4F4B-ABEB-2106F8C103A8}">
      <dgm:prSet phldrT="[Текст]" custT="1"/>
      <dgm:spPr>
        <a:solidFill>
          <a:srgbClr val="FFC000">
            <a:alpha val="50000"/>
          </a:srgbClr>
        </a:solidFill>
        <a:ln>
          <a:solidFill>
            <a:srgbClr val="FFC000">
              <a:alpha val="50000"/>
            </a:srgbClr>
          </a:solidFill>
        </a:ln>
        <a:scene3d>
          <a:camera prst="orthographicFront"/>
          <a:lightRig rig="threePt" dir="t"/>
        </a:scene3d>
        <a:sp3d>
          <a:bevelT prst="slope"/>
        </a:sp3d>
      </dgm:spPr>
      <dgm:t>
        <a:bodyPr/>
        <a:lstStyle/>
        <a:p>
          <a:pPr algn="ctr">
            <a:spcAft>
              <a:spcPts val="0"/>
            </a:spcAft>
          </a:pPr>
          <a:r>
            <a:rPr lang="ru-RU" sz="30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г. Новосибирск</a:t>
          </a:r>
        </a:p>
        <a:p>
          <a:pPr algn="ctr">
            <a:spcAft>
              <a:spcPts val="0"/>
            </a:spcAft>
          </a:pPr>
          <a:r>
            <a:rPr lang="ru-RU" sz="30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159</a:t>
          </a:r>
          <a:endParaRPr lang="ru-RU" sz="3000" b="1" i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83AF69-31F8-41FB-98E0-CBFB6DDBB723}" type="parTrans" cxnId="{0ECC37B5-C029-45F7-82D2-71874D4185D7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99795E-DDBF-422E-92B8-00B58522ADBB}" type="sibTrans" cxnId="{0ECC37B5-C029-45F7-82D2-71874D4185D7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5B6E0A-70D1-4143-B61E-2A6297741E08}">
      <dgm:prSet phldrT="[Текст]" custT="1"/>
      <dgm:spPr>
        <a:solidFill>
          <a:schemeClr val="accent1">
            <a:lumMod val="75000"/>
            <a:alpha val="40000"/>
          </a:schemeClr>
        </a:solidFill>
        <a:ln>
          <a:solidFill>
            <a:schemeClr val="accent1">
              <a:lumMod val="75000"/>
              <a:alpha val="40000"/>
            </a:schemeClr>
          </a:solidFill>
        </a:ln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pPr algn="ctr">
            <a:spcAft>
              <a:spcPts val="0"/>
            </a:spcAft>
          </a:pPr>
          <a:r>
            <a:rPr lang="ru-RU" sz="2400" b="1" i="1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За 2015 год </a:t>
          </a:r>
        </a:p>
        <a:p>
          <a:pPr algn="ctr">
            <a:spcAft>
              <a:spcPts val="0"/>
            </a:spcAft>
          </a:pPr>
          <a:r>
            <a:rPr lang="ru-RU" sz="1400" b="0" i="1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(на 01.01.2016)</a:t>
          </a:r>
          <a:endParaRPr lang="ru-RU" sz="1400" b="1" i="1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24CA55E-3169-4E90-BE52-4A588537F05E}" type="parTrans" cxnId="{353A4EF0-9868-4765-966E-FF92C2492A02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41FCA1-E0F1-410F-9B75-1D7CEBC75176}" type="sibTrans" cxnId="{353A4EF0-9868-4765-966E-FF92C2492A02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2D41EC-DBCC-4C39-921C-D6FD50408FFA}">
      <dgm:prSet phldrT="[Текст]" custT="1"/>
      <dgm:spPr>
        <a:solidFill>
          <a:srgbClr val="993366">
            <a:alpha val="50000"/>
          </a:srgbClr>
        </a:solidFill>
        <a:ln>
          <a:solidFill>
            <a:schemeClr val="accent1">
              <a:lumMod val="75000"/>
              <a:alpha val="50000"/>
            </a:schemeClr>
          </a:solidFill>
        </a:ln>
        <a:scene3d>
          <a:camera prst="orthographicFront"/>
          <a:lightRig rig="threePt" dir="t"/>
        </a:scene3d>
        <a:sp3d>
          <a:bevelT prst="slope"/>
        </a:sp3d>
      </dgm:spPr>
      <dgm:t>
        <a:bodyPr/>
        <a:lstStyle/>
        <a:p>
          <a:pPr algn="ctr">
            <a:spcAft>
              <a:spcPts val="0"/>
            </a:spcAft>
          </a:pPr>
          <a:r>
            <a:rPr lang="ru-RU" sz="15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1" i="1" baseline="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Всего                                                              по Новосибирской области:</a:t>
          </a:r>
        </a:p>
        <a:p>
          <a:pPr algn="ctr">
            <a:spcAft>
              <a:spcPts val="0"/>
            </a:spcAft>
          </a:pPr>
          <a:r>
            <a:rPr lang="ru-RU" sz="2000" b="1" i="1" baseline="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800" b="1" i="1" baseline="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318</a:t>
          </a:r>
          <a:endParaRPr lang="ru-RU" sz="2800" b="1" i="1" baseline="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F0201B-BE3E-459A-81C1-71BC819788B8}" type="parTrans" cxnId="{0EC1A980-E2E3-4197-81B1-0E5D3281D098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187146B-5A5E-4592-9D64-BF96C58469A5}" type="sibTrans" cxnId="{0EC1A980-E2E3-4197-81B1-0E5D3281D098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E93B498-F5B5-4D9B-8284-631162B46FC8}">
      <dgm:prSet phldrT="[Текст]" custT="1"/>
      <dgm:spPr>
        <a:solidFill>
          <a:srgbClr val="FFC000">
            <a:alpha val="50000"/>
          </a:srgbClr>
        </a:solidFill>
        <a:ln>
          <a:solidFill>
            <a:schemeClr val="accent1">
              <a:lumMod val="75000"/>
              <a:alpha val="50000"/>
            </a:schemeClr>
          </a:solidFill>
        </a:ln>
        <a:scene3d>
          <a:camera prst="orthographicFront"/>
          <a:lightRig rig="threePt" dir="t"/>
        </a:scene3d>
        <a:sp3d>
          <a:bevelT prst="slope"/>
        </a:sp3d>
      </dgm:spPr>
      <dgm:t>
        <a:bodyPr/>
        <a:lstStyle/>
        <a:p>
          <a:pPr algn="ctr">
            <a:spcAft>
              <a:spcPts val="0"/>
            </a:spcAft>
          </a:pPr>
          <a:r>
            <a:rPr lang="ru-RU" sz="30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г. Новосибирск</a:t>
          </a:r>
        </a:p>
        <a:p>
          <a:pPr algn="ctr">
            <a:spcAft>
              <a:spcPts val="0"/>
            </a:spcAft>
          </a:pPr>
          <a:r>
            <a:rPr lang="ru-RU" sz="30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140</a:t>
          </a:r>
          <a:endParaRPr lang="ru-RU" sz="3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88A6DC-BA58-4FEF-A245-7FCD0CBD5830}" type="parTrans" cxnId="{A4D7718F-6A9A-490F-8473-8D69B794A3A0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E959936-43F2-4D04-8704-524A4EF9EDB3}" type="sibTrans" cxnId="{A4D7718F-6A9A-490F-8473-8D69B794A3A0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9394C49-C4FB-48F5-B488-1D16A7178022}">
      <dgm:prSet custT="1"/>
      <dgm:spPr>
        <a:solidFill>
          <a:schemeClr val="accent3">
            <a:lumMod val="75000"/>
            <a:alpha val="50000"/>
          </a:schemeClr>
        </a:solidFill>
        <a:ln>
          <a:solidFill>
            <a:schemeClr val="accent3">
              <a:lumMod val="50000"/>
              <a:alpha val="35000"/>
            </a:schemeClr>
          </a:solidFill>
        </a:ln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pPr>
            <a:spcAft>
              <a:spcPts val="0"/>
            </a:spcAft>
          </a:pPr>
          <a:r>
            <a:rPr lang="ru-RU" sz="18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Иные муниципальные образования</a:t>
          </a:r>
        </a:p>
        <a:p>
          <a:pPr>
            <a:spcAft>
              <a:spcPts val="0"/>
            </a:spcAft>
          </a:pPr>
          <a:r>
            <a:rPr lang="ru-RU" sz="30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169</a:t>
          </a:r>
          <a:endParaRPr lang="ru-RU" sz="3000" b="1" i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0B0E9B-33F3-4C54-A4CE-5357C21EB34B}" type="parTrans" cxnId="{D2786143-B389-4DAD-AC53-A010EC01B500}">
      <dgm:prSet/>
      <dgm:spPr/>
      <dgm:t>
        <a:bodyPr/>
        <a:lstStyle/>
        <a:p>
          <a:endParaRPr lang="ru-RU"/>
        </a:p>
      </dgm:t>
    </dgm:pt>
    <dgm:pt modelId="{458FC4D6-ED6D-4D90-AB6D-BCD1D72E74BA}" type="sibTrans" cxnId="{D2786143-B389-4DAD-AC53-A010EC01B500}">
      <dgm:prSet/>
      <dgm:spPr/>
      <dgm:t>
        <a:bodyPr/>
        <a:lstStyle/>
        <a:p>
          <a:endParaRPr lang="ru-RU"/>
        </a:p>
      </dgm:t>
    </dgm:pt>
    <dgm:pt modelId="{EB009834-652C-45EE-ADF1-39DB7641BD31}">
      <dgm:prSet custT="1"/>
      <dgm:spPr>
        <a:solidFill>
          <a:schemeClr val="accent3">
            <a:lumMod val="75000"/>
            <a:alpha val="50000"/>
          </a:schemeClr>
        </a:solidFill>
        <a:ln>
          <a:solidFill>
            <a:schemeClr val="accent3">
              <a:lumMod val="50000"/>
              <a:alpha val="70000"/>
            </a:schemeClr>
          </a:solidFill>
        </a:ln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pPr>
            <a:spcAft>
              <a:spcPts val="0"/>
            </a:spcAft>
          </a:pPr>
          <a:r>
            <a:rPr lang="ru-RU" sz="18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Иные муниципальные образования   </a:t>
          </a:r>
          <a:r>
            <a:rPr lang="ru-RU" sz="20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 </a:t>
          </a:r>
          <a:r>
            <a:rPr lang="ru-RU" sz="30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178</a:t>
          </a:r>
          <a:endParaRPr lang="ru-RU" sz="3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4FB9D92-ACA5-45C2-A57A-30FF8AA815C5}" type="parTrans" cxnId="{15E3D889-0D68-4CFA-A909-6A6D30D6F091}">
      <dgm:prSet/>
      <dgm:spPr/>
      <dgm:t>
        <a:bodyPr/>
        <a:lstStyle/>
        <a:p>
          <a:endParaRPr lang="ru-RU"/>
        </a:p>
      </dgm:t>
    </dgm:pt>
    <dgm:pt modelId="{D3F3D850-9B20-46F0-B54A-86A5C05491D6}" type="sibTrans" cxnId="{15E3D889-0D68-4CFA-A909-6A6D30D6F091}">
      <dgm:prSet/>
      <dgm:spPr/>
      <dgm:t>
        <a:bodyPr/>
        <a:lstStyle/>
        <a:p>
          <a:endParaRPr lang="ru-RU"/>
        </a:p>
      </dgm:t>
    </dgm:pt>
    <dgm:pt modelId="{49A64090-E00B-4778-90A4-BE315E80189C}">
      <dgm:prSet phldrT="[Текст]" custT="1"/>
      <dgm:spPr>
        <a:solidFill>
          <a:srgbClr val="993366">
            <a:alpha val="50000"/>
          </a:srgbClr>
        </a:solidFill>
        <a:ln>
          <a:solidFill>
            <a:srgbClr val="993366">
              <a:alpha val="50000"/>
            </a:srgbClr>
          </a:solidFill>
        </a:ln>
        <a:scene3d>
          <a:camera prst="orthographicFront"/>
          <a:lightRig rig="threePt" dir="t"/>
        </a:scene3d>
        <a:sp3d>
          <a:bevelT prst="slope"/>
        </a:sp3d>
      </dgm:spPr>
      <dgm:t>
        <a:bodyPr/>
        <a:lstStyle/>
        <a:p>
          <a:pPr algn="ctr">
            <a:spcAft>
              <a:spcPts val="0"/>
            </a:spcAft>
          </a:pPr>
          <a:r>
            <a:rPr lang="ru-RU" sz="2000" b="1" i="1" baseline="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Всего                                            по Новосибирской области:                                 </a:t>
          </a:r>
          <a:r>
            <a:rPr lang="ru-RU" sz="2800" b="1" i="1" baseline="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328</a:t>
          </a:r>
          <a:endParaRPr lang="ru-RU" sz="2800" b="1" i="1" baseline="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1BA79E-417E-4B24-8DB4-F2093FB0BB31}" type="sibTrans" cxnId="{878D9569-5AB0-4529-A408-51EDF74D0C1C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FFF892D-568A-43C3-B19B-035CBBE27A51}" type="parTrans" cxnId="{878D9569-5AB0-4529-A408-51EDF74D0C1C}">
      <dgm:prSet/>
      <dgm:spPr/>
      <dgm:t>
        <a:bodyPr/>
        <a:lstStyle/>
        <a:p>
          <a:pPr algn="ctr"/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53347A5-6CC7-4525-B9E4-7154F0A465A5}" type="pres">
      <dgm:prSet presAssocID="{F4FA4464-6E72-4F62-9961-8D78860CE1E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AD6A9DE-80FB-4776-B1A8-E48F23357A7A}" type="pres">
      <dgm:prSet presAssocID="{9A810262-6F66-40D1-B038-B02D786EDBC2}" presName="root" presStyleCnt="0"/>
      <dgm:spPr/>
    </dgm:pt>
    <dgm:pt modelId="{8EA42147-9EAC-4919-9928-3A607B8CB5EC}" type="pres">
      <dgm:prSet presAssocID="{9A810262-6F66-40D1-B038-B02D786EDBC2}" presName="rootComposite" presStyleCnt="0"/>
      <dgm:spPr/>
    </dgm:pt>
    <dgm:pt modelId="{929A2F70-0B02-4BD6-9838-683E8C7F0BE1}" type="pres">
      <dgm:prSet presAssocID="{9A810262-6F66-40D1-B038-B02D786EDBC2}" presName="rootText" presStyleLbl="node1" presStyleIdx="0" presStyleCnt="2" custScaleX="271803" custScaleY="98996" custLinFactNeighborX="5304" custLinFactNeighborY="4399"/>
      <dgm:spPr/>
      <dgm:t>
        <a:bodyPr/>
        <a:lstStyle/>
        <a:p>
          <a:endParaRPr lang="ru-RU"/>
        </a:p>
      </dgm:t>
    </dgm:pt>
    <dgm:pt modelId="{C8A935A3-74E4-4EF4-B69D-B1506E908956}" type="pres">
      <dgm:prSet presAssocID="{9A810262-6F66-40D1-B038-B02D786EDBC2}" presName="rootConnector" presStyleLbl="node1" presStyleIdx="0" presStyleCnt="2"/>
      <dgm:spPr/>
      <dgm:t>
        <a:bodyPr/>
        <a:lstStyle/>
        <a:p>
          <a:endParaRPr lang="ru-RU"/>
        </a:p>
      </dgm:t>
    </dgm:pt>
    <dgm:pt modelId="{1636AA80-BFF7-445D-A175-4022F267FAA2}" type="pres">
      <dgm:prSet presAssocID="{9A810262-6F66-40D1-B038-B02D786EDBC2}" presName="childShape" presStyleCnt="0"/>
      <dgm:spPr/>
    </dgm:pt>
    <dgm:pt modelId="{2BBE010D-EEDD-4881-A72A-C48EB514BCF0}" type="pres">
      <dgm:prSet presAssocID="{8FFF892D-568A-43C3-B19B-035CBBE27A51}" presName="Name13" presStyleLbl="parChTrans1D2" presStyleIdx="0" presStyleCnt="6"/>
      <dgm:spPr/>
      <dgm:t>
        <a:bodyPr/>
        <a:lstStyle/>
        <a:p>
          <a:endParaRPr lang="ru-RU"/>
        </a:p>
      </dgm:t>
    </dgm:pt>
    <dgm:pt modelId="{E5F295B4-3D04-4330-8567-17641B185E9D}" type="pres">
      <dgm:prSet presAssocID="{49A64090-E00B-4778-90A4-BE315E80189C}" presName="childText" presStyleLbl="bgAcc1" presStyleIdx="0" presStyleCnt="6" custScaleX="394277" custScaleY="208335" custLinFactNeighborX="-2383" custLinFactNeighborY="2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205E11-B0F8-44C0-B1C6-167A6BF0C10E}" type="pres">
      <dgm:prSet presAssocID="{6483AF69-31F8-41FB-98E0-CBFB6DDBB723}" presName="Name13" presStyleLbl="parChTrans1D2" presStyleIdx="1" presStyleCnt="6"/>
      <dgm:spPr/>
      <dgm:t>
        <a:bodyPr/>
        <a:lstStyle/>
        <a:p>
          <a:endParaRPr lang="ru-RU"/>
        </a:p>
      </dgm:t>
    </dgm:pt>
    <dgm:pt modelId="{3D462D59-C1F6-4AD8-9D0F-7E9A2702D5FB}" type="pres">
      <dgm:prSet presAssocID="{6A2A2181-89D1-4F4B-ABEB-2106F8C103A8}" presName="childText" presStyleLbl="bgAcc1" presStyleIdx="1" presStyleCnt="6" custScaleX="338363" custScaleY="155643" custLinFactNeighborX="55378" custLinFactNeighborY="-21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6FE8C1-590D-4C20-A30E-ADAD1190511A}" type="pres">
      <dgm:prSet presAssocID="{C40B0E9B-33F3-4C54-A4CE-5357C21EB34B}" presName="Name13" presStyleLbl="parChTrans1D2" presStyleIdx="2" presStyleCnt="6"/>
      <dgm:spPr/>
      <dgm:t>
        <a:bodyPr/>
        <a:lstStyle/>
        <a:p>
          <a:endParaRPr lang="ru-RU"/>
        </a:p>
      </dgm:t>
    </dgm:pt>
    <dgm:pt modelId="{E10D20E2-8E3E-4FE6-9C58-82C4002289ED}" type="pres">
      <dgm:prSet presAssocID="{89394C49-C4FB-48F5-B488-1D16A7178022}" presName="childText" presStyleLbl="bgAcc1" presStyleIdx="2" presStyleCnt="6" custScaleX="327285" custScaleY="183406" custLinFactNeighborX="64976" custLinFactNeighborY="68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FDF6F6-C427-4F3C-ACAA-700AC57000E4}" type="pres">
      <dgm:prSet presAssocID="{D75B6E0A-70D1-4143-B61E-2A6297741E08}" presName="root" presStyleCnt="0"/>
      <dgm:spPr/>
    </dgm:pt>
    <dgm:pt modelId="{AE5B444D-20A6-4264-9808-4853E870E2D9}" type="pres">
      <dgm:prSet presAssocID="{D75B6E0A-70D1-4143-B61E-2A6297741E08}" presName="rootComposite" presStyleCnt="0"/>
      <dgm:spPr/>
    </dgm:pt>
    <dgm:pt modelId="{39554549-EB05-488D-B04A-3EEE7F5DF83A}" type="pres">
      <dgm:prSet presAssocID="{D75B6E0A-70D1-4143-B61E-2A6297741E08}" presName="rootText" presStyleLbl="node1" presStyleIdx="1" presStyleCnt="2" custScaleX="269665" custScaleY="93762" custLinFactNeighborX="2334" custLinFactNeighborY="4722"/>
      <dgm:spPr/>
      <dgm:t>
        <a:bodyPr/>
        <a:lstStyle/>
        <a:p>
          <a:endParaRPr lang="ru-RU"/>
        </a:p>
      </dgm:t>
    </dgm:pt>
    <dgm:pt modelId="{02F261C1-BFFC-4D8B-9106-BA32FAABCFC3}" type="pres">
      <dgm:prSet presAssocID="{D75B6E0A-70D1-4143-B61E-2A6297741E08}" presName="rootConnector" presStyleLbl="node1" presStyleIdx="1" presStyleCnt="2"/>
      <dgm:spPr/>
      <dgm:t>
        <a:bodyPr/>
        <a:lstStyle/>
        <a:p>
          <a:endParaRPr lang="ru-RU"/>
        </a:p>
      </dgm:t>
    </dgm:pt>
    <dgm:pt modelId="{73223FD2-D433-4DCD-A0B8-EA35E3A35CB0}" type="pres">
      <dgm:prSet presAssocID="{D75B6E0A-70D1-4143-B61E-2A6297741E08}" presName="childShape" presStyleCnt="0"/>
      <dgm:spPr/>
    </dgm:pt>
    <dgm:pt modelId="{511387AD-1482-490A-9DCE-251419071B28}" type="pres">
      <dgm:prSet presAssocID="{9FF0201B-BE3E-459A-81C1-71BC819788B8}" presName="Name13" presStyleLbl="parChTrans1D2" presStyleIdx="3" presStyleCnt="6"/>
      <dgm:spPr/>
      <dgm:t>
        <a:bodyPr/>
        <a:lstStyle/>
        <a:p>
          <a:endParaRPr lang="ru-RU"/>
        </a:p>
      </dgm:t>
    </dgm:pt>
    <dgm:pt modelId="{6E8332A0-3C83-470A-AB09-9D7C962AD9BC}" type="pres">
      <dgm:prSet presAssocID="{3E2D41EC-DBCC-4C39-921C-D6FD50408FFA}" presName="childText" presStyleLbl="bgAcc1" presStyleIdx="3" presStyleCnt="6" custScaleX="416186" custScaleY="203647" custLinFactNeighborX="-15339" custLinFactNeighborY="-6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95B8B4-3FEA-47EF-9564-74F44DA08F07}" type="pres">
      <dgm:prSet presAssocID="{3C88A6DC-BA58-4FEF-A245-7FCD0CBD5830}" presName="Name13" presStyleLbl="parChTrans1D2" presStyleIdx="4" presStyleCnt="6"/>
      <dgm:spPr/>
      <dgm:t>
        <a:bodyPr/>
        <a:lstStyle/>
        <a:p>
          <a:endParaRPr lang="ru-RU"/>
        </a:p>
      </dgm:t>
    </dgm:pt>
    <dgm:pt modelId="{92A25315-5DC4-4B9F-B243-A7731C8B24B3}" type="pres">
      <dgm:prSet presAssocID="{BE93B498-F5B5-4D9B-8284-631162B46FC8}" presName="childText" presStyleLbl="bgAcc1" presStyleIdx="4" presStyleCnt="6" custScaleX="345264" custScaleY="161314" custLinFactNeighborX="56147" custLinFactNeighborY="20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848F47-5DE6-46C0-91D9-8EB7AB382B0C}" type="pres">
      <dgm:prSet presAssocID="{24FB9D92-ACA5-45C2-A57A-30FF8AA815C5}" presName="Name13" presStyleLbl="parChTrans1D2" presStyleIdx="5" presStyleCnt="6"/>
      <dgm:spPr/>
      <dgm:t>
        <a:bodyPr/>
        <a:lstStyle/>
        <a:p>
          <a:endParaRPr lang="ru-RU"/>
        </a:p>
      </dgm:t>
    </dgm:pt>
    <dgm:pt modelId="{5013F2DC-C2A9-4D24-BC74-672CE27930AF}" type="pres">
      <dgm:prSet presAssocID="{EB009834-652C-45EE-ADF1-39DB7641BD31}" presName="childText" presStyleLbl="bgAcc1" presStyleIdx="5" presStyleCnt="6" custScaleX="349592" custScaleY="185460" custLinFactNeighborX="56147" custLinFactNeighborY="87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CC37B5-C029-45F7-82D2-71874D4185D7}" srcId="{9A810262-6F66-40D1-B038-B02D786EDBC2}" destId="{6A2A2181-89D1-4F4B-ABEB-2106F8C103A8}" srcOrd="1" destOrd="0" parTransId="{6483AF69-31F8-41FB-98E0-CBFB6DDBB723}" sibTransId="{D399795E-DDBF-422E-92B8-00B58522ADBB}"/>
    <dgm:cxn modelId="{8F3CDD3E-D545-4E97-B8C0-86F6DABC080D}" type="presOf" srcId="{3C88A6DC-BA58-4FEF-A245-7FCD0CBD5830}" destId="{0495B8B4-3FEA-47EF-9564-74F44DA08F07}" srcOrd="0" destOrd="0" presId="urn:microsoft.com/office/officeart/2005/8/layout/hierarchy3"/>
    <dgm:cxn modelId="{33002438-8BF0-406A-82C3-FD4539E11FF4}" srcId="{F4FA4464-6E72-4F62-9961-8D78860CE1E5}" destId="{9A810262-6F66-40D1-B038-B02D786EDBC2}" srcOrd="0" destOrd="0" parTransId="{B93F1BD7-30A9-4D76-AB13-31F47651626A}" sibTransId="{65930055-9F5A-4BE7-A181-27328FB6F6EF}"/>
    <dgm:cxn modelId="{D2786143-B389-4DAD-AC53-A010EC01B500}" srcId="{9A810262-6F66-40D1-B038-B02D786EDBC2}" destId="{89394C49-C4FB-48F5-B488-1D16A7178022}" srcOrd="2" destOrd="0" parTransId="{C40B0E9B-33F3-4C54-A4CE-5357C21EB34B}" sibTransId="{458FC4D6-ED6D-4D90-AB6D-BCD1D72E74BA}"/>
    <dgm:cxn modelId="{419F7F93-57C8-48ED-B6E3-02F7CD059C90}" type="presOf" srcId="{F4FA4464-6E72-4F62-9961-8D78860CE1E5}" destId="{853347A5-6CC7-4525-B9E4-7154F0A465A5}" srcOrd="0" destOrd="0" presId="urn:microsoft.com/office/officeart/2005/8/layout/hierarchy3"/>
    <dgm:cxn modelId="{06628DA4-762D-4B65-96A3-A668DB763946}" type="presOf" srcId="{EB009834-652C-45EE-ADF1-39DB7641BD31}" destId="{5013F2DC-C2A9-4D24-BC74-672CE27930AF}" srcOrd="0" destOrd="0" presId="urn:microsoft.com/office/officeart/2005/8/layout/hierarchy3"/>
    <dgm:cxn modelId="{80026774-7704-4EF0-AE3A-E15C42CCAF8C}" type="presOf" srcId="{D75B6E0A-70D1-4143-B61E-2A6297741E08}" destId="{39554549-EB05-488D-B04A-3EEE7F5DF83A}" srcOrd="0" destOrd="0" presId="urn:microsoft.com/office/officeart/2005/8/layout/hierarchy3"/>
    <dgm:cxn modelId="{51B34BDF-B152-4675-AFEA-9BE7A893D05E}" type="presOf" srcId="{6A2A2181-89D1-4F4B-ABEB-2106F8C103A8}" destId="{3D462D59-C1F6-4AD8-9D0F-7E9A2702D5FB}" srcOrd="0" destOrd="0" presId="urn:microsoft.com/office/officeart/2005/8/layout/hierarchy3"/>
    <dgm:cxn modelId="{005A3669-A06A-42DC-95D7-523779D1922D}" type="presOf" srcId="{8FFF892D-568A-43C3-B19B-035CBBE27A51}" destId="{2BBE010D-EEDD-4881-A72A-C48EB514BCF0}" srcOrd="0" destOrd="0" presId="urn:microsoft.com/office/officeart/2005/8/layout/hierarchy3"/>
    <dgm:cxn modelId="{CE2ED48B-2144-411E-89DC-55C13F90886D}" type="presOf" srcId="{89394C49-C4FB-48F5-B488-1D16A7178022}" destId="{E10D20E2-8E3E-4FE6-9C58-82C4002289ED}" srcOrd="0" destOrd="0" presId="urn:microsoft.com/office/officeart/2005/8/layout/hierarchy3"/>
    <dgm:cxn modelId="{0F1CA1D8-BF32-45FC-BCC4-02146BF4A853}" type="presOf" srcId="{49A64090-E00B-4778-90A4-BE315E80189C}" destId="{E5F295B4-3D04-4330-8567-17641B185E9D}" srcOrd="0" destOrd="0" presId="urn:microsoft.com/office/officeart/2005/8/layout/hierarchy3"/>
    <dgm:cxn modelId="{15E3D889-0D68-4CFA-A909-6A6D30D6F091}" srcId="{D75B6E0A-70D1-4143-B61E-2A6297741E08}" destId="{EB009834-652C-45EE-ADF1-39DB7641BD31}" srcOrd="2" destOrd="0" parTransId="{24FB9D92-ACA5-45C2-A57A-30FF8AA815C5}" sibTransId="{D3F3D850-9B20-46F0-B54A-86A5C05491D6}"/>
    <dgm:cxn modelId="{9C5FB988-1CCF-4761-9525-51033D59A7B1}" type="presOf" srcId="{BE93B498-F5B5-4D9B-8284-631162B46FC8}" destId="{92A25315-5DC4-4B9F-B243-A7731C8B24B3}" srcOrd="0" destOrd="0" presId="urn:microsoft.com/office/officeart/2005/8/layout/hierarchy3"/>
    <dgm:cxn modelId="{8DA1398E-38A5-4BDF-94C4-3AD619C850A6}" type="presOf" srcId="{9A810262-6F66-40D1-B038-B02D786EDBC2}" destId="{929A2F70-0B02-4BD6-9838-683E8C7F0BE1}" srcOrd="0" destOrd="0" presId="urn:microsoft.com/office/officeart/2005/8/layout/hierarchy3"/>
    <dgm:cxn modelId="{0EC1A980-E2E3-4197-81B1-0E5D3281D098}" srcId="{D75B6E0A-70D1-4143-B61E-2A6297741E08}" destId="{3E2D41EC-DBCC-4C39-921C-D6FD50408FFA}" srcOrd="0" destOrd="0" parTransId="{9FF0201B-BE3E-459A-81C1-71BC819788B8}" sibTransId="{1187146B-5A5E-4592-9D64-BF96C58469A5}"/>
    <dgm:cxn modelId="{353A4EF0-9868-4765-966E-FF92C2492A02}" srcId="{F4FA4464-6E72-4F62-9961-8D78860CE1E5}" destId="{D75B6E0A-70D1-4143-B61E-2A6297741E08}" srcOrd="1" destOrd="0" parTransId="{524CA55E-3169-4E90-BE52-4A588537F05E}" sibTransId="{C141FCA1-E0F1-410F-9B75-1D7CEBC75176}"/>
    <dgm:cxn modelId="{4519B1B6-644D-4A6F-810C-2DFD40F95F32}" type="presOf" srcId="{6483AF69-31F8-41FB-98E0-CBFB6DDBB723}" destId="{8F205E11-B0F8-44C0-B1C6-167A6BF0C10E}" srcOrd="0" destOrd="0" presId="urn:microsoft.com/office/officeart/2005/8/layout/hierarchy3"/>
    <dgm:cxn modelId="{878D9569-5AB0-4529-A408-51EDF74D0C1C}" srcId="{9A810262-6F66-40D1-B038-B02D786EDBC2}" destId="{49A64090-E00B-4778-90A4-BE315E80189C}" srcOrd="0" destOrd="0" parTransId="{8FFF892D-568A-43C3-B19B-035CBBE27A51}" sibTransId="{BA1BA79E-417E-4B24-8DB4-F2093FB0BB31}"/>
    <dgm:cxn modelId="{A4D7718F-6A9A-490F-8473-8D69B794A3A0}" srcId="{D75B6E0A-70D1-4143-B61E-2A6297741E08}" destId="{BE93B498-F5B5-4D9B-8284-631162B46FC8}" srcOrd="1" destOrd="0" parTransId="{3C88A6DC-BA58-4FEF-A245-7FCD0CBD5830}" sibTransId="{DE959936-43F2-4D04-8704-524A4EF9EDB3}"/>
    <dgm:cxn modelId="{379238D1-7A82-4439-BF2A-9F86836E176D}" type="presOf" srcId="{9A810262-6F66-40D1-B038-B02D786EDBC2}" destId="{C8A935A3-74E4-4EF4-B69D-B1506E908956}" srcOrd="1" destOrd="0" presId="urn:microsoft.com/office/officeart/2005/8/layout/hierarchy3"/>
    <dgm:cxn modelId="{C878722D-9AF7-4B6D-AD3A-59FF3C30F997}" type="presOf" srcId="{9FF0201B-BE3E-459A-81C1-71BC819788B8}" destId="{511387AD-1482-490A-9DCE-251419071B28}" srcOrd="0" destOrd="0" presId="urn:microsoft.com/office/officeart/2005/8/layout/hierarchy3"/>
    <dgm:cxn modelId="{FB05E61C-3527-4DBD-97C8-3D2355702B6A}" type="presOf" srcId="{D75B6E0A-70D1-4143-B61E-2A6297741E08}" destId="{02F261C1-BFFC-4D8B-9106-BA32FAABCFC3}" srcOrd="1" destOrd="0" presId="urn:microsoft.com/office/officeart/2005/8/layout/hierarchy3"/>
    <dgm:cxn modelId="{9BCBAAA0-9BE4-4897-98C9-ED8CFBCF177E}" type="presOf" srcId="{C40B0E9B-33F3-4C54-A4CE-5357C21EB34B}" destId="{646FE8C1-590D-4C20-A30E-ADAD1190511A}" srcOrd="0" destOrd="0" presId="urn:microsoft.com/office/officeart/2005/8/layout/hierarchy3"/>
    <dgm:cxn modelId="{5051C28F-289F-473E-9386-7875A2FA9DA2}" type="presOf" srcId="{24FB9D92-ACA5-45C2-A57A-30FF8AA815C5}" destId="{20848F47-5DE6-46C0-91D9-8EB7AB382B0C}" srcOrd="0" destOrd="0" presId="urn:microsoft.com/office/officeart/2005/8/layout/hierarchy3"/>
    <dgm:cxn modelId="{F4E0CF07-27B0-4D62-9CDB-7193045E3A43}" type="presOf" srcId="{3E2D41EC-DBCC-4C39-921C-D6FD50408FFA}" destId="{6E8332A0-3C83-470A-AB09-9D7C962AD9BC}" srcOrd="0" destOrd="0" presId="urn:microsoft.com/office/officeart/2005/8/layout/hierarchy3"/>
    <dgm:cxn modelId="{265E3706-C49E-4F5B-B184-61113270A7C3}" type="presParOf" srcId="{853347A5-6CC7-4525-B9E4-7154F0A465A5}" destId="{DAD6A9DE-80FB-4776-B1A8-E48F23357A7A}" srcOrd="0" destOrd="0" presId="urn:microsoft.com/office/officeart/2005/8/layout/hierarchy3"/>
    <dgm:cxn modelId="{22B8F13E-CEDA-4A77-B4E8-7E38449B7404}" type="presParOf" srcId="{DAD6A9DE-80FB-4776-B1A8-E48F23357A7A}" destId="{8EA42147-9EAC-4919-9928-3A607B8CB5EC}" srcOrd="0" destOrd="0" presId="urn:microsoft.com/office/officeart/2005/8/layout/hierarchy3"/>
    <dgm:cxn modelId="{31C983AE-EE01-43D3-B845-0612A0B674DD}" type="presParOf" srcId="{8EA42147-9EAC-4919-9928-3A607B8CB5EC}" destId="{929A2F70-0B02-4BD6-9838-683E8C7F0BE1}" srcOrd="0" destOrd="0" presId="urn:microsoft.com/office/officeart/2005/8/layout/hierarchy3"/>
    <dgm:cxn modelId="{3FEBEEB0-5650-471C-A044-8263D6A8F5FC}" type="presParOf" srcId="{8EA42147-9EAC-4919-9928-3A607B8CB5EC}" destId="{C8A935A3-74E4-4EF4-B69D-B1506E908956}" srcOrd="1" destOrd="0" presId="urn:microsoft.com/office/officeart/2005/8/layout/hierarchy3"/>
    <dgm:cxn modelId="{A9296754-4DA9-4782-96D8-D2960A540657}" type="presParOf" srcId="{DAD6A9DE-80FB-4776-B1A8-E48F23357A7A}" destId="{1636AA80-BFF7-445D-A175-4022F267FAA2}" srcOrd="1" destOrd="0" presId="urn:microsoft.com/office/officeart/2005/8/layout/hierarchy3"/>
    <dgm:cxn modelId="{BCA8844D-16D2-4AA9-8159-A471B124F349}" type="presParOf" srcId="{1636AA80-BFF7-445D-A175-4022F267FAA2}" destId="{2BBE010D-EEDD-4881-A72A-C48EB514BCF0}" srcOrd="0" destOrd="0" presId="urn:microsoft.com/office/officeart/2005/8/layout/hierarchy3"/>
    <dgm:cxn modelId="{22510407-571B-4648-B426-410AFA2F81D5}" type="presParOf" srcId="{1636AA80-BFF7-445D-A175-4022F267FAA2}" destId="{E5F295B4-3D04-4330-8567-17641B185E9D}" srcOrd="1" destOrd="0" presId="urn:microsoft.com/office/officeart/2005/8/layout/hierarchy3"/>
    <dgm:cxn modelId="{7870417A-226B-4B35-B43F-19E7EF8D9B8F}" type="presParOf" srcId="{1636AA80-BFF7-445D-A175-4022F267FAA2}" destId="{8F205E11-B0F8-44C0-B1C6-167A6BF0C10E}" srcOrd="2" destOrd="0" presId="urn:microsoft.com/office/officeart/2005/8/layout/hierarchy3"/>
    <dgm:cxn modelId="{129589CA-6C59-4D41-8D19-F1C8426A3FEE}" type="presParOf" srcId="{1636AA80-BFF7-445D-A175-4022F267FAA2}" destId="{3D462D59-C1F6-4AD8-9D0F-7E9A2702D5FB}" srcOrd="3" destOrd="0" presId="urn:microsoft.com/office/officeart/2005/8/layout/hierarchy3"/>
    <dgm:cxn modelId="{1AE84FF5-D84F-406C-82E7-DE195489B7EF}" type="presParOf" srcId="{1636AA80-BFF7-445D-A175-4022F267FAA2}" destId="{646FE8C1-590D-4C20-A30E-ADAD1190511A}" srcOrd="4" destOrd="0" presId="urn:microsoft.com/office/officeart/2005/8/layout/hierarchy3"/>
    <dgm:cxn modelId="{97AFF796-4E4F-4146-B8F3-99C4FC29C158}" type="presParOf" srcId="{1636AA80-BFF7-445D-A175-4022F267FAA2}" destId="{E10D20E2-8E3E-4FE6-9C58-82C4002289ED}" srcOrd="5" destOrd="0" presId="urn:microsoft.com/office/officeart/2005/8/layout/hierarchy3"/>
    <dgm:cxn modelId="{461AA274-58E5-4D5A-8F1E-3F85AA945749}" type="presParOf" srcId="{853347A5-6CC7-4525-B9E4-7154F0A465A5}" destId="{27FDF6F6-C427-4F3C-ACAA-700AC57000E4}" srcOrd="1" destOrd="0" presId="urn:microsoft.com/office/officeart/2005/8/layout/hierarchy3"/>
    <dgm:cxn modelId="{130B7889-1F8E-4BEC-9FE8-A55D6678D10D}" type="presParOf" srcId="{27FDF6F6-C427-4F3C-ACAA-700AC57000E4}" destId="{AE5B444D-20A6-4264-9808-4853E870E2D9}" srcOrd="0" destOrd="0" presId="urn:microsoft.com/office/officeart/2005/8/layout/hierarchy3"/>
    <dgm:cxn modelId="{D658D4AD-4198-4D89-AE29-F297C57C0E68}" type="presParOf" srcId="{AE5B444D-20A6-4264-9808-4853E870E2D9}" destId="{39554549-EB05-488D-B04A-3EEE7F5DF83A}" srcOrd="0" destOrd="0" presId="urn:microsoft.com/office/officeart/2005/8/layout/hierarchy3"/>
    <dgm:cxn modelId="{D4DBDCDB-28BC-4F0E-B747-F4746B971DE5}" type="presParOf" srcId="{AE5B444D-20A6-4264-9808-4853E870E2D9}" destId="{02F261C1-BFFC-4D8B-9106-BA32FAABCFC3}" srcOrd="1" destOrd="0" presId="urn:microsoft.com/office/officeart/2005/8/layout/hierarchy3"/>
    <dgm:cxn modelId="{B6EC408A-6203-45B1-8DBE-8F7F43425ACE}" type="presParOf" srcId="{27FDF6F6-C427-4F3C-ACAA-700AC57000E4}" destId="{73223FD2-D433-4DCD-A0B8-EA35E3A35CB0}" srcOrd="1" destOrd="0" presId="urn:microsoft.com/office/officeart/2005/8/layout/hierarchy3"/>
    <dgm:cxn modelId="{61D29360-88F8-40B4-A4A2-63E9159B60D4}" type="presParOf" srcId="{73223FD2-D433-4DCD-A0B8-EA35E3A35CB0}" destId="{511387AD-1482-490A-9DCE-251419071B28}" srcOrd="0" destOrd="0" presId="urn:microsoft.com/office/officeart/2005/8/layout/hierarchy3"/>
    <dgm:cxn modelId="{A7C39CDF-A33A-48A6-A57C-B236161B0C34}" type="presParOf" srcId="{73223FD2-D433-4DCD-A0B8-EA35E3A35CB0}" destId="{6E8332A0-3C83-470A-AB09-9D7C962AD9BC}" srcOrd="1" destOrd="0" presId="urn:microsoft.com/office/officeart/2005/8/layout/hierarchy3"/>
    <dgm:cxn modelId="{74DF557D-BDDB-45C0-BCBB-6D64F674901C}" type="presParOf" srcId="{73223FD2-D433-4DCD-A0B8-EA35E3A35CB0}" destId="{0495B8B4-3FEA-47EF-9564-74F44DA08F07}" srcOrd="2" destOrd="0" presId="urn:microsoft.com/office/officeart/2005/8/layout/hierarchy3"/>
    <dgm:cxn modelId="{A1C6C9F3-014E-4EA3-A7B2-4A7707453F1A}" type="presParOf" srcId="{73223FD2-D433-4DCD-A0B8-EA35E3A35CB0}" destId="{92A25315-5DC4-4B9F-B243-A7731C8B24B3}" srcOrd="3" destOrd="0" presId="urn:microsoft.com/office/officeart/2005/8/layout/hierarchy3"/>
    <dgm:cxn modelId="{F43C20ED-0EBF-4C48-BDFD-48B9B1B36AD4}" type="presParOf" srcId="{73223FD2-D433-4DCD-A0B8-EA35E3A35CB0}" destId="{20848F47-5DE6-46C0-91D9-8EB7AB382B0C}" srcOrd="4" destOrd="0" presId="urn:microsoft.com/office/officeart/2005/8/layout/hierarchy3"/>
    <dgm:cxn modelId="{4C9D1AE8-A93E-49A8-9412-E5CB22BCFEDF}" type="presParOf" srcId="{73223FD2-D433-4DCD-A0B8-EA35E3A35CB0}" destId="{5013F2DC-C2A9-4D24-BC74-672CE27930AF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9A2F70-0B02-4BD6-9838-683E8C7F0BE1}">
      <dsp:nvSpPr>
        <dsp:cNvPr id="0" name=""/>
        <dsp:cNvSpPr/>
      </dsp:nvSpPr>
      <dsp:spPr>
        <a:xfrm>
          <a:off x="510715" y="0"/>
          <a:ext cx="2624180" cy="477889"/>
        </a:xfrm>
        <a:prstGeom prst="roundRect">
          <a:avLst>
            <a:gd name="adj" fmla="val 10000"/>
          </a:avLst>
        </a:prstGeom>
        <a:solidFill>
          <a:schemeClr val="accent1">
            <a:lumMod val="75000"/>
            <a:alpha val="40000"/>
          </a:schemeClr>
        </a:solidFill>
        <a:ln w="25400" cap="flat" cmpd="sng" algn="ctr">
          <a:solidFill>
            <a:schemeClr val="accent1">
              <a:lumMod val="75000"/>
              <a:alpha val="4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На 31.12.2014</a:t>
          </a:r>
          <a:endParaRPr lang="ru-RU" sz="1800" b="1" i="1" kern="1200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24712" y="13997"/>
        <a:ext cx="2596186" cy="449895"/>
      </dsp:txXfrm>
    </dsp:sp>
    <dsp:sp modelId="{2BBE010D-EEDD-4881-A72A-C48EB514BCF0}">
      <dsp:nvSpPr>
        <dsp:cNvPr id="0" name=""/>
        <dsp:cNvSpPr/>
      </dsp:nvSpPr>
      <dsp:spPr>
        <a:xfrm>
          <a:off x="773133" y="477889"/>
          <a:ext cx="123320" cy="4509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0909"/>
              </a:lnTo>
              <a:lnTo>
                <a:pt x="123320" y="45090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F295B4-3D04-4330-8567-17641B185E9D}">
      <dsp:nvSpPr>
        <dsp:cNvPr id="0" name=""/>
        <dsp:cNvSpPr/>
      </dsp:nvSpPr>
      <dsp:spPr>
        <a:xfrm>
          <a:off x="896453" y="573690"/>
          <a:ext cx="2639467" cy="710215"/>
        </a:xfrm>
        <a:prstGeom prst="roundRect">
          <a:avLst>
            <a:gd name="adj" fmla="val 10000"/>
          </a:avLst>
        </a:prstGeom>
        <a:solidFill>
          <a:srgbClr val="993366">
            <a:alpha val="50000"/>
          </a:srgbClr>
        </a:solidFill>
        <a:ln w="25400" cap="flat" cmpd="sng" algn="ctr">
          <a:solidFill>
            <a:srgbClr val="993366">
              <a:alpha val="5000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slop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rPr>
            <a:t>20 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стационарных филиалов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1500" b="1" kern="1200" dirty="0" smtClean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518</a:t>
          </a:r>
          <a:r>
            <a:rPr lang="ru-RU" sz="1500" b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окон) 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17254" y="594491"/>
        <a:ext cx="2597865" cy="668613"/>
      </dsp:txXfrm>
    </dsp:sp>
    <dsp:sp modelId="{8F205E11-B0F8-44C0-B1C6-167A6BF0C10E}">
      <dsp:nvSpPr>
        <dsp:cNvPr id="0" name=""/>
        <dsp:cNvSpPr/>
      </dsp:nvSpPr>
      <dsp:spPr>
        <a:xfrm>
          <a:off x="773133" y="477889"/>
          <a:ext cx="123645" cy="14039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03993"/>
              </a:lnTo>
              <a:lnTo>
                <a:pt x="123645" y="14039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462D59-C1F6-4AD8-9D0F-7E9A2702D5FB}">
      <dsp:nvSpPr>
        <dsp:cNvPr id="0" name=""/>
        <dsp:cNvSpPr/>
      </dsp:nvSpPr>
      <dsp:spPr>
        <a:xfrm>
          <a:off x="896778" y="1434157"/>
          <a:ext cx="3049777" cy="895450"/>
        </a:xfrm>
        <a:prstGeom prst="roundRect">
          <a:avLst>
            <a:gd name="adj" fmla="val 10000"/>
          </a:avLst>
        </a:prstGeom>
        <a:solidFill>
          <a:srgbClr val="FFC000">
            <a:alpha val="50000"/>
          </a:srgbClr>
        </a:solidFill>
        <a:ln w="25400" cap="flat" cmpd="sng" algn="ctr">
          <a:solidFill>
            <a:srgbClr val="FFC000">
              <a:alpha val="5000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slop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52</a:t>
          </a:r>
          <a:r>
            <a:rPr lang="ru-RU" sz="1500" b="1" kern="1200" dirty="0" smtClean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территориально обособленных структурных </a:t>
          </a:r>
          <a:b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подразделения (офиса)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1500" b="1" kern="1200" dirty="0" smtClean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54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окна)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23005" y="1460384"/>
        <a:ext cx="2997323" cy="842996"/>
      </dsp:txXfrm>
    </dsp:sp>
    <dsp:sp modelId="{646FE8C1-590D-4C20-A30E-ADAD1190511A}">
      <dsp:nvSpPr>
        <dsp:cNvPr id="0" name=""/>
        <dsp:cNvSpPr/>
      </dsp:nvSpPr>
      <dsp:spPr>
        <a:xfrm>
          <a:off x="773133" y="477889"/>
          <a:ext cx="99647" cy="25827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2789"/>
              </a:lnTo>
              <a:lnTo>
                <a:pt x="99647" y="258278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0D20E2-8E3E-4FE6-9C58-82C4002289ED}">
      <dsp:nvSpPr>
        <dsp:cNvPr id="0" name=""/>
        <dsp:cNvSpPr/>
      </dsp:nvSpPr>
      <dsp:spPr>
        <a:xfrm>
          <a:off x="872780" y="2448948"/>
          <a:ext cx="3539750" cy="1223459"/>
        </a:xfrm>
        <a:prstGeom prst="roundRect">
          <a:avLst>
            <a:gd name="adj" fmla="val 10000"/>
          </a:avLst>
        </a:prstGeom>
        <a:solidFill>
          <a:schemeClr val="accent3">
            <a:lumMod val="75000"/>
            <a:alpha val="50000"/>
          </a:schemeClr>
        </a:solidFill>
        <a:ln w="25400" cap="flat" cmpd="sng" algn="ctr">
          <a:solidFill>
            <a:schemeClr val="accent3">
              <a:lumMod val="50000"/>
              <a:alpha val="3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63,2%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доля граждан, имеющих доступ к получению государственных и муниципальных услуг по принципу «одного окна» </a:t>
          </a:r>
          <a:b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(плановое значение – </a:t>
          </a:r>
          <a:r>
            <a:rPr lang="ru-RU" sz="1500" b="1" kern="1200" dirty="0" smtClean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40%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08614" y="2484782"/>
        <a:ext cx="3468082" cy="1151791"/>
      </dsp:txXfrm>
    </dsp:sp>
    <dsp:sp modelId="{39554549-EB05-488D-B04A-3EEE7F5DF83A}">
      <dsp:nvSpPr>
        <dsp:cNvPr id="0" name=""/>
        <dsp:cNvSpPr/>
      </dsp:nvSpPr>
      <dsp:spPr>
        <a:xfrm>
          <a:off x="4251656" y="0"/>
          <a:ext cx="2603538" cy="452622"/>
        </a:xfrm>
        <a:prstGeom prst="roundRect">
          <a:avLst>
            <a:gd name="adj" fmla="val 10000"/>
          </a:avLst>
        </a:prstGeom>
        <a:solidFill>
          <a:schemeClr val="accent1">
            <a:lumMod val="75000"/>
            <a:alpha val="40000"/>
          </a:schemeClr>
        </a:solidFill>
        <a:ln w="25400" cap="flat" cmpd="sng" algn="ctr">
          <a:solidFill>
            <a:schemeClr val="accent1">
              <a:lumMod val="75000"/>
              <a:alpha val="4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На 31.12.2015</a:t>
          </a:r>
          <a:endParaRPr lang="ru-RU" sz="1800" b="1" i="1" kern="1200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264913" y="13257"/>
        <a:ext cx="2577024" cy="426108"/>
      </dsp:txXfrm>
    </dsp:sp>
    <dsp:sp modelId="{511387AD-1482-490A-9DCE-251419071B28}">
      <dsp:nvSpPr>
        <dsp:cNvPr id="0" name=""/>
        <dsp:cNvSpPr/>
      </dsp:nvSpPr>
      <dsp:spPr>
        <a:xfrm>
          <a:off x="4512010" y="452622"/>
          <a:ext cx="121297" cy="4654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5449"/>
              </a:lnTo>
              <a:lnTo>
                <a:pt x="121297" y="4654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8332A0-3C83-470A-AB09-9D7C962AD9BC}">
      <dsp:nvSpPr>
        <dsp:cNvPr id="0" name=""/>
        <dsp:cNvSpPr/>
      </dsp:nvSpPr>
      <dsp:spPr>
        <a:xfrm>
          <a:off x="4633307" y="573690"/>
          <a:ext cx="2679229" cy="688762"/>
        </a:xfrm>
        <a:prstGeom prst="roundRect">
          <a:avLst>
            <a:gd name="adj" fmla="val 10000"/>
          </a:avLst>
        </a:prstGeom>
        <a:solidFill>
          <a:srgbClr val="993366">
            <a:alpha val="50000"/>
          </a:srgbClr>
        </a:solidFill>
        <a:ln w="25400" cap="flat" cmpd="sng" algn="ctr">
          <a:solidFill>
            <a:schemeClr val="accent1">
              <a:lumMod val="75000"/>
              <a:alpha val="5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slop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42 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стационарных филиала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1500" b="1" kern="1200" dirty="0" smtClean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693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окна)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53480" y="593863"/>
        <a:ext cx="2638883" cy="648416"/>
      </dsp:txXfrm>
    </dsp:sp>
    <dsp:sp modelId="{0495B8B4-3FEA-47EF-9564-74F44DA08F07}">
      <dsp:nvSpPr>
        <dsp:cNvPr id="0" name=""/>
        <dsp:cNvSpPr/>
      </dsp:nvSpPr>
      <dsp:spPr>
        <a:xfrm>
          <a:off x="4512010" y="452622"/>
          <a:ext cx="133546" cy="14459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45921"/>
              </a:lnTo>
              <a:lnTo>
                <a:pt x="133546" y="144592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A25315-5DC4-4B9F-B243-A7731C8B24B3}">
      <dsp:nvSpPr>
        <dsp:cNvPr id="0" name=""/>
        <dsp:cNvSpPr/>
      </dsp:nvSpPr>
      <dsp:spPr>
        <a:xfrm>
          <a:off x="4645556" y="1434157"/>
          <a:ext cx="2972848" cy="928773"/>
        </a:xfrm>
        <a:prstGeom prst="roundRect">
          <a:avLst>
            <a:gd name="adj" fmla="val 10000"/>
          </a:avLst>
        </a:prstGeom>
        <a:solidFill>
          <a:srgbClr val="FFC000">
            <a:alpha val="50000"/>
          </a:srgbClr>
        </a:solidFill>
        <a:ln w="25400" cap="flat" cmpd="sng" algn="ctr">
          <a:solidFill>
            <a:schemeClr val="accent1">
              <a:lumMod val="75000"/>
              <a:alpha val="5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slop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60 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территориально обособленных структурных </a:t>
          </a:r>
          <a:b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подразделений (офисов)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1500" b="1" kern="1200" dirty="0" smtClean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64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окна)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72759" y="1461360"/>
        <a:ext cx="2918442" cy="874367"/>
      </dsp:txXfrm>
    </dsp:sp>
    <dsp:sp modelId="{20848F47-5DE6-46C0-91D9-8EB7AB382B0C}">
      <dsp:nvSpPr>
        <dsp:cNvPr id="0" name=""/>
        <dsp:cNvSpPr/>
      </dsp:nvSpPr>
      <dsp:spPr>
        <a:xfrm>
          <a:off x="4512010" y="452622"/>
          <a:ext cx="141780" cy="26005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00544"/>
              </a:lnTo>
              <a:lnTo>
                <a:pt x="141780" y="260054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13F2DC-C2A9-4D24-BC74-672CE27930AF}">
      <dsp:nvSpPr>
        <dsp:cNvPr id="0" name=""/>
        <dsp:cNvSpPr/>
      </dsp:nvSpPr>
      <dsp:spPr>
        <a:xfrm>
          <a:off x="4653790" y="2433925"/>
          <a:ext cx="3372716" cy="1238482"/>
        </a:xfrm>
        <a:prstGeom prst="roundRect">
          <a:avLst>
            <a:gd name="adj" fmla="val 10000"/>
          </a:avLst>
        </a:prstGeom>
        <a:solidFill>
          <a:schemeClr val="accent3">
            <a:lumMod val="75000"/>
            <a:alpha val="50000"/>
          </a:schemeClr>
        </a:solidFill>
        <a:ln w="25400" cap="flat" cmpd="sng" algn="ctr">
          <a:solidFill>
            <a:schemeClr val="accent3">
              <a:lumMod val="50000"/>
              <a:alpha val="7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90,5%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доля граждан, имеющих доступ к получению государственных и муниципальных услуг по принципу «одного окна»</a:t>
          </a:r>
          <a:b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(плановое значение – </a:t>
          </a:r>
          <a:r>
            <a:rPr lang="ru-RU" sz="1500" b="1" kern="1200" dirty="0" smtClean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90,4%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90064" y="2470199"/>
        <a:ext cx="3300168" cy="11659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9A2F70-0B02-4BD6-9838-683E8C7F0BE1}">
      <dsp:nvSpPr>
        <dsp:cNvPr id="0" name=""/>
        <dsp:cNvSpPr/>
      </dsp:nvSpPr>
      <dsp:spPr>
        <a:xfrm>
          <a:off x="647303" y="24632"/>
          <a:ext cx="2838989" cy="517007"/>
        </a:xfrm>
        <a:prstGeom prst="roundRect">
          <a:avLst>
            <a:gd name="adj" fmla="val 10000"/>
          </a:avLst>
        </a:prstGeom>
        <a:solidFill>
          <a:schemeClr val="accent1">
            <a:lumMod val="75000"/>
            <a:alpha val="40000"/>
          </a:schemeClr>
        </a:solidFill>
        <a:ln w="25400" cap="flat" cmpd="sng" algn="ctr">
          <a:solidFill>
            <a:schemeClr val="accent1">
              <a:lumMod val="75000"/>
              <a:alpha val="4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200" b="1" i="1" kern="1200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За 2014 год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0" i="1" kern="1200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(на 01.01.2015)</a:t>
          </a:r>
          <a:endParaRPr lang="ru-RU" sz="1400" b="0" i="1" kern="1200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62446" y="39775"/>
        <a:ext cx="2808703" cy="486721"/>
      </dsp:txXfrm>
    </dsp:sp>
    <dsp:sp modelId="{2BBE010D-EEDD-4881-A72A-C48EB514BCF0}">
      <dsp:nvSpPr>
        <dsp:cNvPr id="0" name=""/>
        <dsp:cNvSpPr/>
      </dsp:nvSpPr>
      <dsp:spPr>
        <a:xfrm>
          <a:off x="931202" y="541640"/>
          <a:ext cx="208586" cy="6621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2165"/>
              </a:lnTo>
              <a:lnTo>
                <a:pt x="208586" y="66216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F295B4-3D04-4330-8567-17641B185E9D}">
      <dsp:nvSpPr>
        <dsp:cNvPr id="0" name=""/>
        <dsp:cNvSpPr/>
      </dsp:nvSpPr>
      <dsp:spPr>
        <a:xfrm>
          <a:off x="1139788" y="659789"/>
          <a:ext cx="3294586" cy="1088032"/>
        </a:xfrm>
        <a:prstGeom prst="roundRect">
          <a:avLst>
            <a:gd name="adj" fmla="val 10000"/>
          </a:avLst>
        </a:prstGeom>
        <a:solidFill>
          <a:srgbClr val="993366">
            <a:alpha val="50000"/>
          </a:srgbClr>
        </a:solidFill>
        <a:ln w="25400" cap="flat" cmpd="sng" algn="ctr">
          <a:solidFill>
            <a:srgbClr val="993366">
              <a:alpha val="5000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slop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i="1" kern="1200" baseline="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Всего                                            по Новосибирской области:                                 </a:t>
          </a:r>
          <a:r>
            <a:rPr lang="ru-RU" sz="2800" b="1" i="1" kern="1200" baseline="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328</a:t>
          </a:r>
          <a:endParaRPr lang="ru-RU" sz="2800" b="1" i="1" kern="1200" baseline="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71655" y="691656"/>
        <a:ext cx="3230852" cy="1024298"/>
      </dsp:txXfrm>
    </dsp:sp>
    <dsp:sp modelId="{8F205E11-B0F8-44C0-B1C6-167A6BF0C10E}">
      <dsp:nvSpPr>
        <dsp:cNvPr id="0" name=""/>
        <dsp:cNvSpPr/>
      </dsp:nvSpPr>
      <dsp:spPr>
        <a:xfrm>
          <a:off x="931202" y="541640"/>
          <a:ext cx="691238" cy="17216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1614"/>
              </a:lnTo>
              <a:lnTo>
                <a:pt x="691238" y="17216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462D59-C1F6-4AD8-9D0F-7E9A2702D5FB}">
      <dsp:nvSpPr>
        <dsp:cNvPr id="0" name=""/>
        <dsp:cNvSpPr/>
      </dsp:nvSpPr>
      <dsp:spPr>
        <a:xfrm>
          <a:off x="1622440" y="1856831"/>
          <a:ext cx="2827368" cy="812847"/>
        </a:xfrm>
        <a:prstGeom prst="roundRect">
          <a:avLst>
            <a:gd name="adj" fmla="val 10000"/>
          </a:avLst>
        </a:prstGeom>
        <a:solidFill>
          <a:srgbClr val="FFC000">
            <a:alpha val="50000"/>
          </a:srgbClr>
        </a:solidFill>
        <a:ln w="25400" cap="flat" cmpd="sng" algn="ctr">
          <a:solidFill>
            <a:srgbClr val="FFC000">
              <a:alpha val="5000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slop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000" b="1" i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г. Новосибирск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000" b="1" i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159</a:t>
          </a:r>
          <a:endParaRPr lang="ru-RU" sz="3000" b="1" i="1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46247" y="1880638"/>
        <a:ext cx="2779754" cy="765233"/>
      </dsp:txXfrm>
    </dsp:sp>
    <dsp:sp modelId="{646FE8C1-590D-4C20-A30E-ADAD1190511A}">
      <dsp:nvSpPr>
        <dsp:cNvPr id="0" name=""/>
        <dsp:cNvSpPr/>
      </dsp:nvSpPr>
      <dsp:spPr>
        <a:xfrm>
          <a:off x="931202" y="541640"/>
          <a:ext cx="771439" cy="27501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73"/>
              </a:lnTo>
              <a:lnTo>
                <a:pt x="771439" y="27501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0D20E2-8E3E-4FE6-9C58-82C4002289ED}">
      <dsp:nvSpPr>
        <dsp:cNvPr id="0" name=""/>
        <dsp:cNvSpPr/>
      </dsp:nvSpPr>
      <dsp:spPr>
        <a:xfrm>
          <a:off x="1702641" y="2812893"/>
          <a:ext cx="2734800" cy="957840"/>
        </a:xfrm>
        <a:prstGeom prst="roundRect">
          <a:avLst>
            <a:gd name="adj" fmla="val 10000"/>
          </a:avLst>
        </a:prstGeom>
        <a:solidFill>
          <a:schemeClr val="accent3">
            <a:lumMod val="75000"/>
            <a:alpha val="50000"/>
          </a:schemeClr>
        </a:solidFill>
        <a:ln w="25400" cap="flat" cmpd="sng" algn="ctr">
          <a:solidFill>
            <a:schemeClr val="accent3">
              <a:lumMod val="50000"/>
              <a:alpha val="3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i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Иные муниципальные образования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000" b="1" i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169</a:t>
          </a:r>
          <a:endParaRPr lang="ru-RU" sz="3000" b="1" i="1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30695" y="2840947"/>
        <a:ext cx="2678692" cy="901732"/>
      </dsp:txXfrm>
    </dsp:sp>
    <dsp:sp modelId="{39554549-EB05-488D-B04A-3EEE7F5DF83A}">
      <dsp:nvSpPr>
        <dsp:cNvPr id="0" name=""/>
        <dsp:cNvSpPr/>
      </dsp:nvSpPr>
      <dsp:spPr>
        <a:xfrm>
          <a:off x="4176460" y="26319"/>
          <a:ext cx="2816658" cy="489673"/>
        </a:xfrm>
        <a:prstGeom prst="roundRect">
          <a:avLst>
            <a:gd name="adj" fmla="val 10000"/>
          </a:avLst>
        </a:prstGeom>
        <a:solidFill>
          <a:schemeClr val="accent1">
            <a:lumMod val="75000"/>
            <a:alpha val="40000"/>
          </a:schemeClr>
        </a:solidFill>
        <a:ln w="25400" cap="flat" cmpd="sng" algn="ctr">
          <a:solidFill>
            <a:schemeClr val="accent1">
              <a:lumMod val="75000"/>
              <a:alpha val="4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i="1" kern="1200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За 2015 год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0" i="1" kern="1200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(на 01.01.2016)</a:t>
          </a:r>
          <a:endParaRPr lang="ru-RU" sz="1400" b="1" i="1" kern="1200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90802" y="40661"/>
        <a:ext cx="2787974" cy="460989"/>
      </dsp:txXfrm>
    </dsp:sp>
    <dsp:sp modelId="{511387AD-1482-490A-9DCE-251419071B28}">
      <dsp:nvSpPr>
        <dsp:cNvPr id="0" name=""/>
        <dsp:cNvSpPr/>
      </dsp:nvSpPr>
      <dsp:spPr>
        <a:xfrm>
          <a:off x="4458126" y="515992"/>
          <a:ext cx="129114" cy="6052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5213"/>
              </a:lnTo>
              <a:lnTo>
                <a:pt x="129114" y="6052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8332A0-3C83-470A-AB09-9D7C962AD9BC}">
      <dsp:nvSpPr>
        <dsp:cNvPr id="0" name=""/>
        <dsp:cNvSpPr/>
      </dsp:nvSpPr>
      <dsp:spPr>
        <a:xfrm>
          <a:off x="4587240" y="589431"/>
          <a:ext cx="3477659" cy="1063549"/>
        </a:xfrm>
        <a:prstGeom prst="roundRect">
          <a:avLst>
            <a:gd name="adj" fmla="val 10000"/>
          </a:avLst>
        </a:prstGeom>
        <a:solidFill>
          <a:srgbClr val="993366">
            <a:alpha val="50000"/>
          </a:srgbClr>
        </a:solidFill>
        <a:ln w="25400" cap="flat" cmpd="sng" algn="ctr">
          <a:solidFill>
            <a:schemeClr val="accent1">
              <a:lumMod val="75000"/>
              <a:alpha val="5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slop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1" i="1" kern="1200" baseline="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Всего                                                              по Новосибирской области: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i="1" kern="1200" baseline="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800" b="1" i="1" kern="1200" baseline="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318</a:t>
          </a:r>
          <a:endParaRPr lang="ru-RU" sz="2800" b="1" i="1" kern="1200" baseline="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18390" y="620581"/>
        <a:ext cx="3415359" cy="1001249"/>
      </dsp:txXfrm>
    </dsp:sp>
    <dsp:sp modelId="{0495B8B4-3FEA-47EF-9564-74F44DA08F07}">
      <dsp:nvSpPr>
        <dsp:cNvPr id="0" name=""/>
        <dsp:cNvSpPr/>
      </dsp:nvSpPr>
      <dsp:spPr>
        <a:xfrm>
          <a:off x="4458126" y="515992"/>
          <a:ext cx="726452" cy="17317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1759"/>
              </a:lnTo>
              <a:lnTo>
                <a:pt x="726452" y="173175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A25315-5DC4-4B9F-B243-A7731C8B24B3}">
      <dsp:nvSpPr>
        <dsp:cNvPr id="0" name=""/>
        <dsp:cNvSpPr/>
      </dsp:nvSpPr>
      <dsp:spPr>
        <a:xfrm>
          <a:off x="5184578" y="1826519"/>
          <a:ext cx="2885033" cy="842464"/>
        </a:xfrm>
        <a:prstGeom prst="roundRect">
          <a:avLst>
            <a:gd name="adj" fmla="val 10000"/>
          </a:avLst>
        </a:prstGeom>
        <a:solidFill>
          <a:srgbClr val="FFC000">
            <a:alpha val="50000"/>
          </a:srgbClr>
        </a:solidFill>
        <a:ln w="25400" cap="flat" cmpd="sng" algn="ctr">
          <a:solidFill>
            <a:schemeClr val="accent1">
              <a:lumMod val="75000"/>
              <a:alpha val="5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slop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000" b="1" i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г. Новосибирск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000" b="1" i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140</a:t>
          </a:r>
          <a:endParaRPr lang="ru-RU" sz="3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09253" y="1851194"/>
        <a:ext cx="2835683" cy="793114"/>
      </dsp:txXfrm>
    </dsp:sp>
    <dsp:sp modelId="{20848F47-5DE6-46C0-91D9-8EB7AB382B0C}">
      <dsp:nvSpPr>
        <dsp:cNvPr id="0" name=""/>
        <dsp:cNvSpPr/>
      </dsp:nvSpPr>
      <dsp:spPr>
        <a:xfrm>
          <a:off x="4458126" y="515992"/>
          <a:ext cx="726452" cy="27704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70457"/>
              </a:lnTo>
              <a:lnTo>
                <a:pt x="726452" y="277045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13F2DC-C2A9-4D24-BC74-672CE27930AF}">
      <dsp:nvSpPr>
        <dsp:cNvPr id="0" name=""/>
        <dsp:cNvSpPr/>
      </dsp:nvSpPr>
      <dsp:spPr>
        <a:xfrm>
          <a:off x="5184578" y="2802166"/>
          <a:ext cx="2921198" cy="968567"/>
        </a:xfrm>
        <a:prstGeom prst="roundRect">
          <a:avLst>
            <a:gd name="adj" fmla="val 10000"/>
          </a:avLst>
        </a:prstGeom>
        <a:solidFill>
          <a:schemeClr val="accent3">
            <a:lumMod val="75000"/>
            <a:alpha val="50000"/>
          </a:schemeClr>
        </a:solidFill>
        <a:ln w="25400" cap="flat" cmpd="sng" algn="ctr">
          <a:solidFill>
            <a:schemeClr val="accent3">
              <a:lumMod val="50000"/>
              <a:alpha val="7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i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Иные муниципальные образования   </a:t>
          </a:r>
          <a:r>
            <a:rPr lang="ru-RU" sz="2000" b="1" i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 </a:t>
          </a:r>
          <a:r>
            <a:rPr lang="ru-RU" sz="3000" b="1" i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178</a:t>
          </a:r>
          <a:endParaRPr lang="ru-RU" sz="3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12946" y="2830534"/>
        <a:ext cx="2864462" cy="9118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0.14083</cdr:x>
      <cdr:y>0.04009</cdr:y>
    </cdr:from>
    <cdr:to>
      <cdr:x>0.36866</cdr:x>
      <cdr:y>0.09125</cdr:y>
    </cdr:to>
    <cdr:sp macro="" textlink="">
      <cdr:nvSpPr>
        <cdr:cNvPr id="2" name="TextBox 55"/>
        <cdr:cNvSpPr txBox="1"/>
      </cdr:nvSpPr>
      <cdr:spPr>
        <a:xfrm xmlns:a="http://schemas.openxmlformats.org/drawingml/2006/main">
          <a:off x="1313220" y="168226"/>
          <a:ext cx="2124494" cy="21467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lnSpc>
              <a:spcPct val="70000"/>
            </a:lnSpc>
          </a:pPr>
          <a:r>
            <a:rPr lang="ru-RU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Здравоохранение</a:t>
          </a:r>
          <a:endParaRPr lang="ru-RU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0,3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A30799-332D-4BE0-ACCE-62A7D9761A7C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0,3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EE7F5-771B-4C0F-8CE0-C95587D03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328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0,3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E8EC5-E069-4A3E-B700-C86FCAA70C9D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0,3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046169-E5DE-4D31-BFCE-ACAC6EF7EB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2057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207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216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5F1C2-95FD-4674-8564-947904BD414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157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207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028701"/>
            <a:ext cx="7851648" cy="13716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2421404"/>
            <a:ext cx="7854696" cy="131445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55AA-9CA8-4457-A413-4BAB94995C45}" type="datetime1">
              <a:rPr lang="ru-RU" smtClean="0"/>
              <a:t>21.12.2015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F306D-49D8-4CDC-A6B4-63E244B78DEE}" type="datetime1">
              <a:rPr lang="ru-RU" smtClean="0"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85803"/>
            <a:ext cx="2057400" cy="3908822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85803"/>
            <a:ext cx="6019800" cy="390882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5D34-9D0C-4D79-A29D-819C2FE18FEB}" type="datetime1">
              <a:rPr lang="ru-RU" smtClean="0"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C019F-3CB1-4FBC-A48C-F2F033A99F5E}" type="datetime1">
              <a:rPr lang="ru-RU" smtClean="0"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987553"/>
            <a:ext cx="7772400" cy="1021842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028498"/>
            <a:ext cx="7772400" cy="1132284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0629-327C-49ED-9AF3-50B5320B76A8}" type="datetime1">
              <a:rPr lang="ru-RU" smtClean="0"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8067"/>
            <a:ext cx="8229600" cy="85725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0064"/>
            <a:ext cx="4038600" cy="332613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0064"/>
            <a:ext cx="4038600" cy="332613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E0084-A265-47AD-BB1D-62B477B0CEEC}" type="datetime1">
              <a:rPr lang="ru-RU" smtClean="0"/>
              <a:t>21.12.2015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8067"/>
            <a:ext cx="8229600" cy="85725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1437"/>
            <a:ext cx="4040188" cy="494514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30" y="1394819"/>
            <a:ext cx="4041775" cy="491132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885950"/>
            <a:ext cx="4040188" cy="288429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885950"/>
            <a:ext cx="4041775" cy="288429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F1087-5FF1-423D-A1EA-C5C3E140AAFA}" type="datetime1">
              <a:rPr lang="ru-RU" smtClean="0"/>
              <a:t>21.12.2015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8067"/>
            <a:ext cx="8305800" cy="85725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CC8C-ABA5-4D0C-A3B5-25F159AB524F}" type="datetime1">
              <a:rPr lang="ru-RU" smtClean="0"/>
              <a:t>21.12.2015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45797-2AFE-4596-B630-8DB010A8D352}" type="datetime1">
              <a:rPr lang="ru-RU" smtClean="0"/>
              <a:t>21.12.2015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5764"/>
            <a:ext cx="2743200" cy="871538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257301"/>
            <a:ext cx="2743200" cy="3429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257301"/>
            <a:ext cx="5111750" cy="3429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A28A4-60D3-466F-AC69-DB3286812306}" type="datetime1">
              <a:rPr lang="ru-RU" smtClean="0"/>
              <a:t>21.12.2015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831058"/>
            <a:ext cx="5257800" cy="30861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4019827"/>
            <a:ext cx="155448" cy="116586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82748"/>
            <a:ext cx="2212848" cy="1186966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121589"/>
            <a:ext cx="2209800" cy="163449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E29D2-24B6-4226-AD70-B63EEEF72DAC}" type="datetime1">
              <a:rPr lang="ru-RU" smtClean="0"/>
              <a:t>21.12.2015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4767263"/>
            <a:ext cx="609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899638"/>
            <a:ext cx="4617720" cy="294894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4362451"/>
            <a:ext cx="9163050" cy="7810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4664869"/>
            <a:ext cx="4762500" cy="47863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5358"/>
            <a:ext cx="9163050" cy="7810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5357"/>
            <a:ext cx="4762500" cy="47863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528067"/>
            <a:ext cx="8229600" cy="85725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51610"/>
            <a:ext cx="8229600" cy="329184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70E2A8D-BC40-4A1F-AF06-38708FEE1B5E}" type="datetime1">
              <a:rPr lang="ru-RU" smtClean="0"/>
              <a:t>21.12.2015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4767263"/>
            <a:ext cx="33528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4767263"/>
            <a:ext cx="7620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151807"/>
            <a:ext cx="9180548" cy="486918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#_ftn2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670" y="381888"/>
            <a:ext cx="892899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 итогах работы областных исполнительных органов государственной власти и органов местного самоуправления Новосибирской области в 2015 году по реализации задач, обозначенных Губернатором Новосибирской области на период до 2020 года</a:t>
            </a:r>
            <a:endParaRPr lang="ru-RU" sz="34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" y="0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92280" y="4804946"/>
            <a:ext cx="1944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Декабрь, 2015</a:t>
            </a:r>
            <a:endParaRPr lang="ru-RU" sz="16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496" y="4803998"/>
            <a:ext cx="3168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Минэкономразвития НСО</a:t>
            </a:r>
            <a:endParaRPr lang="ru-RU" sz="16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831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174455"/>
              </p:ext>
            </p:extLst>
          </p:nvPr>
        </p:nvGraphicFramePr>
        <p:xfrm>
          <a:off x="179512" y="627534"/>
          <a:ext cx="8784977" cy="1944215"/>
        </p:xfrm>
        <a:graphic>
          <a:graphicData uri="http://schemas.openxmlformats.org/drawingml/2006/table">
            <a:tbl>
              <a:tblPr firstRow="1" firstCol="1" bandRow="1" bandCol="1">
                <a:tableStyleId>{F5AB1C69-6EDB-4FF4-983F-18BD219EF322}</a:tableStyleId>
              </a:tblPr>
              <a:tblGrid>
                <a:gridCol w="1866674"/>
                <a:gridCol w="594102"/>
                <a:gridCol w="594102"/>
                <a:gridCol w="594102"/>
                <a:gridCol w="594102"/>
                <a:gridCol w="594102"/>
                <a:gridCol w="594102"/>
                <a:gridCol w="671441"/>
                <a:gridCol w="671441"/>
                <a:gridCol w="671441"/>
                <a:gridCol w="669684"/>
                <a:gridCol w="669684"/>
              </a:tblGrid>
              <a:tr h="282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2005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2006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2007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2008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48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Инвестиции в основной капитал, млрд.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36,8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51,2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89,5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133,4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100,4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115,0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140,1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162,2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184,0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180,0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174,5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112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Индекс физического объема инвестиций в основной капитал, в % к предыдущему году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115,8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126,7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151,6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125,4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77,0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107,8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112,5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105,3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89,0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07790" y="166206"/>
            <a:ext cx="6476581" cy="374571"/>
          </a:xfrm>
          <a:prstGeom prst="round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Инвестиции в основной капитал по Новосибирской области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036300198"/>
              </p:ext>
            </p:extLst>
          </p:nvPr>
        </p:nvGraphicFramePr>
        <p:xfrm>
          <a:off x="179512" y="2715766"/>
          <a:ext cx="8784976" cy="2352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760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99532" y="4676210"/>
            <a:ext cx="895103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baseline="30000" dirty="0" smtClean="0" bmk="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lang="ru-RU" sz="1000" dirty="0" bmk="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900" dirty="0" smtClean="0" bmk="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9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 </a:t>
            </a:r>
            <a:r>
              <a:rPr kumimoji="0" lang="ru-RU" sz="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субъектов малого предпринимательства и объема инвестиций, не наблюдаемых прямыми статистическими методами.</a:t>
            </a:r>
            <a:endParaRPr kumimoji="0" lang="ru-RU" sz="800" b="0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Данные не публикуются в целях обеспечения конфиденциальности первичных стат. данных, полученных от организаций в соответствии с Федеральным законом от  29.11.07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 282-ФЗ "Об официальном статистическом учете и системе государственной статистики в Российской Федерации" (ст.4, п.5; ст. 9, п.1).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999913"/>
              </p:ext>
            </p:extLst>
          </p:nvPr>
        </p:nvGraphicFramePr>
        <p:xfrm>
          <a:off x="179513" y="671912"/>
          <a:ext cx="8856983" cy="392583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142802"/>
                <a:gridCol w="642846"/>
                <a:gridCol w="571418"/>
                <a:gridCol w="571418"/>
                <a:gridCol w="571418"/>
                <a:gridCol w="571418"/>
                <a:gridCol w="571418"/>
                <a:gridCol w="571418"/>
                <a:gridCol w="571418"/>
                <a:gridCol w="499991"/>
                <a:gridCol w="571418"/>
              </a:tblGrid>
              <a:tr h="184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991" marR="2899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2005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2006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2007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2008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543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Сельское 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хозяйство, охота и лесное хозяйство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EA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  <a:endParaRPr lang="ru-RU" sz="900" b="1" dirty="0">
                        <a:solidFill>
                          <a:srgbClr val="EA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6,9</a:t>
                      </a:r>
                      <a:endParaRPr lang="ru-RU" sz="9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5,2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6,7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5,5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6,7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EA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  <a:endParaRPr lang="ru-RU" sz="900" b="1" dirty="0">
                        <a:solidFill>
                          <a:srgbClr val="EA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4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Добыча 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полезных ископаемых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5,4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lang="ru-RU" sz="9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6,3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EA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900" b="1" dirty="0">
                        <a:solidFill>
                          <a:srgbClr val="EA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4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Обрабатывающие 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производства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16,2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15,6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17,0</a:t>
                      </a:r>
                      <a:endParaRPr lang="ru-RU" sz="9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14,1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13,9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12,2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EA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  <a:endParaRPr lang="ru-RU" sz="900" b="1" dirty="0">
                        <a:solidFill>
                          <a:srgbClr val="EA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9,9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10,1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543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Производство 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распределение </a:t>
                      </a: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эл/эн, 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газа и воды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7,3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5,7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EA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5,5</a:t>
                      </a:r>
                      <a:endParaRPr lang="ru-RU" sz="900" b="1" dirty="0">
                        <a:solidFill>
                          <a:srgbClr val="EA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6,9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5,6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7,7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7,4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8,5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11,2</a:t>
                      </a:r>
                      <a:endParaRPr lang="ru-RU" sz="9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4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Строительство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EA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900" b="1" dirty="0">
                        <a:solidFill>
                          <a:srgbClr val="EA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9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543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Торговля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ремонт автотранспортных средств, мотоциклов, бытовых изделий и предметов личного пользования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7,1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12,8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13,0</a:t>
                      </a:r>
                      <a:endParaRPr lang="ru-RU" sz="9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8,5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5,2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EA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  <a:endParaRPr lang="ru-RU" sz="900" b="1" dirty="0">
                        <a:solidFill>
                          <a:srgbClr val="EA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6,1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4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Гостиницы 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рестораны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r>
                        <a:rPr lang="ru-RU" sz="1100" b="1" baseline="30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action="ppaction://hlinkfile"/>
                        </a:rPr>
                        <a:t>1</a:t>
                      </a:r>
                      <a:r>
                        <a:rPr lang="ru-RU" sz="1100" b="1" baseline="30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r>
                        <a:rPr lang="ru-RU" sz="1100" b="1" baseline="30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1)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r>
                        <a:rPr lang="ru-RU" sz="1100" b="1" baseline="30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1)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4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Транспорт 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связь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31,9</a:t>
                      </a:r>
                      <a:endParaRPr lang="ru-RU" sz="9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23,5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EA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21,4</a:t>
                      </a:r>
                      <a:endParaRPr lang="ru-RU" sz="900" b="1" dirty="0">
                        <a:solidFill>
                          <a:srgbClr val="EA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27,0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29,3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31,4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29,8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25,9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29,1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26,9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4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Финансовая 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деятельность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5,7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5,3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9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EA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900" b="1" dirty="0">
                        <a:solidFill>
                          <a:srgbClr val="EA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695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Операции 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недвижимым имуществом, аренда и предоставление услуг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EA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11,5</a:t>
                      </a:r>
                      <a:endParaRPr lang="ru-RU" sz="900" b="1" dirty="0">
                        <a:solidFill>
                          <a:srgbClr val="EA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16,2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14,1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14,4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18,5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16,9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14,3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17,6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15,9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25,0</a:t>
                      </a:r>
                      <a:endParaRPr lang="ru-RU" sz="9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81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Госуправление</a:t>
                      </a: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обеспечение военной безопасности; обязательное </a:t>
                      </a:r>
                      <a:r>
                        <a:rPr lang="ru-RU" sz="11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соц.обеспечение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EA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900" b="1" dirty="0">
                        <a:solidFill>
                          <a:srgbClr val="EA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EA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900" b="1" dirty="0">
                        <a:solidFill>
                          <a:srgbClr val="EA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5,2</a:t>
                      </a:r>
                      <a:endParaRPr lang="ru-RU" sz="9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4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EA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900" b="1" dirty="0">
                        <a:solidFill>
                          <a:srgbClr val="EA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6,1</a:t>
                      </a:r>
                      <a:endParaRPr lang="ru-RU" sz="9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543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Здравоохранение 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предоставление </a:t>
                      </a:r>
                      <a:r>
                        <a:rPr lang="ru-RU" sz="11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соц.услуг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  <a:endParaRPr lang="ru-RU" sz="9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EA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900" b="1" dirty="0">
                        <a:solidFill>
                          <a:srgbClr val="EA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695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 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прочих коммунальных, социальных и персональных услуг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9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  <a:endParaRPr lang="ru-RU" sz="9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b="1" dirty="0">
                          <a:solidFill>
                            <a:srgbClr val="EA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900" b="1" dirty="0">
                        <a:solidFill>
                          <a:srgbClr val="EA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991" marR="2899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31640" y="-7546"/>
            <a:ext cx="6768752" cy="646986"/>
          </a:xfrm>
          <a:prstGeom prst="round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Структура инвестиций в основной капитал</a:t>
            </a:r>
            <a:b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видам экономической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деятельности* (в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процентах к итогу)</a:t>
            </a:r>
          </a:p>
        </p:txBody>
      </p:sp>
      <p:pic>
        <p:nvPicPr>
          <p:cNvPr id="6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80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917706"/>
              </p:ext>
            </p:extLst>
          </p:nvPr>
        </p:nvGraphicFramePr>
        <p:xfrm>
          <a:off x="143507" y="699542"/>
          <a:ext cx="8892984" cy="391039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442443"/>
                <a:gridCol w="573741"/>
                <a:gridCol w="573741"/>
                <a:gridCol w="573741"/>
                <a:gridCol w="502024"/>
                <a:gridCol w="573741"/>
                <a:gridCol w="502024"/>
                <a:gridCol w="573741"/>
                <a:gridCol w="502024"/>
                <a:gridCol w="573741"/>
                <a:gridCol w="502023"/>
              </a:tblGrid>
              <a:tr h="280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2005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2006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2007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2008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5744">
                <a:tc>
                  <a:txBody>
                    <a:bodyPr/>
                    <a:lstStyle/>
                    <a:p>
                      <a:pPr marL="9017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Собственные средства, из них: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  <a:endParaRPr lang="ru-RU" sz="11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49,4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43,8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38,8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35,0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31,9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33,3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5744">
                <a:tc>
                  <a:txBody>
                    <a:bodyPr/>
                    <a:lstStyle/>
                    <a:p>
                      <a:pPr marL="27051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прибыль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22,9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24,9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21,4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20,4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20,4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22,3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14,7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5744">
                <a:tc>
                  <a:txBody>
                    <a:bodyPr/>
                    <a:lstStyle/>
                    <a:p>
                      <a:pPr marL="27051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амортизация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32,7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23,5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20,1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21,8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26,4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16,1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16,1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5744">
                <a:tc>
                  <a:txBody>
                    <a:bodyPr/>
                    <a:lstStyle/>
                    <a:p>
                      <a:pPr marL="9017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Привлеченные средства, из них: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43,3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50,6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56,2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55,9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48,0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61,2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65,0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68,1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66,7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5744">
                <a:tc>
                  <a:txBody>
                    <a:bodyPr/>
                    <a:lstStyle/>
                    <a:p>
                      <a:pPr marL="27051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кредиты 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банков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10,5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13,0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11,0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8,9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13,1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15,7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10,6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86471"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 кредиты иностранных банков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5744">
                <a:tc>
                  <a:txBody>
                    <a:bodyPr/>
                    <a:lstStyle/>
                    <a:p>
                      <a:pPr marL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заемные средства других организаций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5,5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9,4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11,5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8,6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4,6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4,6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8,6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5744">
                <a:tc>
                  <a:txBody>
                    <a:bodyPr/>
                    <a:lstStyle/>
                    <a:p>
                      <a:pPr marL="26987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инвестиции из-за рубежа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5744">
                <a:tc>
                  <a:txBody>
                    <a:bodyPr/>
                    <a:lstStyle/>
                    <a:p>
                      <a:pPr marL="27051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бюджетные средства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15,9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19,3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23,4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26,3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24,7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29,7</a:t>
                      </a:r>
                      <a:endParaRPr lang="ru-RU" sz="11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24,6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20,3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1488"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b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федерального бюджета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13,5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8,7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11,0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11,6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15,8</a:t>
                      </a:r>
                      <a:endParaRPr lang="ru-RU" sz="11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12,5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15,5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14,7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9,8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1488"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бюджетов субъектов </a:t>
                      </a:r>
                      <a:b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Российской Федерации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6,5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6,4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9,7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7,9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8,6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solidFill>
                            <a:srgbClr val="008E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11,1</a:t>
                      </a:r>
                      <a:endParaRPr lang="ru-RU" sz="1100" b="1" dirty="0">
                        <a:solidFill>
                          <a:srgbClr val="008E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9,7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5,2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5744"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средств местных бюджетов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5,6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5744">
                <a:tc>
                  <a:txBody>
                    <a:bodyPr/>
                    <a:lstStyle/>
                    <a:p>
                      <a:pPr marL="27051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внебюджетных фондов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1488">
                <a:tc>
                  <a:txBody>
                    <a:bodyPr/>
                    <a:lstStyle/>
                    <a:p>
                      <a:pPr marL="27051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организаций и населения на долевое строительство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7,9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5744"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средства населения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5,6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9,7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5744">
                <a:tc>
                  <a:txBody>
                    <a:bodyPr/>
                    <a:lstStyle/>
                    <a:p>
                      <a:pPr marL="27051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прочие**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6,5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13,8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12,2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12,6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11,3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9,7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15,4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13,5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15,6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1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17,0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661" marR="3666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55575" y="-2545"/>
            <a:ext cx="7128792" cy="646986"/>
          </a:xfrm>
          <a:prstGeom prst="round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Структура инвестиций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основной капитал по источникам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финансирования* (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процентах к итогу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43508" y="4681939"/>
            <a:ext cx="892899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1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105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ru-RU" sz="105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Без субъектов малого предпринимательства и объема инвестиций, не наблюдаемых прямыми статистическими методами.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050" dirty="0" smtClean="0" bmk="">
                <a:latin typeface="Times New Roman" pitchFamily="18" charset="0"/>
                <a:cs typeface="Times New Roman" pitchFamily="18" charset="0"/>
              </a:rPr>
              <a:t>    **За 2005-2011 годы – включая средства организаций и населения, привлеченные для долевого строительства.</a:t>
            </a:r>
            <a:endParaRPr kumimoji="0" lang="ru-RU" sz="1050" b="0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41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255067"/>
              </p:ext>
            </p:extLst>
          </p:nvPr>
        </p:nvGraphicFramePr>
        <p:xfrm>
          <a:off x="179513" y="483518"/>
          <a:ext cx="8784976" cy="429485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103389"/>
                <a:gridCol w="944837"/>
                <a:gridCol w="947350"/>
                <a:gridCol w="947350"/>
                <a:gridCol w="947350"/>
                <a:gridCol w="947350"/>
                <a:gridCol w="947350"/>
              </a:tblGrid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0312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Млн. рублей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6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Инвестиции в основной капитал 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62626,6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67398,2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88989,5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105526,9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117907,9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116886,0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91778"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 по видам основных фондов:</a:t>
                      </a:r>
                    </a:p>
                    <a:p>
                      <a:pPr marL="18034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жилища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6467,6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7068,2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7315,7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8606,8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12320,6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14347,2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68046"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здания (кроме жилых) </a:t>
                      </a:r>
                      <a:b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сооружения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24221,9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27858,6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35470,2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47214,5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45271,0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49736,0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68046"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машины, оборудование, транспортные средства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28836,3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29910,3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42300,2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45677,0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55148,2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47107,9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4023"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3100,8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2561,1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3903,4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4028,6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5168,1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5694,9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0312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% к итогу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6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Инвестиции в основной капитал 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91778"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 по видам основных фондов:</a:t>
                      </a:r>
                    </a:p>
                    <a:p>
                      <a:pPr marL="18034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жилища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10,3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10,5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8,2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8,2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10,4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12,3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68046"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здания (кроме жилых) </a:t>
                      </a:r>
                      <a:b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сооружения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38,7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41,3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39,9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44,7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38,4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42,5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68046"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машины, оборудование, транспортные средства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46,0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44,4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47,5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43,3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46,8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40,3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4023"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631" marR="43631" marT="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619672" y="78893"/>
            <a:ext cx="6552728" cy="374571"/>
          </a:xfrm>
          <a:prstGeom prst="round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Инвестиции в основной капитал по видам основных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фондов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4016" y="4835941"/>
            <a:ext cx="86764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bmk="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lang="ru-RU" sz="1200" dirty="0" bmk="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Без субъектов малого предпринимательства и объема инвестиций, не наблюдаемых прямыми статистическими методами.</a:t>
            </a:r>
            <a:endParaRPr lang="ru-RU" sz="1200" dirty="0"/>
          </a:p>
        </p:txBody>
      </p:sp>
      <p:pic>
        <p:nvPicPr>
          <p:cNvPr id="5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9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805380"/>
              </p:ext>
            </p:extLst>
          </p:nvPr>
        </p:nvGraphicFramePr>
        <p:xfrm>
          <a:off x="81122" y="437445"/>
          <a:ext cx="9036497" cy="459809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235490"/>
                <a:gridCol w="661806"/>
                <a:gridCol w="674061"/>
                <a:gridCol w="588270"/>
                <a:gridCol w="555589"/>
                <a:gridCol w="625037"/>
                <a:gridCol w="620952"/>
                <a:gridCol w="571931"/>
                <a:gridCol w="490226"/>
                <a:gridCol w="490226"/>
                <a:gridCol w="522909"/>
              </a:tblGrid>
              <a:tr h="172517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организаций (единиц)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% к общему количеству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25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2005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593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Всего 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области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9557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13 237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15 660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16 680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50 283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593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в 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том числе: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36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сельское 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хозяйство, охота и лесное </a:t>
                      </a:r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хозяйство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593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рыболовство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рыбоводство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593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добыча 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полезных ископаемых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593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обрабатывающие 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производства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1 293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1 564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1 736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4 541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36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производство </a:t>
                      </a:r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распределение электроэнергии, газа и воды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41,3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57,5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55,7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54,9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51,2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593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с</a:t>
                      </a:r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троительство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1 307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1 463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1 565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4 790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22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оптовая 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розничная торговля; ремонт автотранспортных средств, мотоциклов, бытовых изделий и предметов личного пользования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4467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6 506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7 950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8 464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18 910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593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гостиницы 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рестораны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593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транспорт 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связь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1 092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3 464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593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финансовая 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деятельность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65,6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36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о</a:t>
                      </a:r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перации 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недвижимым имуществом, аренда и предоставление услуг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1 835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1 947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12 386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684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государственное 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и обеспечение военной безопасности; обязательное социальное обеспечение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593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образование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36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здравоохранение 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предоставление социальных услуг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36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представление 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прочих коммунальных, социальных и персональных услуг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2 056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46" marR="6746" marT="506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2483768" y="28822"/>
            <a:ext cx="4237060" cy="374571"/>
          </a:xfrm>
          <a:prstGeom prst="round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Организации, получившие прибыль</a:t>
            </a:r>
          </a:p>
        </p:txBody>
      </p:sp>
      <p:pic>
        <p:nvPicPr>
          <p:cNvPr id="4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91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2"/>
          <p:cNvSpPr txBox="1">
            <a:spLocks/>
          </p:cNvSpPr>
          <p:nvPr/>
        </p:nvSpPr>
        <p:spPr>
          <a:xfrm>
            <a:off x="1116015" y="87478"/>
            <a:ext cx="8027987" cy="809885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 w="11430"/>
                <a:solidFill>
                  <a:schemeClr val="tx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2000" b="1" i="0" u="none" strike="noStrike" kern="1200" cap="none" spc="0" normalizeH="0" baseline="0" noProof="0" dirty="0">
              <a:ln w="11430"/>
              <a:solidFill>
                <a:schemeClr val="tx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2"/>
          <p:cNvSpPr txBox="1">
            <a:spLocks/>
          </p:cNvSpPr>
          <p:nvPr/>
        </p:nvSpPr>
        <p:spPr>
          <a:xfrm>
            <a:off x="1907704" y="51470"/>
            <a:ext cx="5832648" cy="595908"/>
          </a:xfrm>
          <a:prstGeom prst="round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0" rIns="0" bIns="0" rtlCol="0" anchor="b">
            <a:spAutoFit/>
          </a:bodyPr>
          <a:lstStyle>
            <a:lvl1pPr algn="ctr">
              <a:spcBef>
                <a:spcPct val="0"/>
              </a:spcBef>
              <a:buNone/>
              <a:defRPr kumimoji="0" b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1600" dirty="0"/>
              <a:t>Схема размещения филиалов ГАУ НСО «МФЦ» </a:t>
            </a:r>
            <a:br>
              <a:rPr lang="ru-RU" sz="1600" dirty="0"/>
            </a:br>
            <a:r>
              <a:rPr lang="ru-RU" sz="1600" dirty="0"/>
              <a:t>в Новосибирской области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666122389"/>
              </p:ext>
            </p:extLst>
          </p:nvPr>
        </p:nvGraphicFramePr>
        <p:xfrm>
          <a:off x="395536" y="881160"/>
          <a:ext cx="8568951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67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2"/>
          <p:cNvSpPr txBox="1">
            <a:spLocks/>
          </p:cNvSpPr>
          <p:nvPr/>
        </p:nvSpPr>
        <p:spPr>
          <a:xfrm>
            <a:off x="1116015" y="87478"/>
            <a:ext cx="8027987" cy="809885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 w="11430"/>
                <a:solidFill>
                  <a:schemeClr val="tx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2000" b="1" i="0" u="none" strike="noStrike" kern="1200" cap="none" spc="0" normalizeH="0" baseline="0" noProof="0" dirty="0">
              <a:ln w="11430"/>
              <a:solidFill>
                <a:schemeClr val="tx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2"/>
          <p:cNvSpPr txBox="1">
            <a:spLocks/>
          </p:cNvSpPr>
          <p:nvPr/>
        </p:nvSpPr>
        <p:spPr>
          <a:xfrm>
            <a:off x="1979712" y="51470"/>
            <a:ext cx="5832648" cy="595908"/>
          </a:xfrm>
          <a:prstGeom prst="round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0" rIns="0" bIns="0" rtlCol="0" anchor="b">
            <a:spAutoFit/>
          </a:bodyPr>
          <a:lstStyle>
            <a:defPPr>
              <a:defRPr lang="ru-RU"/>
            </a:defPPr>
            <a:lvl1pPr algn="ctr">
              <a:spcBef>
                <a:spcPts val="1200"/>
              </a:spcBef>
              <a:spcAft>
                <a:spcPts val="1200"/>
              </a:spcAft>
              <a:buNone/>
              <a:defRPr kumimoji="0" sz="1600" b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/>
              <a:t>Количество рабочих мест, созданных ГАУ НСО «МФЦ», единиц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026501834"/>
              </p:ext>
            </p:extLst>
          </p:nvPr>
        </p:nvGraphicFramePr>
        <p:xfrm>
          <a:off x="179512" y="987574"/>
          <a:ext cx="8784975" cy="3770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54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03648" y="-881"/>
            <a:ext cx="6334008" cy="595908"/>
          </a:xfrm>
          <a:prstGeom prst="round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0" rIns="0" bIns="0" rtlCol="0" anchor="b">
            <a:spAutoFit/>
          </a:bodyPr>
          <a:lstStyle/>
          <a:p>
            <a:pPr algn="ctr">
              <a:spcBef>
                <a:spcPct val="0"/>
              </a:spcBef>
              <a:spcAft>
                <a:spcPts val="600"/>
              </a:spcAft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Введение процедур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оценки регулирующего воздействия (ОРВ)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экспертизы: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72675" y="668564"/>
            <a:ext cx="3816424" cy="46302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Региональный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 уровень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 (с 01.01.2014) 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0927594"/>
              </p:ext>
            </p:extLst>
          </p:nvPr>
        </p:nvGraphicFramePr>
        <p:xfrm>
          <a:off x="486389" y="1131589"/>
          <a:ext cx="8496942" cy="957849"/>
        </p:xfrm>
        <a:graphic>
          <a:graphicData uri="http://schemas.openxmlformats.org/drawingml/2006/table">
            <a:tbl>
              <a:tblPr firstRow="1" firstCol="1" bandRow="1">
                <a:tableStyleId>{C4B1156A-380E-4F78-BDF5-A606A8083BF9}</a:tableStyleId>
              </a:tblPr>
              <a:tblGrid>
                <a:gridCol w="1062118"/>
                <a:gridCol w="1345349"/>
                <a:gridCol w="1770196"/>
                <a:gridCol w="1062118"/>
                <a:gridCol w="3257161"/>
              </a:tblGrid>
              <a:tr h="537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077" marR="67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ОРВ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проектов НПА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077" marR="67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Экспертиза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НПА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077" marR="67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077" marR="67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участников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публичных консультаций (ПК)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077" marR="67077" marT="0" marB="0" anchor="ctr"/>
                </a:tc>
              </a:tr>
              <a:tr h="199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077" marR="67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077" marR="67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077" marR="67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077" marR="67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077" marR="67077" marT="0" marB="0" anchor="ctr"/>
                </a:tc>
              </a:tr>
              <a:tr h="199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077" marR="67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077" marR="67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077" marR="67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077" marR="67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077" marR="67077" marT="0" marB="0" anchor="ctr"/>
                </a:tc>
              </a:tr>
            </a:tbl>
          </a:graphicData>
        </a:graphic>
      </p:graphicFrame>
      <p:sp>
        <p:nvSpPr>
          <p:cNvPr id="6" name="Подзаголовок 2"/>
          <p:cNvSpPr txBox="1">
            <a:spLocks/>
          </p:cNvSpPr>
          <p:nvPr/>
        </p:nvSpPr>
        <p:spPr>
          <a:xfrm>
            <a:off x="467544" y="2189777"/>
            <a:ext cx="3995955" cy="1225868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мониторинга </a:t>
            </a:r>
          </a:p>
          <a:p>
            <a:pPr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01.09.2015)</a:t>
            </a:r>
          </a:p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ыявлено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положений, затрудняющих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предпринимательскую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инвестиционную деятельность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 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ОРВ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экспертизе).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717912" y="2182111"/>
            <a:ext cx="4250371" cy="1242893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Положительный результат: </a:t>
            </a:r>
          </a:p>
          <a:p>
            <a:pPr algn="ctr">
              <a:spcAft>
                <a:spcPts val="0"/>
              </a:spcAft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ОРВ – 100%, экспертизы –  63% (учтены замечания, либо проект не внесен на утверждение, либо проблема решена иным способом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с двумя скругленными соседними углами 9"/>
          <p:cNvSpPr/>
          <p:nvPr/>
        </p:nvSpPr>
        <p:spPr>
          <a:xfrm>
            <a:off x="467543" y="3497937"/>
            <a:ext cx="8500739" cy="1645563"/>
          </a:xfrm>
          <a:prstGeom prst="round2Same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ОРВ на муниципальном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уровне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(с 01.01.2016 – в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МРиГО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 городе Новосибирске с 01.01.2015) 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соглашения о взаимодействии с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ОМСУ;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проведены семинары;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ОМСУ назначены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уполномоченные по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ОРВ;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разработаны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Порядки проведения ОРВ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экспертизы.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01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494545"/>
              </p:ext>
            </p:extLst>
          </p:nvPr>
        </p:nvGraphicFramePr>
        <p:xfrm>
          <a:off x="323528" y="871887"/>
          <a:ext cx="8640961" cy="40280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11214"/>
                <a:gridCol w="1856220"/>
                <a:gridCol w="1873527"/>
              </a:tblGrid>
              <a:tr h="532954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​</a:t>
                      </a:r>
                    </a:p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      </a:t>
                      </a:r>
                      <a:endParaRPr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2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9053" marR="19053" marT="14288" marB="14288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2014 год</a:t>
                      </a:r>
                      <a:endParaRPr lang="ru-RU" sz="1400" b="1" i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9053" marR="19053" marT="14288" marB="14288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2015 год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(оценочно</a:t>
                      </a:r>
                      <a:r>
                        <a:rPr lang="ru-RU" sz="1400" b="1" i="1" kern="1200" baseline="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1400" b="1" i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9053" marR="19053" marT="14288" marB="14288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95250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Инвестиционные</a:t>
                      </a:r>
                      <a:r>
                        <a:rPr lang="ru-RU" sz="1400" b="1" kern="1200" baseline="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проекты</a:t>
                      </a:r>
                      <a:r>
                        <a:rPr lang="ru-RU" sz="14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получившие</a:t>
                      </a:r>
                      <a:r>
                        <a:rPr lang="ru-RU" sz="1400" b="1" kern="1200" baseline="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baseline="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государственную поддержку из областного   бюджета</a:t>
                      </a:r>
                      <a:r>
                        <a:rPr lang="ru-RU" sz="14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2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9053" marR="19053" marT="14288" marB="14288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</a:t>
                      </a:r>
                      <a:endParaRPr lang="ru-RU" sz="12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9053" marR="19053" marT="14288" marB="14288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2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9053" marR="19053" marT="14288" marB="14288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2458">
                <a:tc gridSpan="3"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9053" marR="19053" marT="14288" marB="14288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rgbClr val="003399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9053" marR="19053" marT="19051" marB="19051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rgbClr val="003399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9053" marR="19053" marT="19051" marB="19051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00339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4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4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Общий объем господдержки, в том</a:t>
                      </a:r>
                      <a:r>
                        <a:rPr lang="ru-RU" sz="1400" b="1" kern="1200" baseline="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числе</a:t>
                      </a:r>
                      <a:endParaRPr lang="ru-RU" sz="14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9053" marR="19053" marT="14288" marB="14288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2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2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659,9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2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9053" marR="19053" marT="14288" marB="1428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2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2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713,9</a:t>
                      </a: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2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9053" marR="19053" marT="14288" marB="1428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7773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4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Налоговые льготы</a:t>
                      </a:r>
                      <a:endParaRPr lang="ru-RU" sz="14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9053" marR="19053" marT="14288" marB="14288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530,0</a:t>
                      </a:r>
                      <a:endParaRPr lang="ru-RU" sz="12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9053" marR="19053" marT="14288" marB="14288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545,7</a:t>
                      </a:r>
                      <a:endParaRPr lang="ru-RU" sz="12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9053" marR="19053" marT="14288" marB="14288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36979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Субсидии</a:t>
                      </a:r>
                    </a:p>
                  </a:txBody>
                  <a:tcPr marL="19053" marR="19053" marT="14288" marB="14288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129,9</a:t>
                      </a:r>
                      <a:endParaRPr lang="ru-RU" sz="12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9053" marR="19053" marT="14288" marB="14288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168,2</a:t>
                      </a:r>
                      <a:endParaRPr lang="ru-RU" sz="12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9053" marR="19053" marT="14288" marB="14288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51535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Объем </a:t>
                      </a:r>
                      <a:r>
                        <a:rPr kumimoji="0" lang="ru-RU" sz="14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налоговых поступлений в консолидированный бюджет Новосибирской области на 1 рубль государственной поддержки</a:t>
                      </a:r>
                    </a:p>
                  </a:txBody>
                  <a:tcPr marL="19050" marR="19050" marT="14288" marB="14288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kumimoji="0"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kumimoji="0" lang="ru-RU" sz="12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44</a:t>
                      </a:r>
                    </a:p>
                  </a:txBody>
                  <a:tcPr marL="19050" marR="19050" marT="14288" marB="14288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kumimoji="0" lang="ru-RU" sz="1200" b="1" kern="1200" dirty="0" smtClean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rtl="0" eaLnBrk="1" latinLnBrk="0" hangingPunct="1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kumimoji="0" lang="ru-RU" sz="12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2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</a:t>
                      </a:r>
                      <a:endParaRPr kumimoji="0" lang="ru-RU" sz="12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9050" marR="19050" marT="14288" marB="14288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051720" y="123478"/>
            <a:ext cx="5040560" cy="615553"/>
          </a:xfrm>
          <a:prstGeom prst="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0" tIns="0" rIns="0" bIns="0" rtlCol="0" anchor="ctr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spcAft>
                <a:spcPts val="600"/>
              </a:spcAft>
              <a:defRPr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ru-RU" dirty="0"/>
              <a:t>Государственная поддержка инвесторов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646088" y="2340585"/>
            <a:ext cx="918970" cy="3400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>
                <a:solidFill>
                  <a:srgbClr val="003399"/>
                </a:solidFill>
                <a:latin typeface="+mj-lt"/>
              </a:rPr>
              <a:t>млн</a:t>
            </a:r>
            <a:r>
              <a:rPr lang="ru-RU" sz="1400" b="1" i="1" dirty="0" smtClean="0">
                <a:solidFill>
                  <a:srgbClr val="003399"/>
                </a:solidFill>
                <a:latin typeface="+mj-lt"/>
              </a:rPr>
              <a:t>. руб</a:t>
            </a:r>
            <a:r>
              <a:rPr lang="ru-RU" sz="1400" b="1" i="1" dirty="0" smtClean="0">
                <a:solidFill>
                  <a:srgbClr val="003399"/>
                </a:solidFill>
              </a:rPr>
              <a:t>.</a:t>
            </a:r>
            <a:endParaRPr lang="ru-RU" sz="1400" b="1" i="1" dirty="0">
              <a:solidFill>
                <a:srgbClr val="003399"/>
              </a:solidFill>
            </a:endParaRPr>
          </a:p>
        </p:txBody>
      </p:sp>
      <p:pic>
        <p:nvPicPr>
          <p:cNvPr id="13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60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4865487"/>
              </p:ext>
            </p:extLst>
          </p:nvPr>
        </p:nvGraphicFramePr>
        <p:xfrm>
          <a:off x="0" y="697801"/>
          <a:ext cx="9324908" cy="4196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4" name="Прямая соединительная линия 13"/>
          <p:cNvCxnSpPr/>
          <p:nvPr/>
        </p:nvCxnSpPr>
        <p:spPr>
          <a:xfrm flipV="1">
            <a:off x="6228184" y="1656357"/>
            <a:ext cx="281668" cy="339329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509852" y="1656357"/>
            <a:ext cx="718457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372200" y="1266314"/>
            <a:ext cx="811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ЖКХ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5852523" y="4273725"/>
            <a:ext cx="256812" cy="263128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050280" y="4083918"/>
            <a:ext cx="29032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60000"/>
              </a:lnSpc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обслуживание населения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H="1">
            <a:off x="3172689" y="4240424"/>
            <a:ext cx="226741" cy="296429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2617067" y="3396985"/>
            <a:ext cx="226741" cy="296429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21007" y="4091234"/>
            <a:ext cx="245358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60000"/>
              </a:lnSpc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спорт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1103852" y="3691984"/>
            <a:ext cx="1523932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067939" y="3391206"/>
            <a:ext cx="1559845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H="1">
            <a:off x="2617067" y="2459329"/>
            <a:ext cx="226741" cy="296429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1103852" y="2754328"/>
            <a:ext cx="1523932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031194" y="2211710"/>
            <a:ext cx="166859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Инд. парки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технопарки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963838" y="1501086"/>
            <a:ext cx="2094454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3059832" y="1491630"/>
            <a:ext cx="168978" cy="167834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3483916" y="1076419"/>
            <a:ext cx="168978" cy="167834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1518887" y="1080705"/>
            <a:ext cx="1970745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1007298" y="1205398"/>
            <a:ext cx="2124542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>
            <a:off x="4139952" y="915566"/>
            <a:ext cx="168978" cy="167834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>
            <a:off x="3321051" y="915566"/>
            <a:ext cx="818901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3058292" y="627534"/>
            <a:ext cx="1221608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 flipV="1">
            <a:off x="4572000" y="929003"/>
            <a:ext cx="119380" cy="143819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4691383" y="931277"/>
            <a:ext cx="718457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4547737" y="699542"/>
            <a:ext cx="966605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Туризм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899593" y="-3988"/>
            <a:ext cx="5150687" cy="415498"/>
          </a:xfrm>
          <a:prstGeom prst="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Реализуемые проекты ГЧП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935564" y="218742"/>
            <a:ext cx="2079647" cy="923330"/>
          </a:xfrm>
          <a:prstGeom prst="rect">
            <a:avLst/>
          </a:prstGeom>
          <a:solidFill>
            <a:srgbClr val="FFFFD1"/>
          </a:solidFill>
          <a:ln w="1905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6699E6"/>
                </a:solidFill>
                <a:latin typeface="Tahoma" pitchFamily="34" charset="0"/>
              </a:rPr>
              <a:t>30,2 млрд. руб.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b="1" dirty="0">
              <a:solidFill>
                <a:srgbClr val="6699E6"/>
              </a:solidFill>
              <a:latin typeface="Tahoma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6699E6"/>
                </a:solidFill>
                <a:latin typeface="Tahoma" pitchFamily="34" charset="0"/>
              </a:rPr>
              <a:t>56 проектов</a:t>
            </a: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721009" y="4536853"/>
            <a:ext cx="2451679" cy="557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6109338" y="4536852"/>
            <a:ext cx="2855153" cy="11141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627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574" y="0"/>
            <a:ext cx="6240794" cy="646986"/>
          </a:xfrm>
          <a:prstGeom prst="round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Распоряжение Правительства Российской Федерации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 5 июля 2010 года № 1120-р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3" y="876114"/>
            <a:ext cx="8784976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Стратегической  целью развития Сибири является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обеспечение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устойчивого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повышения уровня и качества жизни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населения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основе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сбалансированной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социально-экономической системы инновационного типа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гарантирующей  национальную безопасность, динамичное развитие экономики и реализацию стратегических интересов России в мировом сообществе.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505" y="2968372"/>
            <a:ext cx="8928992" cy="212365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marL="400050" indent="-400050" algn="just">
              <a:buAutoNum type="romanU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Мероприятия, направленные на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эффективного развития экономики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15;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400050" indent="-400050" algn="just">
              <a:buAutoNum type="romanU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Мероприятия, направленные на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развитие инновационной сферы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8;</a:t>
            </a:r>
          </a:p>
          <a:p>
            <a:pPr marL="400050" indent="-400050" algn="just">
              <a:buAutoNum type="romanU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Мероприятия, направленные на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комфортного проживания населения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35;</a:t>
            </a:r>
          </a:p>
          <a:p>
            <a:pPr marL="400050" indent="-400050" algn="just">
              <a:buAutoNum type="romanU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Мероприятия, направленные на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снятие транспортных, энергетических и других инфраструктурных ограничений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7;</a:t>
            </a:r>
          </a:p>
          <a:p>
            <a:pPr marL="400050" indent="-400050" algn="just">
              <a:buAutoNum type="romanU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Мероприятия, направленные на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развитие внешнеэкономического сотрудничества, в том числе приграничного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2;</a:t>
            </a:r>
          </a:p>
          <a:p>
            <a:pPr marL="400050" indent="-400050" algn="just">
              <a:buAutoNum type="romanU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Мероприятия, направленные на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 экономических проблем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8.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</a:t>
            </a:r>
            <a:r>
              <a:rPr lang="ru-RU" sz="1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Всего 75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Перечень поручений по исполнению плана мероприятий по реализации Стратегии социально-экономического развития Сибири до 2020 года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13.08.2014 (Новосибирская область) – </a:t>
            </a:r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67.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Минэконом</a:t>
            </a: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Минпром, Минздрав, Минстрой, </a:t>
            </a:r>
            <a:r>
              <a:rPr lang="ru-RU" sz="12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МинЖКХ</a:t>
            </a: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Минсельхоз, </a:t>
            </a:r>
            <a:r>
              <a:rPr lang="ru-RU" sz="12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Минобр</a:t>
            </a: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Минтруд, Минтранс, </a:t>
            </a:r>
            <a:r>
              <a:rPr lang="ru-RU" sz="12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ДИиРТТ</a:t>
            </a: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ДПРиОСС</a:t>
            </a: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ДЛХ, </a:t>
            </a:r>
            <a:r>
              <a:rPr lang="ru-RU" sz="12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Минсоц</a:t>
            </a: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Минрегион</a:t>
            </a: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Минкульт</a:t>
            </a: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ДФКиС</a:t>
            </a: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ДИиЗО</a:t>
            </a: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ДТ, ДОЖМ, УГООКН, УЗАГС, УВ, ИГНТССМ, ИГСН)</a:t>
            </a:r>
            <a:endParaRPr lang="ru-RU" sz="12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3574" y="1781478"/>
            <a:ext cx="6336704" cy="646986"/>
          </a:xfrm>
          <a:prstGeom prst="round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Распоряжение Правительства Российской Федерации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 17 июня 2014 года № 1069-р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2427085"/>
            <a:ext cx="7920880" cy="523220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rgbClr val="FBECAB"/>
              </a:gs>
              <a:gs pos="100000">
                <a:srgbClr val="FFFFD1"/>
              </a:gs>
            </a:gsLst>
            <a:lin ang="162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Утвердить прилагаемый план мероприятий по реализации Стратегии социально-экономического развития Сибири до 2020 года</a:t>
            </a:r>
            <a:endParaRPr lang="ru-RU" sz="14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4784" y="611162"/>
            <a:ext cx="7776864" cy="307777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rgbClr val="FBECAB"/>
              </a:gs>
              <a:gs pos="100000">
                <a:srgbClr val="FFFFD1"/>
              </a:gs>
            </a:gsLst>
            <a:lin ang="162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Утвердить прилагаемую Стратегию социально-экономического развития Сибири до 2020 года</a:t>
            </a:r>
            <a:endParaRPr lang="ru-RU" sz="14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80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71600" y="17934"/>
            <a:ext cx="4788026" cy="415498"/>
          </a:xfrm>
          <a:prstGeom prst="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Приоритетная группа проектов ГЧП</a:t>
            </a: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67594"/>
            <a:ext cx="6048672" cy="3165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Прямоугольная выноска 41"/>
          <p:cNvSpPr/>
          <p:nvPr/>
        </p:nvSpPr>
        <p:spPr>
          <a:xfrm>
            <a:off x="6408712" y="765453"/>
            <a:ext cx="2699792" cy="1224137"/>
          </a:xfrm>
          <a:prstGeom prst="wedgeRectCallout">
            <a:avLst>
              <a:gd name="adj1" fmla="val -56503"/>
              <a:gd name="adj2" fmla="val 132073"/>
            </a:avLst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prstClr val="white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372200" y="771550"/>
            <a:ext cx="273630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 smtClean="0">
                <a:solidFill>
                  <a:prstClr val="white"/>
                </a:solidFill>
                <a:latin typeface="Tahoma" pitchFamily="34" charset="0"/>
              </a:rPr>
              <a:t>Наукоград Кольцово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Строительство </a:t>
            </a:r>
            <a:r>
              <a:rPr lang="ru-RU" sz="1000" dirty="0">
                <a:solidFill>
                  <a:prstClr val="white"/>
                </a:solidFill>
                <a:latin typeface="Tahoma" pitchFamily="34" charset="0"/>
              </a:rPr>
              <a:t>и </a:t>
            </a: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эксплуатация </a:t>
            </a:r>
            <a:r>
              <a:rPr lang="ru-RU" sz="1000" dirty="0">
                <a:solidFill>
                  <a:prstClr val="white"/>
                </a:solidFill>
                <a:latin typeface="Tahoma" pitchFamily="34" charset="0"/>
              </a:rPr>
              <a:t>спортивного комплекса </a:t>
            </a: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«Зима-Лето»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600" dirty="0">
              <a:solidFill>
                <a:prstClr val="white"/>
              </a:solidFill>
              <a:latin typeface="Tahoma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 smtClean="0">
                <a:solidFill>
                  <a:prstClr val="white"/>
                </a:solidFill>
                <a:latin typeface="Tahoma" pitchFamily="34" charset="0"/>
              </a:rPr>
              <a:t>Новосибирский район (с</a:t>
            </a:r>
            <a:r>
              <a:rPr lang="ru-RU" sz="1000" b="1" dirty="0">
                <a:solidFill>
                  <a:prstClr val="white"/>
                </a:solidFill>
                <a:latin typeface="Tahoma" pitchFamily="34" charset="0"/>
              </a:rPr>
              <a:t>. </a:t>
            </a:r>
            <a:r>
              <a:rPr lang="ru-RU" sz="1000" b="1" dirty="0" err="1" smtClean="0">
                <a:solidFill>
                  <a:prstClr val="white"/>
                </a:solidFill>
                <a:latin typeface="Tahoma" pitchFamily="34" charset="0"/>
              </a:rPr>
              <a:t>Барышево</a:t>
            </a:r>
            <a:r>
              <a:rPr lang="ru-RU" sz="1000" b="1" dirty="0" smtClean="0">
                <a:solidFill>
                  <a:prstClr val="white"/>
                </a:solidFill>
                <a:latin typeface="Tahoma" pitchFamily="34" charset="0"/>
              </a:rPr>
              <a:t>)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Реконструкция </a:t>
            </a:r>
            <a:r>
              <a:rPr lang="ru-RU" sz="1000" dirty="0">
                <a:solidFill>
                  <a:prstClr val="white"/>
                </a:solidFill>
                <a:latin typeface="Tahoma" pitchFamily="34" charset="0"/>
              </a:rPr>
              <a:t>и </a:t>
            </a: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эксплуатация </a:t>
            </a:r>
            <a:r>
              <a:rPr lang="ru-RU" sz="1000" dirty="0">
                <a:solidFill>
                  <a:prstClr val="white"/>
                </a:solidFill>
                <a:latin typeface="Tahoma" pitchFamily="34" charset="0"/>
              </a:rPr>
              <a:t>централизованной системы </a:t>
            </a: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теплоснабжения</a:t>
            </a:r>
          </a:p>
        </p:txBody>
      </p:sp>
      <p:sp>
        <p:nvSpPr>
          <p:cNvPr id="44" name="Прямоугольная выноска 43"/>
          <p:cNvSpPr/>
          <p:nvPr/>
        </p:nvSpPr>
        <p:spPr>
          <a:xfrm>
            <a:off x="6444207" y="3975907"/>
            <a:ext cx="2592289" cy="1163250"/>
          </a:xfrm>
          <a:prstGeom prst="wedgeRectCallout">
            <a:avLst>
              <a:gd name="adj1" fmla="val -72187"/>
              <a:gd name="adj2" fmla="val -107443"/>
            </a:avLst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prstClr val="white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408712" y="3975907"/>
            <a:ext cx="2699793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>
                <a:solidFill>
                  <a:prstClr val="white"/>
                </a:solidFill>
                <a:latin typeface="Tahoma" pitchFamily="34" charset="0"/>
              </a:rPr>
              <a:t>Ордынский </a:t>
            </a:r>
            <a:r>
              <a:rPr lang="ru-RU" sz="1000" b="1" dirty="0" smtClean="0">
                <a:solidFill>
                  <a:prstClr val="white"/>
                </a:solidFill>
                <a:latin typeface="Tahoma" pitchFamily="34" charset="0"/>
              </a:rPr>
              <a:t>район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>
                <a:solidFill>
                  <a:prstClr val="white"/>
                </a:solidFill>
                <a:latin typeface="Tahoma" pitchFamily="34" charset="0"/>
              </a:rPr>
              <a:t>С</a:t>
            </a: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троительство </a:t>
            </a:r>
            <a:r>
              <a:rPr lang="ru-RU" sz="1000" dirty="0">
                <a:solidFill>
                  <a:prstClr val="white"/>
                </a:solidFill>
                <a:latin typeface="Tahoma" pitchFamily="34" charset="0"/>
              </a:rPr>
              <a:t>и </a:t>
            </a: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эксплуатация </a:t>
            </a:r>
            <a:r>
              <a:rPr lang="ru-RU" sz="1000" dirty="0">
                <a:solidFill>
                  <a:prstClr val="white"/>
                </a:solidFill>
                <a:latin typeface="Tahoma" pitchFamily="34" charset="0"/>
              </a:rPr>
              <a:t>автомобильного понтонного моста через р</a:t>
            </a: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. Обь </a:t>
            </a:r>
            <a:r>
              <a:rPr lang="ru-RU" sz="1000" dirty="0">
                <a:solidFill>
                  <a:prstClr val="white"/>
                </a:solidFill>
                <a:latin typeface="Tahoma" pitchFamily="34" charset="0"/>
              </a:rPr>
              <a:t>(Кирза-</a:t>
            </a:r>
            <a:r>
              <a:rPr lang="ru-RU" sz="1000" dirty="0" err="1">
                <a:solidFill>
                  <a:prstClr val="white"/>
                </a:solidFill>
                <a:latin typeface="Tahoma" pitchFamily="34" charset="0"/>
              </a:rPr>
              <a:t>Абрашино</a:t>
            </a: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600" dirty="0">
              <a:solidFill>
                <a:prstClr val="white"/>
              </a:solidFill>
              <a:latin typeface="Tahoma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Строительство </a:t>
            </a:r>
            <a:r>
              <a:rPr lang="ru-RU" sz="1000" dirty="0">
                <a:solidFill>
                  <a:prstClr val="white"/>
                </a:solidFill>
                <a:latin typeface="Tahoma" pitchFamily="34" charset="0"/>
              </a:rPr>
              <a:t>и </a:t>
            </a: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эксплуатация </a:t>
            </a:r>
            <a:r>
              <a:rPr lang="ru-RU" sz="1000" dirty="0">
                <a:solidFill>
                  <a:prstClr val="white"/>
                </a:solidFill>
                <a:latin typeface="Tahoma" pitchFamily="34" charset="0"/>
              </a:rPr>
              <a:t>плавательного бассейна в </a:t>
            </a:r>
            <a:r>
              <a:rPr lang="ru-RU" sz="1000" dirty="0" err="1">
                <a:solidFill>
                  <a:prstClr val="white"/>
                </a:solidFill>
                <a:latin typeface="Tahoma" pitchFamily="34" charset="0"/>
              </a:rPr>
              <a:t>р.п</a:t>
            </a: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. Ордынское</a:t>
            </a:r>
            <a:endParaRPr lang="ru-RU" sz="1000" dirty="0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48" name="Прямоугольная выноска 47"/>
          <p:cNvSpPr/>
          <p:nvPr/>
        </p:nvSpPr>
        <p:spPr>
          <a:xfrm>
            <a:off x="3635897" y="4432003"/>
            <a:ext cx="2016224" cy="667288"/>
          </a:xfrm>
          <a:prstGeom prst="wedgeRectCallout">
            <a:avLst>
              <a:gd name="adj1" fmla="val -42244"/>
              <a:gd name="adj2" fmla="val -119686"/>
            </a:avLst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prstClr val="white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635897" y="4456152"/>
            <a:ext cx="21237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 smtClean="0">
                <a:solidFill>
                  <a:prstClr val="white"/>
                </a:solidFill>
                <a:latin typeface="Tahoma" pitchFamily="34" charset="0"/>
              </a:rPr>
              <a:t>Краснозерский район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Реконструкция </a:t>
            </a:r>
            <a:r>
              <a:rPr lang="ru-RU" sz="1000" dirty="0">
                <a:solidFill>
                  <a:prstClr val="white"/>
                </a:solidFill>
                <a:latin typeface="Tahoma" pitchFamily="34" charset="0"/>
              </a:rPr>
              <a:t>и </a:t>
            </a: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эксплуатация котельной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000" dirty="0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50" name="Прямоугольная выноска 49"/>
          <p:cNvSpPr/>
          <p:nvPr/>
        </p:nvSpPr>
        <p:spPr>
          <a:xfrm>
            <a:off x="3131840" y="446653"/>
            <a:ext cx="2016224" cy="684076"/>
          </a:xfrm>
          <a:prstGeom prst="wedgeRectCallout">
            <a:avLst>
              <a:gd name="adj1" fmla="val -45406"/>
              <a:gd name="adj2" fmla="val 270446"/>
            </a:avLst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prstClr val="white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131841" y="411510"/>
            <a:ext cx="22322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>
                <a:solidFill>
                  <a:prstClr val="white"/>
                </a:solidFill>
                <a:latin typeface="Tahoma" pitchFamily="34" charset="0"/>
              </a:rPr>
              <a:t>Куйбышевский </a:t>
            </a:r>
            <a:r>
              <a:rPr lang="ru-RU" sz="1000" b="1" dirty="0" smtClean="0">
                <a:solidFill>
                  <a:prstClr val="white"/>
                </a:solidFill>
                <a:latin typeface="Tahoma" pitchFamily="34" charset="0"/>
              </a:rPr>
              <a:t>район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Реконструкция </a:t>
            </a:r>
            <a:r>
              <a:rPr lang="ru-RU" sz="1000" dirty="0">
                <a:solidFill>
                  <a:prstClr val="white"/>
                </a:solidFill>
                <a:latin typeface="Tahoma" pitchFamily="34" charset="0"/>
              </a:rPr>
              <a:t>и </a:t>
            </a: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эксплуатация </a:t>
            </a:r>
            <a:r>
              <a:rPr lang="ru-RU" sz="1000" dirty="0">
                <a:solidFill>
                  <a:prstClr val="white"/>
                </a:solidFill>
                <a:latin typeface="Tahoma" pitchFamily="34" charset="0"/>
              </a:rPr>
              <a:t>централизованной системы теплоснабжения</a:t>
            </a:r>
          </a:p>
        </p:txBody>
      </p:sp>
      <p:sp>
        <p:nvSpPr>
          <p:cNvPr id="52" name="Прямоугольная выноска 51"/>
          <p:cNvSpPr/>
          <p:nvPr/>
        </p:nvSpPr>
        <p:spPr>
          <a:xfrm>
            <a:off x="107504" y="4461960"/>
            <a:ext cx="2664296" cy="630070"/>
          </a:xfrm>
          <a:prstGeom prst="wedgeRectCallout">
            <a:avLst>
              <a:gd name="adj1" fmla="val 11307"/>
              <a:gd name="adj2" fmla="val -304395"/>
            </a:avLst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prstClr val="white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5496" y="4466024"/>
            <a:ext cx="28083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 smtClean="0">
                <a:solidFill>
                  <a:prstClr val="white"/>
                </a:solidFill>
                <a:latin typeface="Tahoma" pitchFamily="34" charset="0"/>
              </a:rPr>
              <a:t>Татарский район (с</a:t>
            </a:r>
            <a:r>
              <a:rPr lang="ru-RU" sz="1000" b="1" dirty="0">
                <a:solidFill>
                  <a:prstClr val="white"/>
                </a:solidFill>
                <a:latin typeface="Tahoma" pitchFamily="34" charset="0"/>
              </a:rPr>
              <a:t>. </a:t>
            </a:r>
            <a:r>
              <a:rPr lang="ru-RU" sz="1000" b="1" dirty="0" err="1" smtClean="0">
                <a:solidFill>
                  <a:prstClr val="white"/>
                </a:solidFill>
                <a:latin typeface="Tahoma" pitchFamily="34" charset="0"/>
              </a:rPr>
              <a:t>Северотатарское</a:t>
            </a:r>
            <a:r>
              <a:rPr lang="ru-RU" sz="1000" b="1" dirty="0" smtClean="0">
                <a:solidFill>
                  <a:prstClr val="white"/>
                </a:solidFill>
                <a:latin typeface="Tahoma" pitchFamily="34" charset="0"/>
              </a:rPr>
              <a:t>)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>
                <a:solidFill>
                  <a:prstClr val="white"/>
                </a:solidFill>
                <a:latin typeface="Tahoma" pitchFamily="34" charset="0"/>
              </a:rPr>
              <a:t>С</a:t>
            </a: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троительство </a:t>
            </a:r>
            <a:r>
              <a:rPr lang="ru-RU" sz="1000" dirty="0">
                <a:solidFill>
                  <a:prstClr val="white"/>
                </a:solidFill>
                <a:latin typeface="Tahoma" pitchFamily="34" charset="0"/>
              </a:rPr>
              <a:t>новой газовой котельной и модернизацию сетей</a:t>
            </a:r>
          </a:p>
        </p:txBody>
      </p:sp>
      <p:sp>
        <p:nvSpPr>
          <p:cNvPr id="54" name="Прямоугольная выноска 53"/>
          <p:cNvSpPr/>
          <p:nvPr/>
        </p:nvSpPr>
        <p:spPr>
          <a:xfrm>
            <a:off x="107504" y="684445"/>
            <a:ext cx="2070605" cy="663169"/>
          </a:xfrm>
          <a:prstGeom prst="wedgeRectCallout">
            <a:avLst>
              <a:gd name="adj1" fmla="val 78835"/>
              <a:gd name="adj2" fmla="val 253389"/>
            </a:avLst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prstClr val="white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07504" y="639728"/>
            <a:ext cx="21957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>
                <a:solidFill>
                  <a:prstClr val="white"/>
                </a:solidFill>
                <a:latin typeface="Tahoma" pitchFamily="34" charset="0"/>
              </a:rPr>
              <a:t>Чановский </a:t>
            </a:r>
            <a:r>
              <a:rPr lang="ru-RU" sz="1000" b="1" dirty="0" smtClean="0">
                <a:solidFill>
                  <a:prstClr val="white"/>
                </a:solidFill>
                <a:latin typeface="Tahoma" pitchFamily="34" charset="0"/>
              </a:rPr>
              <a:t>район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prstClr val="white"/>
                </a:solidFill>
                <a:latin typeface="Tahoma" pitchFamily="34" charset="0"/>
              </a:rPr>
              <a:t>Реконструкция </a:t>
            </a:r>
            <a:r>
              <a:rPr lang="ru-RU" sz="1000" dirty="0">
                <a:solidFill>
                  <a:prstClr val="white"/>
                </a:solidFill>
                <a:latin typeface="Tahoma" pitchFamily="34" charset="0"/>
              </a:rPr>
              <a:t>и техническое обслуживание здания автовокзала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6444208" y="-20538"/>
            <a:ext cx="2592288" cy="707886"/>
          </a:xfrm>
          <a:prstGeom prst="rect">
            <a:avLst/>
          </a:prstGeom>
          <a:solidFill>
            <a:srgbClr val="FFFFD1"/>
          </a:solidFill>
          <a:ln w="1905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6699E6"/>
                </a:solidFill>
                <a:latin typeface="Tahoma" pitchFamily="34" charset="0"/>
              </a:rPr>
              <a:t>8 </a:t>
            </a:r>
            <a:r>
              <a:rPr lang="ru-RU" sz="1200" b="1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Приоритетных проектов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по итогам  обучения</a:t>
            </a:r>
          </a:p>
        </p:txBody>
      </p:sp>
      <p:pic>
        <p:nvPicPr>
          <p:cNvPr id="18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08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43" y="348658"/>
            <a:ext cx="7642497" cy="4779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1475656" y="130"/>
            <a:ext cx="6336704" cy="371255"/>
          </a:xfrm>
          <a:prstGeom prst="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0" rIns="0" bIns="0" rtlCol="0" anchor="b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Целевые показатели развития конкуренции в 2016 году</a:t>
            </a:r>
          </a:p>
        </p:txBody>
      </p:sp>
      <p:pic>
        <p:nvPicPr>
          <p:cNvPr id="31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33385" cy="5333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430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912" y="339502"/>
            <a:ext cx="7519512" cy="4771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1475656" y="6941"/>
            <a:ext cx="6336704" cy="371255"/>
          </a:xfrm>
          <a:prstGeom prst="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0" rIns="0" bIns="0" rtlCol="0" anchor="b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Целевые показатели развития конкуренции в 2016 году</a:t>
            </a:r>
          </a:p>
        </p:txBody>
      </p:sp>
      <p:pic>
        <p:nvPicPr>
          <p:cNvPr id="34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33385" cy="5333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71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3445"/>
            <a:ext cx="7704856" cy="4830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1475656" y="8560"/>
            <a:ext cx="6336704" cy="371255"/>
          </a:xfrm>
          <a:prstGeom prst="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0" rIns="0" bIns="0" rtlCol="0" anchor="b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Целевые показатели развития конкуренции в 2016 году</a:t>
            </a:r>
          </a:p>
        </p:txBody>
      </p:sp>
      <p:pic>
        <p:nvPicPr>
          <p:cNvPr id="32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33385" cy="5333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42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1077913"/>
            <a:ext cx="8943975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403648" y="184271"/>
            <a:ext cx="6336704" cy="371255"/>
          </a:xfrm>
          <a:prstGeom prst="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0" rIns="0" bIns="0" rtlCol="0" anchor="b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Целевые показатели развития конкуренции в 2016 году</a:t>
            </a:r>
          </a:p>
        </p:txBody>
      </p:sp>
      <p:pic>
        <p:nvPicPr>
          <p:cNvPr id="15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33385" cy="5333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61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29795" y="162690"/>
            <a:ext cx="5794533" cy="327782"/>
          </a:xfrm>
          <a:prstGeom prst="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Инвестиционные рейтинги Новосибирской области </a:t>
            </a:r>
            <a:endParaRPr lang="ru-RU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право 8"/>
          <p:cNvSpPr/>
          <p:nvPr/>
        </p:nvSpPr>
        <p:spPr>
          <a:xfrm flipH="1">
            <a:off x="182127" y="2101218"/>
            <a:ext cx="2949711" cy="1417047"/>
          </a:xfrm>
          <a:custGeom>
            <a:avLst/>
            <a:gdLst>
              <a:gd name="connsiteX0" fmla="*/ 0 w 2434107"/>
              <a:gd name="connsiteY0" fmla="*/ 235040 h 940158"/>
              <a:gd name="connsiteX1" fmla="*/ 1964028 w 2434107"/>
              <a:gd name="connsiteY1" fmla="*/ 235040 h 940158"/>
              <a:gd name="connsiteX2" fmla="*/ 1964028 w 2434107"/>
              <a:gd name="connsiteY2" fmla="*/ 0 h 940158"/>
              <a:gd name="connsiteX3" fmla="*/ 2434107 w 2434107"/>
              <a:gd name="connsiteY3" fmla="*/ 470079 h 940158"/>
              <a:gd name="connsiteX4" fmla="*/ 1964028 w 2434107"/>
              <a:gd name="connsiteY4" fmla="*/ 940158 h 940158"/>
              <a:gd name="connsiteX5" fmla="*/ 1964028 w 2434107"/>
              <a:gd name="connsiteY5" fmla="*/ 705119 h 940158"/>
              <a:gd name="connsiteX6" fmla="*/ 0 w 2434107"/>
              <a:gd name="connsiteY6" fmla="*/ 705119 h 940158"/>
              <a:gd name="connsiteX7" fmla="*/ 0 w 2434107"/>
              <a:gd name="connsiteY7" fmla="*/ 235040 h 940158"/>
              <a:gd name="connsiteX0" fmla="*/ 0 w 2434107"/>
              <a:gd name="connsiteY0" fmla="*/ 0 h 705118"/>
              <a:gd name="connsiteX1" fmla="*/ 1964028 w 2434107"/>
              <a:gd name="connsiteY1" fmla="*/ 0 h 705118"/>
              <a:gd name="connsiteX2" fmla="*/ 2434107 w 2434107"/>
              <a:gd name="connsiteY2" fmla="*/ 235039 h 705118"/>
              <a:gd name="connsiteX3" fmla="*/ 1964028 w 2434107"/>
              <a:gd name="connsiteY3" fmla="*/ 705118 h 705118"/>
              <a:gd name="connsiteX4" fmla="*/ 1964028 w 2434107"/>
              <a:gd name="connsiteY4" fmla="*/ 470079 h 705118"/>
              <a:gd name="connsiteX5" fmla="*/ 0 w 2434107"/>
              <a:gd name="connsiteY5" fmla="*/ 470079 h 705118"/>
              <a:gd name="connsiteX6" fmla="*/ 0 w 2434107"/>
              <a:gd name="connsiteY6" fmla="*/ 0 h 705118"/>
              <a:gd name="connsiteX0" fmla="*/ 0 w 2434107"/>
              <a:gd name="connsiteY0" fmla="*/ 0 h 470079"/>
              <a:gd name="connsiteX1" fmla="*/ 1964028 w 2434107"/>
              <a:gd name="connsiteY1" fmla="*/ 0 h 470079"/>
              <a:gd name="connsiteX2" fmla="*/ 2434107 w 2434107"/>
              <a:gd name="connsiteY2" fmla="*/ 235039 h 470079"/>
              <a:gd name="connsiteX3" fmla="*/ 1964028 w 2434107"/>
              <a:gd name="connsiteY3" fmla="*/ 470079 h 470079"/>
              <a:gd name="connsiteX4" fmla="*/ 0 w 2434107"/>
              <a:gd name="connsiteY4" fmla="*/ 470079 h 470079"/>
              <a:gd name="connsiteX5" fmla="*/ 0 w 2434107"/>
              <a:gd name="connsiteY5" fmla="*/ 0 h 470079"/>
              <a:gd name="connsiteX0" fmla="*/ 0 w 1964028"/>
              <a:gd name="connsiteY0" fmla="*/ 0 h 470079"/>
              <a:gd name="connsiteX1" fmla="*/ 1964028 w 1964028"/>
              <a:gd name="connsiteY1" fmla="*/ 0 h 470079"/>
              <a:gd name="connsiteX2" fmla="*/ 1964028 w 1964028"/>
              <a:gd name="connsiteY2" fmla="*/ 470079 h 470079"/>
              <a:gd name="connsiteX3" fmla="*/ 0 w 1964028"/>
              <a:gd name="connsiteY3" fmla="*/ 470079 h 470079"/>
              <a:gd name="connsiteX4" fmla="*/ 0 w 1964028"/>
              <a:gd name="connsiteY4" fmla="*/ 0 h 470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4028" h="470079">
                <a:moveTo>
                  <a:pt x="0" y="0"/>
                </a:moveTo>
                <a:lnTo>
                  <a:pt x="1964028" y="0"/>
                </a:lnTo>
                <a:lnTo>
                  <a:pt x="1964028" y="470079"/>
                </a:lnTo>
                <a:lnTo>
                  <a:pt x="0" y="4700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flipH="1">
            <a:off x="6372200" y="735546"/>
            <a:ext cx="2664298" cy="1262609"/>
          </a:xfrm>
          <a:custGeom>
            <a:avLst/>
            <a:gdLst>
              <a:gd name="connsiteX0" fmla="*/ 0 w 2434107"/>
              <a:gd name="connsiteY0" fmla="*/ 235040 h 940158"/>
              <a:gd name="connsiteX1" fmla="*/ 1964028 w 2434107"/>
              <a:gd name="connsiteY1" fmla="*/ 235040 h 940158"/>
              <a:gd name="connsiteX2" fmla="*/ 1964028 w 2434107"/>
              <a:gd name="connsiteY2" fmla="*/ 0 h 940158"/>
              <a:gd name="connsiteX3" fmla="*/ 2434107 w 2434107"/>
              <a:gd name="connsiteY3" fmla="*/ 470079 h 940158"/>
              <a:gd name="connsiteX4" fmla="*/ 1964028 w 2434107"/>
              <a:gd name="connsiteY4" fmla="*/ 940158 h 940158"/>
              <a:gd name="connsiteX5" fmla="*/ 1964028 w 2434107"/>
              <a:gd name="connsiteY5" fmla="*/ 705119 h 940158"/>
              <a:gd name="connsiteX6" fmla="*/ 0 w 2434107"/>
              <a:gd name="connsiteY6" fmla="*/ 705119 h 940158"/>
              <a:gd name="connsiteX7" fmla="*/ 0 w 2434107"/>
              <a:gd name="connsiteY7" fmla="*/ 235040 h 940158"/>
              <a:gd name="connsiteX0" fmla="*/ 0 w 2434107"/>
              <a:gd name="connsiteY0" fmla="*/ 0 h 705118"/>
              <a:gd name="connsiteX1" fmla="*/ 1964028 w 2434107"/>
              <a:gd name="connsiteY1" fmla="*/ 0 h 705118"/>
              <a:gd name="connsiteX2" fmla="*/ 2434107 w 2434107"/>
              <a:gd name="connsiteY2" fmla="*/ 235039 h 705118"/>
              <a:gd name="connsiteX3" fmla="*/ 1964028 w 2434107"/>
              <a:gd name="connsiteY3" fmla="*/ 705118 h 705118"/>
              <a:gd name="connsiteX4" fmla="*/ 1964028 w 2434107"/>
              <a:gd name="connsiteY4" fmla="*/ 470079 h 705118"/>
              <a:gd name="connsiteX5" fmla="*/ 0 w 2434107"/>
              <a:gd name="connsiteY5" fmla="*/ 470079 h 705118"/>
              <a:gd name="connsiteX6" fmla="*/ 0 w 2434107"/>
              <a:gd name="connsiteY6" fmla="*/ 0 h 705118"/>
              <a:gd name="connsiteX0" fmla="*/ 0 w 2434107"/>
              <a:gd name="connsiteY0" fmla="*/ 0 h 470079"/>
              <a:gd name="connsiteX1" fmla="*/ 1964028 w 2434107"/>
              <a:gd name="connsiteY1" fmla="*/ 0 h 470079"/>
              <a:gd name="connsiteX2" fmla="*/ 2434107 w 2434107"/>
              <a:gd name="connsiteY2" fmla="*/ 235039 h 470079"/>
              <a:gd name="connsiteX3" fmla="*/ 1964028 w 2434107"/>
              <a:gd name="connsiteY3" fmla="*/ 470079 h 470079"/>
              <a:gd name="connsiteX4" fmla="*/ 0 w 2434107"/>
              <a:gd name="connsiteY4" fmla="*/ 470079 h 470079"/>
              <a:gd name="connsiteX5" fmla="*/ 0 w 2434107"/>
              <a:gd name="connsiteY5" fmla="*/ 0 h 470079"/>
              <a:gd name="connsiteX0" fmla="*/ 0 w 1964028"/>
              <a:gd name="connsiteY0" fmla="*/ 0 h 470079"/>
              <a:gd name="connsiteX1" fmla="*/ 1964028 w 1964028"/>
              <a:gd name="connsiteY1" fmla="*/ 0 h 470079"/>
              <a:gd name="connsiteX2" fmla="*/ 1964028 w 1964028"/>
              <a:gd name="connsiteY2" fmla="*/ 470079 h 470079"/>
              <a:gd name="connsiteX3" fmla="*/ 0 w 1964028"/>
              <a:gd name="connsiteY3" fmla="*/ 470079 h 470079"/>
              <a:gd name="connsiteX4" fmla="*/ 0 w 1964028"/>
              <a:gd name="connsiteY4" fmla="*/ 0 h 470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4028" h="470079">
                <a:moveTo>
                  <a:pt x="0" y="0"/>
                </a:moveTo>
                <a:lnTo>
                  <a:pt x="1964028" y="0"/>
                </a:lnTo>
                <a:lnTo>
                  <a:pt x="1964028" y="470079"/>
                </a:lnTo>
                <a:lnTo>
                  <a:pt x="0" y="47007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трелка вправо 8"/>
          <p:cNvSpPr/>
          <p:nvPr/>
        </p:nvSpPr>
        <p:spPr>
          <a:xfrm flipH="1">
            <a:off x="179512" y="735546"/>
            <a:ext cx="2952328" cy="1262609"/>
          </a:xfrm>
          <a:custGeom>
            <a:avLst/>
            <a:gdLst>
              <a:gd name="connsiteX0" fmla="*/ 0 w 2434107"/>
              <a:gd name="connsiteY0" fmla="*/ 235040 h 940158"/>
              <a:gd name="connsiteX1" fmla="*/ 1964028 w 2434107"/>
              <a:gd name="connsiteY1" fmla="*/ 235040 h 940158"/>
              <a:gd name="connsiteX2" fmla="*/ 1964028 w 2434107"/>
              <a:gd name="connsiteY2" fmla="*/ 0 h 940158"/>
              <a:gd name="connsiteX3" fmla="*/ 2434107 w 2434107"/>
              <a:gd name="connsiteY3" fmla="*/ 470079 h 940158"/>
              <a:gd name="connsiteX4" fmla="*/ 1964028 w 2434107"/>
              <a:gd name="connsiteY4" fmla="*/ 940158 h 940158"/>
              <a:gd name="connsiteX5" fmla="*/ 1964028 w 2434107"/>
              <a:gd name="connsiteY5" fmla="*/ 705119 h 940158"/>
              <a:gd name="connsiteX6" fmla="*/ 0 w 2434107"/>
              <a:gd name="connsiteY6" fmla="*/ 705119 h 940158"/>
              <a:gd name="connsiteX7" fmla="*/ 0 w 2434107"/>
              <a:gd name="connsiteY7" fmla="*/ 235040 h 940158"/>
              <a:gd name="connsiteX0" fmla="*/ 0 w 2434107"/>
              <a:gd name="connsiteY0" fmla="*/ 0 h 705118"/>
              <a:gd name="connsiteX1" fmla="*/ 1964028 w 2434107"/>
              <a:gd name="connsiteY1" fmla="*/ 0 h 705118"/>
              <a:gd name="connsiteX2" fmla="*/ 2434107 w 2434107"/>
              <a:gd name="connsiteY2" fmla="*/ 235039 h 705118"/>
              <a:gd name="connsiteX3" fmla="*/ 1964028 w 2434107"/>
              <a:gd name="connsiteY3" fmla="*/ 705118 h 705118"/>
              <a:gd name="connsiteX4" fmla="*/ 1964028 w 2434107"/>
              <a:gd name="connsiteY4" fmla="*/ 470079 h 705118"/>
              <a:gd name="connsiteX5" fmla="*/ 0 w 2434107"/>
              <a:gd name="connsiteY5" fmla="*/ 470079 h 705118"/>
              <a:gd name="connsiteX6" fmla="*/ 0 w 2434107"/>
              <a:gd name="connsiteY6" fmla="*/ 0 h 705118"/>
              <a:gd name="connsiteX0" fmla="*/ 0 w 2434107"/>
              <a:gd name="connsiteY0" fmla="*/ 0 h 470079"/>
              <a:gd name="connsiteX1" fmla="*/ 1964028 w 2434107"/>
              <a:gd name="connsiteY1" fmla="*/ 0 h 470079"/>
              <a:gd name="connsiteX2" fmla="*/ 2434107 w 2434107"/>
              <a:gd name="connsiteY2" fmla="*/ 235039 h 470079"/>
              <a:gd name="connsiteX3" fmla="*/ 1964028 w 2434107"/>
              <a:gd name="connsiteY3" fmla="*/ 470079 h 470079"/>
              <a:gd name="connsiteX4" fmla="*/ 0 w 2434107"/>
              <a:gd name="connsiteY4" fmla="*/ 470079 h 470079"/>
              <a:gd name="connsiteX5" fmla="*/ 0 w 2434107"/>
              <a:gd name="connsiteY5" fmla="*/ 0 h 470079"/>
              <a:gd name="connsiteX0" fmla="*/ 0 w 1964028"/>
              <a:gd name="connsiteY0" fmla="*/ 0 h 470079"/>
              <a:gd name="connsiteX1" fmla="*/ 1964028 w 1964028"/>
              <a:gd name="connsiteY1" fmla="*/ 0 h 470079"/>
              <a:gd name="connsiteX2" fmla="*/ 1964028 w 1964028"/>
              <a:gd name="connsiteY2" fmla="*/ 470079 h 470079"/>
              <a:gd name="connsiteX3" fmla="*/ 0 w 1964028"/>
              <a:gd name="connsiteY3" fmla="*/ 470079 h 470079"/>
              <a:gd name="connsiteX4" fmla="*/ 0 w 1964028"/>
              <a:gd name="connsiteY4" fmla="*/ 0 h 470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4028" h="470079">
                <a:moveTo>
                  <a:pt x="0" y="0"/>
                </a:moveTo>
                <a:lnTo>
                  <a:pt x="1964028" y="0"/>
                </a:lnTo>
                <a:lnTo>
                  <a:pt x="1964028" y="470079"/>
                </a:lnTo>
                <a:lnTo>
                  <a:pt x="0" y="47007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8"/>
          <p:cNvSpPr/>
          <p:nvPr/>
        </p:nvSpPr>
        <p:spPr>
          <a:xfrm flipH="1">
            <a:off x="3275856" y="3647923"/>
            <a:ext cx="2952328" cy="1354097"/>
          </a:xfrm>
          <a:custGeom>
            <a:avLst/>
            <a:gdLst>
              <a:gd name="connsiteX0" fmla="*/ 0 w 2434107"/>
              <a:gd name="connsiteY0" fmla="*/ 235040 h 940158"/>
              <a:gd name="connsiteX1" fmla="*/ 1964028 w 2434107"/>
              <a:gd name="connsiteY1" fmla="*/ 235040 h 940158"/>
              <a:gd name="connsiteX2" fmla="*/ 1964028 w 2434107"/>
              <a:gd name="connsiteY2" fmla="*/ 0 h 940158"/>
              <a:gd name="connsiteX3" fmla="*/ 2434107 w 2434107"/>
              <a:gd name="connsiteY3" fmla="*/ 470079 h 940158"/>
              <a:gd name="connsiteX4" fmla="*/ 1964028 w 2434107"/>
              <a:gd name="connsiteY4" fmla="*/ 940158 h 940158"/>
              <a:gd name="connsiteX5" fmla="*/ 1964028 w 2434107"/>
              <a:gd name="connsiteY5" fmla="*/ 705119 h 940158"/>
              <a:gd name="connsiteX6" fmla="*/ 0 w 2434107"/>
              <a:gd name="connsiteY6" fmla="*/ 705119 h 940158"/>
              <a:gd name="connsiteX7" fmla="*/ 0 w 2434107"/>
              <a:gd name="connsiteY7" fmla="*/ 235040 h 940158"/>
              <a:gd name="connsiteX0" fmla="*/ 0 w 2434107"/>
              <a:gd name="connsiteY0" fmla="*/ 0 h 705118"/>
              <a:gd name="connsiteX1" fmla="*/ 1964028 w 2434107"/>
              <a:gd name="connsiteY1" fmla="*/ 0 h 705118"/>
              <a:gd name="connsiteX2" fmla="*/ 2434107 w 2434107"/>
              <a:gd name="connsiteY2" fmla="*/ 235039 h 705118"/>
              <a:gd name="connsiteX3" fmla="*/ 1964028 w 2434107"/>
              <a:gd name="connsiteY3" fmla="*/ 705118 h 705118"/>
              <a:gd name="connsiteX4" fmla="*/ 1964028 w 2434107"/>
              <a:gd name="connsiteY4" fmla="*/ 470079 h 705118"/>
              <a:gd name="connsiteX5" fmla="*/ 0 w 2434107"/>
              <a:gd name="connsiteY5" fmla="*/ 470079 h 705118"/>
              <a:gd name="connsiteX6" fmla="*/ 0 w 2434107"/>
              <a:gd name="connsiteY6" fmla="*/ 0 h 705118"/>
              <a:gd name="connsiteX0" fmla="*/ 0 w 2434107"/>
              <a:gd name="connsiteY0" fmla="*/ 0 h 470079"/>
              <a:gd name="connsiteX1" fmla="*/ 1964028 w 2434107"/>
              <a:gd name="connsiteY1" fmla="*/ 0 h 470079"/>
              <a:gd name="connsiteX2" fmla="*/ 2434107 w 2434107"/>
              <a:gd name="connsiteY2" fmla="*/ 235039 h 470079"/>
              <a:gd name="connsiteX3" fmla="*/ 1964028 w 2434107"/>
              <a:gd name="connsiteY3" fmla="*/ 470079 h 470079"/>
              <a:gd name="connsiteX4" fmla="*/ 0 w 2434107"/>
              <a:gd name="connsiteY4" fmla="*/ 470079 h 470079"/>
              <a:gd name="connsiteX5" fmla="*/ 0 w 2434107"/>
              <a:gd name="connsiteY5" fmla="*/ 0 h 470079"/>
              <a:gd name="connsiteX0" fmla="*/ 0 w 1964028"/>
              <a:gd name="connsiteY0" fmla="*/ 0 h 470079"/>
              <a:gd name="connsiteX1" fmla="*/ 1964028 w 1964028"/>
              <a:gd name="connsiteY1" fmla="*/ 0 h 470079"/>
              <a:gd name="connsiteX2" fmla="*/ 1964028 w 1964028"/>
              <a:gd name="connsiteY2" fmla="*/ 470079 h 470079"/>
              <a:gd name="connsiteX3" fmla="*/ 0 w 1964028"/>
              <a:gd name="connsiteY3" fmla="*/ 470079 h 470079"/>
              <a:gd name="connsiteX4" fmla="*/ 0 w 1964028"/>
              <a:gd name="connsiteY4" fmla="*/ 0 h 470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4028" h="470079">
                <a:moveTo>
                  <a:pt x="0" y="0"/>
                </a:moveTo>
                <a:lnTo>
                  <a:pt x="1964028" y="0"/>
                </a:lnTo>
                <a:lnTo>
                  <a:pt x="1964028" y="470079"/>
                </a:lnTo>
                <a:lnTo>
                  <a:pt x="0" y="4700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 вправо 8"/>
          <p:cNvSpPr/>
          <p:nvPr/>
        </p:nvSpPr>
        <p:spPr>
          <a:xfrm flipH="1">
            <a:off x="179512" y="3651870"/>
            <a:ext cx="2952328" cy="1350150"/>
          </a:xfrm>
          <a:custGeom>
            <a:avLst/>
            <a:gdLst>
              <a:gd name="connsiteX0" fmla="*/ 0 w 2434107"/>
              <a:gd name="connsiteY0" fmla="*/ 235040 h 940158"/>
              <a:gd name="connsiteX1" fmla="*/ 1964028 w 2434107"/>
              <a:gd name="connsiteY1" fmla="*/ 235040 h 940158"/>
              <a:gd name="connsiteX2" fmla="*/ 1964028 w 2434107"/>
              <a:gd name="connsiteY2" fmla="*/ 0 h 940158"/>
              <a:gd name="connsiteX3" fmla="*/ 2434107 w 2434107"/>
              <a:gd name="connsiteY3" fmla="*/ 470079 h 940158"/>
              <a:gd name="connsiteX4" fmla="*/ 1964028 w 2434107"/>
              <a:gd name="connsiteY4" fmla="*/ 940158 h 940158"/>
              <a:gd name="connsiteX5" fmla="*/ 1964028 w 2434107"/>
              <a:gd name="connsiteY5" fmla="*/ 705119 h 940158"/>
              <a:gd name="connsiteX6" fmla="*/ 0 w 2434107"/>
              <a:gd name="connsiteY6" fmla="*/ 705119 h 940158"/>
              <a:gd name="connsiteX7" fmla="*/ 0 w 2434107"/>
              <a:gd name="connsiteY7" fmla="*/ 235040 h 940158"/>
              <a:gd name="connsiteX0" fmla="*/ 0 w 2434107"/>
              <a:gd name="connsiteY0" fmla="*/ 0 h 705118"/>
              <a:gd name="connsiteX1" fmla="*/ 1964028 w 2434107"/>
              <a:gd name="connsiteY1" fmla="*/ 0 h 705118"/>
              <a:gd name="connsiteX2" fmla="*/ 2434107 w 2434107"/>
              <a:gd name="connsiteY2" fmla="*/ 235039 h 705118"/>
              <a:gd name="connsiteX3" fmla="*/ 1964028 w 2434107"/>
              <a:gd name="connsiteY3" fmla="*/ 705118 h 705118"/>
              <a:gd name="connsiteX4" fmla="*/ 1964028 w 2434107"/>
              <a:gd name="connsiteY4" fmla="*/ 470079 h 705118"/>
              <a:gd name="connsiteX5" fmla="*/ 0 w 2434107"/>
              <a:gd name="connsiteY5" fmla="*/ 470079 h 705118"/>
              <a:gd name="connsiteX6" fmla="*/ 0 w 2434107"/>
              <a:gd name="connsiteY6" fmla="*/ 0 h 705118"/>
              <a:gd name="connsiteX0" fmla="*/ 0 w 2434107"/>
              <a:gd name="connsiteY0" fmla="*/ 0 h 470079"/>
              <a:gd name="connsiteX1" fmla="*/ 1964028 w 2434107"/>
              <a:gd name="connsiteY1" fmla="*/ 0 h 470079"/>
              <a:gd name="connsiteX2" fmla="*/ 2434107 w 2434107"/>
              <a:gd name="connsiteY2" fmla="*/ 235039 h 470079"/>
              <a:gd name="connsiteX3" fmla="*/ 1964028 w 2434107"/>
              <a:gd name="connsiteY3" fmla="*/ 470079 h 470079"/>
              <a:gd name="connsiteX4" fmla="*/ 0 w 2434107"/>
              <a:gd name="connsiteY4" fmla="*/ 470079 h 470079"/>
              <a:gd name="connsiteX5" fmla="*/ 0 w 2434107"/>
              <a:gd name="connsiteY5" fmla="*/ 0 h 470079"/>
              <a:gd name="connsiteX0" fmla="*/ 0 w 1964028"/>
              <a:gd name="connsiteY0" fmla="*/ 0 h 470079"/>
              <a:gd name="connsiteX1" fmla="*/ 1964028 w 1964028"/>
              <a:gd name="connsiteY1" fmla="*/ 0 h 470079"/>
              <a:gd name="connsiteX2" fmla="*/ 1964028 w 1964028"/>
              <a:gd name="connsiteY2" fmla="*/ 470079 h 470079"/>
              <a:gd name="connsiteX3" fmla="*/ 0 w 1964028"/>
              <a:gd name="connsiteY3" fmla="*/ 470079 h 470079"/>
              <a:gd name="connsiteX4" fmla="*/ 0 w 1964028"/>
              <a:gd name="connsiteY4" fmla="*/ 0 h 470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4028" h="470079">
                <a:moveTo>
                  <a:pt x="0" y="0"/>
                </a:moveTo>
                <a:lnTo>
                  <a:pt x="1964028" y="0"/>
                </a:lnTo>
                <a:lnTo>
                  <a:pt x="1964028" y="470079"/>
                </a:lnTo>
                <a:lnTo>
                  <a:pt x="0" y="47007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2393" y="828605"/>
            <a:ext cx="29523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регионов России по степени интенсивности конкуренции и состоянию конкурентной среды </a:t>
            </a:r>
            <a:endParaRPr lang="ru-RU" sz="1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(ФАС России)</a:t>
            </a:r>
            <a:endParaRPr lang="ru-RU" sz="1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трелка вправо 8"/>
          <p:cNvSpPr/>
          <p:nvPr/>
        </p:nvSpPr>
        <p:spPr>
          <a:xfrm flipH="1">
            <a:off x="6372200" y="2100742"/>
            <a:ext cx="2664298" cy="1399940"/>
          </a:xfrm>
          <a:custGeom>
            <a:avLst/>
            <a:gdLst>
              <a:gd name="connsiteX0" fmla="*/ 0 w 2434107"/>
              <a:gd name="connsiteY0" fmla="*/ 235040 h 940158"/>
              <a:gd name="connsiteX1" fmla="*/ 1964028 w 2434107"/>
              <a:gd name="connsiteY1" fmla="*/ 235040 h 940158"/>
              <a:gd name="connsiteX2" fmla="*/ 1964028 w 2434107"/>
              <a:gd name="connsiteY2" fmla="*/ 0 h 940158"/>
              <a:gd name="connsiteX3" fmla="*/ 2434107 w 2434107"/>
              <a:gd name="connsiteY3" fmla="*/ 470079 h 940158"/>
              <a:gd name="connsiteX4" fmla="*/ 1964028 w 2434107"/>
              <a:gd name="connsiteY4" fmla="*/ 940158 h 940158"/>
              <a:gd name="connsiteX5" fmla="*/ 1964028 w 2434107"/>
              <a:gd name="connsiteY5" fmla="*/ 705119 h 940158"/>
              <a:gd name="connsiteX6" fmla="*/ 0 w 2434107"/>
              <a:gd name="connsiteY6" fmla="*/ 705119 h 940158"/>
              <a:gd name="connsiteX7" fmla="*/ 0 w 2434107"/>
              <a:gd name="connsiteY7" fmla="*/ 235040 h 940158"/>
              <a:gd name="connsiteX0" fmla="*/ 0 w 2434107"/>
              <a:gd name="connsiteY0" fmla="*/ 0 h 705118"/>
              <a:gd name="connsiteX1" fmla="*/ 1964028 w 2434107"/>
              <a:gd name="connsiteY1" fmla="*/ 0 h 705118"/>
              <a:gd name="connsiteX2" fmla="*/ 2434107 w 2434107"/>
              <a:gd name="connsiteY2" fmla="*/ 235039 h 705118"/>
              <a:gd name="connsiteX3" fmla="*/ 1964028 w 2434107"/>
              <a:gd name="connsiteY3" fmla="*/ 705118 h 705118"/>
              <a:gd name="connsiteX4" fmla="*/ 1964028 w 2434107"/>
              <a:gd name="connsiteY4" fmla="*/ 470079 h 705118"/>
              <a:gd name="connsiteX5" fmla="*/ 0 w 2434107"/>
              <a:gd name="connsiteY5" fmla="*/ 470079 h 705118"/>
              <a:gd name="connsiteX6" fmla="*/ 0 w 2434107"/>
              <a:gd name="connsiteY6" fmla="*/ 0 h 705118"/>
              <a:gd name="connsiteX0" fmla="*/ 0 w 2434107"/>
              <a:gd name="connsiteY0" fmla="*/ 0 h 470079"/>
              <a:gd name="connsiteX1" fmla="*/ 1964028 w 2434107"/>
              <a:gd name="connsiteY1" fmla="*/ 0 h 470079"/>
              <a:gd name="connsiteX2" fmla="*/ 2434107 w 2434107"/>
              <a:gd name="connsiteY2" fmla="*/ 235039 h 470079"/>
              <a:gd name="connsiteX3" fmla="*/ 1964028 w 2434107"/>
              <a:gd name="connsiteY3" fmla="*/ 470079 h 470079"/>
              <a:gd name="connsiteX4" fmla="*/ 0 w 2434107"/>
              <a:gd name="connsiteY4" fmla="*/ 470079 h 470079"/>
              <a:gd name="connsiteX5" fmla="*/ 0 w 2434107"/>
              <a:gd name="connsiteY5" fmla="*/ 0 h 470079"/>
              <a:gd name="connsiteX0" fmla="*/ 0 w 1964028"/>
              <a:gd name="connsiteY0" fmla="*/ 0 h 470079"/>
              <a:gd name="connsiteX1" fmla="*/ 1964028 w 1964028"/>
              <a:gd name="connsiteY1" fmla="*/ 0 h 470079"/>
              <a:gd name="connsiteX2" fmla="*/ 1964028 w 1964028"/>
              <a:gd name="connsiteY2" fmla="*/ 470079 h 470079"/>
              <a:gd name="connsiteX3" fmla="*/ 0 w 1964028"/>
              <a:gd name="connsiteY3" fmla="*/ 470079 h 470079"/>
              <a:gd name="connsiteX4" fmla="*/ 0 w 1964028"/>
              <a:gd name="connsiteY4" fmla="*/ 0 h 470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4028" h="470079">
                <a:moveTo>
                  <a:pt x="0" y="0"/>
                </a:moveTo>
                <a:lnTo>
                  <a:pt x="1964028" y="0"/>
                </a:lnTo>
                <a:lnTo>
                  <a:pt x="1964028" y="470079"/>
                </a:lnTo>
                <a:lnTo>
                  <a:pt x="0" y="4700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Стрелка вправо 8"/>
          <p:cNvSpPr/>
          <p:nvPr/>
        </p:nvSpPr>
        <p:spPr>
          <a:xfrm flipH="1">
            <a:off x="3275856" y="2109772"/>
            <a:ext cx="2952328" cy="1399940"/>
          </a:xfrm>
          <a:custGeom>
            <a:avLst/>
            <a:gdLst>
              <a:gd name="connsiteX0" fmla="*/ 0 w 2434107"/>
              <a:gd name="connsiteY0" fmla="*/ 235040 h 940158"/>
              <a:gd name="connsiteX1" fmla="*/ 1964028 w 2434107"/>
              <a:gd name="connsiteY1" fmla="*/ 235040 h 940158"/>
              <a:gd name="connsiteX2" fmla="*/ 1964028 w 2434107"/>
              <a:gd name="connsiteY2" fmla="*/ 0 h 940158"/>
              <a:gd name="connsiteX3" fmla="*/ 2434107 w 2434107"/>
              <a:gd name="connsiteY3" fmla="*/ 470079 h 940158"/>
              <a:gd name="connsiteX4" fmla="*/ 1964028 w 2434107"/>
              <a:gd name="connsiteY4" fmla="*/ 940158 h 940158"/>
              <a:gd name="connsiteX5" fmla="*/ 1964028 w 2434107"/>
              <a:gd name="connsiteY5" fmla="*/ 705119 h 940158"/>
              <a:gd name="connsiteX6" fmla="*/ 0 w 2434107"/>
              <a:gd name="connsiteY6" fmla="*/ 705119 h 940158"/>
              <a:gd name="connsiteX7" fmla="*/ 0 w 2434107"/>
              <a:gd name="connsiteY7" fmla="*/ 235040 h 940158"/>
              <a:gd name="connsiteX0" fmla="*/ 0 w 2434107"/>
              <a:gd name="connsiteY0" fmla="*/ 0 h 705118"/>
              <a:gd name="connsiteX1" fmla="*/ 1964028 w 2434107"/>
              <a:gd name="connsiteY1" fmla="*/ 0 h 705118"/>
              <a:gd name="connsiteX2" fmla="*/ 2434107 w 2434107"/>
              <a:gd name="connsiteY2" fmla="*/ 235039 h 705118"/>
              <a:gd name="connsiteX3" fmla="*/ 1964028 w 2434107"/>
              <a:gd name="connsiteY3" fmla="*/ 705118 h 705118"/>
              <a:gd name="connsiteX4" fmla="*/ 1964028 w 2434107"/>
              <a:gd name="connsiteY4" fmla="*/ 470079 h 705118"/>
              <a:gd name="connsiteX5" fmla="*/ 0 w 2434107"/>
              <a:gd name="connsiteY5" fmla="*/ 470079 h 705118"/>
              <a:gd name="connsiteX6" fmla="*/ 0 w 2434107"/>
              <a:gd name="connsiteY6" fmla="*/ 0 h 705118"/>
              <a:gd name="connsiteX0" fmla="*/ 0 w 2434107"/>
              <a:gd name="connsiteY0" fmla="*/ 0 h 470079"/>
              <a:gd name="connsiteX1" fmla="*/ 1964028 w 2434107"/>
              <a:gd name="connsiteY1" fmla="*/ 0 h 470079"/>
              <a:gd name="connsiteX2" fmla="*/ 2434107 w 2434107"/>
              <a:gd name="connsiteY2" fmla="*/ 235039 h 470079"/>
              <a:gd name="connsiteX3" fmla="*/ 1964028 w 2434107"/>
              <a:gd name="connsiteY3" fmla="*/ 470079 h 470079"/>
              <a:gd name="connsiteX4" fmla="*/ 0 w 2434107"/>
              <a:gd name="connsiteY4" fmla="*/ 470079 h 470079"/>
              <a:gd name="connsiteX5" fmla="*/ 0 w 2434107"/>
              <a:gd name="connsiteY5" fmla="*/ 0 h 470079"/>
              <a:gd name="connsiteX0" fmla="*/ 0 w 1964028"/>
              <a:gd name="connsiteY0" fmla="*/ 0 h 470079"/>
              <a:gd name="connsiteX1" fmla="*/ 1964028 w 1964028"/>
              <a:gd name="connsiteY1" fmla="*/ 0 h 470079"/>
              <a:gd name="connsiteX2" fmla="*/ 1964028 w 1964028"/>
              <a:gd name="connsiteY2" fmla="*/ 470079 h 470079"/>
              <a:gd name="connsiteX3" fmla="*/ 0 w 1964028"/>
              <a:gd name="connsiteY3" fmla="*/ 470079 h 470079"/>
              <a:gd name="connsiteX4" fmla="*/ 0 w 1964028"/>
              <a:gd name="connsiteY4" fmla="*/ 0 h 470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4028" h="470079">
                <a:moveTo>
                  <a:pt x="0" y="0"/>
                </a:moveTo>
                <a:lnTo>
                  <a:pt x="1964028" y="0"/>
                </a:lnTo>
                <a:lnTo>
                  <a:pt x="1964028" y="470079"/>
                </a:lnTo>
                <a:lnTo>
                  <a:pt x="0" y="47007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79513" y="2332426"/>
            <a:ext cx="2909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«Лучшие муниципальные управленческие решения по формированию благоприятной инвестиционной среды» </a:t>
            </a:r>
            <a:r>
              <a:rPr lang="ru-RU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(Минэкономразвития России) </a:t>
            </a:r>
          </a:p>
        </p:txBody>
      </p:sp>
      <p:sp>
        <p:nvSpPr>
          <p:cNvPr id="50" name="Стрелка вправо 8"/>
          <p:cNvSpPr/>
          <p:nvPr/>
        </p:nvSpPr>
        <p:spPr>
          <a:xfrm flipH="1">
            <a:off x="3251387" y="735544"/>
            <a:ext cx="2949730" cy="1262609"/>
          </a:xfrm>
          <a:custGeom>
            <a:avLst/>
            <a:gdLst>
              <a:gd name="connsiteX0" fmla="*/ 0 w 2434107"/>
              <a:gd name="connsiteY0" fmla="*/ 235040 h 940158"/>
              <a:gd name="connsiteX1" fmla="*/ 1964028 w 2434107"/>
              <a:gd name="connsiteY1" fmla="*/ 235040 h 940158"/>
              <a:gd name="connsiteX2" fmla="*/ 1964028 w 2434107"/>
              <a:gd name="connsiteY2" fmla="*/ 0 h 940158"/>
              <a:gd name="connsiteX3" fmla="*/ 2434107 w 2434107"/>
              <a:gd name="connsiteY3" fmla="*/ 470079 h 940158"/>
              <a:gd name="connsiteX4" fmla="*/ 1964028 w 2434107"/>
              <a:gd name="connsiteY4" fmla="*/ 940158 h 940158"/>
              <a:gd name="connsiteX5" fmla="*/ 1964028 w 2434107"/>
              <a:gd name="connsiteY5" fmla="*/ 705119 h 940158"/>
              <a:gd name="connsiteX6" fmla="*/ 0 w 2434107"/>
              <a:gd name="connsiteY6" fmla="*/ 705119 h 940158"/>
              <a:gd name="connsiteX7" fmla="*/ 0 w 2434107"/>
              <a:gd name="connsiteY7" fmla="*/ 235040 h 940158"/>
              <a:gd name="connsiteX0" fmla="*/ 0 w 2434107"/>
              <a:gd name="connsiteY0" fmla="*/ 0 h 705118"/>
              <a:gd name="connsiteX1" fmla="*/ 1964028 w 2434107"/>
              <a:gd name="connsiteY1" fmla="*/ 0 h 705118"/>
              <a:gd name="connsiteX2" fmla="*/ 2434107 w 2434107"/>
              <a:gd name="connsiteY2" fmla="*/ 235039 h 705118"/>
              <a:gd name="connsiteX3" fmla="*/ 1964028 w 2434107"/>
              <a:gd name="connsiteY3" fmla="*/ 705118 h 705118"/>
              <a:gd name="connsiteX4" fmla="*/ 1964028 w 2434107"/>
              <a:gd name="connsiteY4" fmla="*/ 470079 h 705118"/>
              <a:gd name="connsiteX5" fmla="*/ 0 w 2434107"/>
              <a:gd name="connsiteY5" fmla="*/ 470079 h 705118"/>
              <a:gd name="connsiteX6" fmla="*/ 0 w 2434107"/>
              <a:gd name="connsiteY6" fmla="*/ 0 h 705118"/>
              <a:gd name="connsiteX0" fmla="*/ 0 w 2434107"/>
              <a:gd name="connsiteY0" fmla="*/ 0 h 470079"/>
              <a:gd name="connsiteX1" fmla="*/ 1964028 w 2434107"/>
              <a:gd name="connsiteY1" fmla="*/ 0 h 470079"/>
              <a:gd name="connsiteX2" fmla="*/ 2434107 w 2434107"/>
              <a:gd name="connsiteY2" fmla="*/ 235039 h 470079"/>
              <a:gd name="connsiteX3" fmla="*/ 1964028 w 2434107"/>
              <a:gd name="connsiteY3" fmla="*/ 470079 h 470079"/>
              <a:gd name="connsiteX4" fmla="*/ 0 w 2434107"/>
              <a:gd name="connsiteY4" fmla="*/ 470079 h 470079"/>
              <a:gd name="connsiteX5" fmla="*/ 0 w 2434107"/>
              <a:gd name="connsiteY5" fmla="*/ 0 h 470079"/>
              <a:gd name="connsiteX0" fmla="*/ 0 w 1964028"/>
              <a:gd name="connsiteY0" fmla="*/ 0 h 470079"/>
              <a:gd name="connsiteX1" fmla="*/ 1964028 w 1964028"/>
              <a:gd name="connsiteY1" fmla="*/ 0 h 470079"/>
              <a:gd name="connsiteX2" fmla="*/ 1964028 w 1964028"/>
              <a:gd name="connsiteY2" fmla="*/ 470079 h 470079"/>
              <a:gd name="connsiteX3" fmla="*/ 0 w 1964028"/>
              <a:gd name="connsiteY3" fmla="*/ 470079 h 470079"/>
              <a:gd name="connsiteX4" fmla="*/ 0 w 1964028"/>
              <a:gd name="connsiteY4" fmla="*/ 0 h 470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4028" h="470079">
                <a:moveTo>
                  <a:pt x="0" y="0"/>
                </a:moveTo>
                <a:lnTo>
                  <a:pt x="1964028" y="0"/>
                </a:lnTo>
                <a:lnTo>
                  <a:pt x="1964028" y="470079"/>
                </a:lnTo>
                <a:lnTo>
                  <a:pt x="0" y="4700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33759" y="3986938"/>
            <a:ext cx="29523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 регионов по инвестиционному потенциалу, минимальный инвестиционный риск в СФО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(Эксперт РА)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37011" y="644965"/>
            <a:ext cx="28641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место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место во 2-й группе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14991" y="3677912"/>
            <a:ext cx="15712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место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423560" y="2113036"/>
            <a:ext cx="15712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место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337011" y="2113036"/>
            <a:ext cx="15712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место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23725" y="625032"/>
            <a:ext cx="15712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место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92394" y="2100742"/>
            <a:ext cx="29394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место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(г. Новосибирск)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379023" y="783079"/>
            <a:ext cx="25794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место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(104 млн. руб.)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02999" y="1081477"/>
            <a:ext cx="28818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 регионов по развитию инвестиционной среды, Указ Президента РФ № 1276 </a:t>
            </a:r>
            <a:r>
              <a:rPr lang="ru-RU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(Минэкономразвития России)</a:t>
            </a:r>
            <a:endParaRPr lang="ru-RU" sz="1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419873" y="3673006"/>
            <a:ext cx="2370201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 группа (57 место)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389647" y="1032554"/>
            <a:ext cx="26642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инновационных территориальных кластеров  </a:t>
            </a:r>
          </a:p>
          <a:p>
            <a:r>
              <a:rPr lang="ru-RU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(Минэкономразвития России)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314525" y="3862577"/>
            <a:ext cx="28818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рейтинг состояния инвестиционного климата в субъектах РФ </a:t>
            </a:r>
            <a:r>
              <a:rPr lang="ru-RU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(Агентство стратегических инициатив)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283963" y="2409370"/>
            <a:ext cx="293611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рейтинг регионов по уровню развития ГЧП  </a:t>
            </a:r>
            <a:r>
              <a:rPr lang="ru-RU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(НП </a:t>
            </a:r>
            <a:r>
              <a:rPr lang="ru-RU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развития ГЧП</a:t>
            </a:r>
            <a:r>
              <a:rPr lang="ru-RU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 Минэкономразвития России)</a:t>
            </a:r>
            <a:endParaRPr lang="ru-RU" sz="1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423560" y="2331031"/>
            <a:ext cx="259647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премия в сфере инфраструктуры «РОСИНФРА» </a:t>
            </a:r>
          </a:p>
          <a:p>
            <a:r>
              <a:rPr lang="ru-RU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(НП </a:t>
            </a:r>
            <a:r>
              <a:rPr lang="ru-RU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развития ГЧП</a:t>
            </a:r>
            <a:r>
              <a:rPr lang="ru-RU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 </a:t>
            </a:r>
            <a:endParaRPr lang="ru-RU" sz="1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6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670" y="381888"/>
            <a:ext cx="892899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 итогах работы областных исполнительных органов государственной власти и органов местного самоуправления Новосибирской области в 2015 году по реализации задач, обозначенных Губернатором Новосибирской области на период до 2020 года</a:t>
            </a:r>
            <a:endParaRPr lang="ru-RU" sz="34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" y="0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92280" y="4804946"/>
            <a:ext cx="1944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Декабрь, 2015</a:t>
            </a:r>
            <a:endParaRPr lang="ru-RU" sz="16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496" y="4803998"/>
            <a:ext cx="3168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Минэкономразвития НСО</a:t>
            </a:r>
            <a:endParaRPr lang="ru-RU" sz="16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215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0"/>
            <a:ext cx="7704856" cy="646986"/>
          </a:xfrm>
          <a:prstGeom prst="round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z="1600" dirty="0" smtClean="0"/>
              <a:t>Миссия и основные цели Стратегии социально-экономического развития Новосибирской области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627534"/>
            <a:ext cx="8972930" cy="16004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just"/>
            <a:r>
              <a:rPr lang="ru-RU" sz="1350" b="1" dirty="0" smtClean="0">
                <a:latin typeface="Times New Roman" pitchFamily="18" charset="0"/>
                <a:cs typeface="Times New Roman" pitchFamily="18" charset="0"/>
              </a:rPr>
              <a:t>Миссия Стратегии развития Новосибирской области 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– превращение области в </a:t>
            </a:r>
            <a:r>
              <a:rPr lang="ru-RU" sz="13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главный инновационный центр на Востоке России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, отвечающий вызовам </a:t>
            </a:r>
            <a:r>
              <a:rPr lang="en-US" sz="1350" dirty="0" smtClean="0">
                <a:latin typeface="Times New Roman" pitchFamily="18" charset="0"/>
                <a:cs typeface="Times New Roman" pitchFamily="18" charset="0"/>
              </a:rPr>
              <a:t>XXI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 в., и в </a:t>
            </a:r>
            <a:r>
              <a:rPr lang="ru-RU" sz="13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один из наиболее комфортных для проживания, труда и отдыха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 регионов страны.</a:t>
            </a:r>
          </a:p>
          <a:p>
            <a:pPr algn="just"/>
            <a:r>
              <a:rPr lang="ru-RU" sz="1350" b="1" dirty="0" smtClean="0">
                <a:latin typeface="Times New Roman" pitchFamily="18" charset="0"/>
                <a:cs typeface="Times New Roman" pitchFamily="18" charset="0"/>
              </a:rPr>
              <a:t>Генеральной целью разработки Стратегии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 является </a:t>
            </a:r>
            <a:r>
              <a:rPr lang="ru-RU" sz="13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формирование научно обоснованной политики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 повышения уровня и качества жизни населения и устойчивого демографического роста за счет придания экономике Новосибирской области конкурентоспособности и инновационного качества развития, инвестиционной привлекательности и финансовой самодостаточности.</a:t>
            </a:r>
            <a:endParaRPr lang="ru-RU" sz="13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2165762"/>
            <a:ext cx="8972930" cy="29777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Реализация генеральной  цели Стратегии определяется достижением следующих стратегических целей:</a:t>
            </a:r>
          </a:p>
          <a:p>
            <a:pPr marL="342900" indent="-342900" algn="just">
              <a:buAutoNum type="arabicPeriod"/>
            </a:pPr>
            <a:r>
              <a:rPr lang="ru-RU" sz="13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Обеспечение значительного роста валового регионального продукта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 и приближение к лучшим по стране показателям эффективности экономического роста;</a:t>
            </a:r>
          </a:p>
          <a:p>
            <a:pPr marL="342900" indent="-342900" algn="just">
              <a:buAutoNum type="arabicPeriod"/>
            </a:pPr>
            <a:r>
              <a:rPr lang="ru-RU" sz="13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Устойчивый рост благосостояния и качества жизни населения;</a:t>
            </a:r>
          </a:p>
          <a:p>
            <a:pPr marL="342900" indent="-342900" algn="just">
              <a:buAutoNum type="arabicPeriod"/>
            </a:pP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Создание и использование </a:t>
            </a:r>
            <a:r>
              <a:rPr lang="ru-RU" sz="13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экономики знаний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 для становления Новосибирской области  как одного из наиболее инвестиционно и социально привлекательных регионов Российской Федерации;</a:t>
            </a:r>
          </a:p>
          <a:p>
            <a:pPr marL="342900" indent="-342900" algn="just">
              <a:buAutoNum type="arabicPeriod"/>
            </a:pPr>
            <a:r>
              <a:rPr lang="ru-RU" sz="13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Развитие конкурентоспособных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 в российском и мировом масштабах </a:t>
            </a:r>
            <a:r>
              <a:rPr lang="ru-RU" sz="13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территориально-отраслевых кластеров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indent="-342900" algn="just">
              <a:buAutoNum type="arabicPeriod"/>
            </a:pPr>
            <a:r>
              <a:rPr lang="ru-RU" sz="13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Создание на территории области одного из главных транспортно-логистических центров 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Востока России;</a:t>
            </a:r>
          </a:p>
          <a:p>
            <a:pPr marL="342900" indent="-342900" algn="just">
              <a:buAutoNum type="arabicPeriod"/>
            </a:pPr>
            <a:r>
              <a:rPr lang="ru-RU" sz="13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Оптимизация пространственного развития Новосибирской области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 на основе гармоничного сочетания развития новосибирского мегаполиса, других городов и сельских районов;</a:t>
            </a:r>
          </a:p>
          <a:p>
            <a:pPr marL="342900" indent="-342900" algn="just">
              <a:buAutoNum type="arabicPeriod"/>
            </a:pPr>
            <a:r>
              <a:rPr lang="ru-RU" sz="13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Формирование институциональных, финансовых и инфраструктурных условий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 для выполнения г. Новосибирском «столичных» и межрегиональных функций для Центрально-Сибирского макрорегиона;</a:t>
            </a:r>
          </a:p>
          <a:p>
            <a:pPr marL="342900" indent="-342900" algn="just">
              <a:buAutoNum type="arabicPeriod"/>
            </a:pPr>
            <a:r>
              <a:rPr lang="ru-RU" sz="13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Совершенствование институциональных и правовых условий для уменьшения рисков ведения бизнеса</a:t>
            </a:r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 и для обеспечения безопасности экономических агентов.</a:t>
            </a:r>
            <a:endParaRPr lang="ru-RU" sz="13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66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735997" y="47019"/>
            <a:ext cx="7886599" cy="646986"/>
          </a:xfrm>
          <a:prstGeom prst="round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ожидаемые результаты реализации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Стратегии социально-экономического развития Новосибирской области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762108"/>
            <a:ext cx="8928992" cy="40934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намеченных стратегических целей и выполнение поставленных задач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учетом потенциальных возможностей региона и успеха предпринимаемых властью, бизнесом и населением действий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обеспечить к концу рассматриваемого срока: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рост душевого объема ВРП за период 2006-2025 гг. в 4,7 раза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 период 2006-2015 отмечено увеличение в 3,9 раза)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основных параметров качества жизни населения области и развития её человеческого потенциала над среднероссийским уровнем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доведение их до показателей регионов-лидеров; сокращение резких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оциальных различий между городом и селом;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1000"/>
              </a:spcBef>
            </a:pP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1000"/>
              </a:spcBef>
              <a:spcAft>
                <a:spcPts val="1200"/>
              </a:spcAft>
            </a:pPr>
            <a:endParaRPr lang="ru-RU" sz="17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1000"/>
              </a:spcBef>
              <a:spcAft>
                <a:spcPts val="1200"/>
              </a:spcAft>
            </a:pPr>
            <a:endParaRPr lang="ru-RU" sz="1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перелом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негативных тенденций в демографической ситуации; увеличение численности населения к 2025 году до 2,8 млн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 </a:t>
            </a: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01.01.2015 численность населения области 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 </a:t>
            </a: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2 746,8 тыс. человек, на 01.01.2006 –  2 654,9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 человек</a:t>
            </a: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652257"/>
              </p:ext>
            </p:extLst>
          </p:nvPr>
        </p:nvGraphicFramePr>
        <p:xfrm>
          <a:off x="467544" y="3003798"/>
          <a:ext cx="8424936" cy="111517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85462"/>
                <a:gridCol w="1387517"/>
                <a:gridCol w="1110014"/>
                <a:gridCol w="1526269"/>
                <a:gridCol w="1408550"/>
                <a:gridCol w="1203562"/>
                <a:gridCol w="1203562"/>
              </a:tblGrid>
              <a:tr h="612259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Новосибирская область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Российская Федерация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Ставропольский край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Республика Северная Осетия - Алания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Чеченская Республика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Республика Дагестан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</a:tr>
              <a:tr h="24311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EA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2006</a:t>
                      </a:r>
                      <a:endParaRPr lang="ru-RU" sz="1200" b="1" dirty="0">
                        <a:solidFill>
                          <a:srgbClr val="EA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EA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66,4</a:t>
                      </a:r>
                      <a:endParaRPr lang="ru-RU" sz="1200" b="1" dirty="0">
                        <a:solidFill>
                          <a:srgbClr val="EA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EA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66,7</a:t>
                      </a:r>
                      <a:endParaRPr lang="ru-RU" sz="1200" b="1" dirty="0">
                        <a:solidFill>
                          <a:srgbClr val="EA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EA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68,3</a:t>
                      </a:r>
                      <a:endParaRPr lang="ru-RU" sz="1200" b="1" dirty="0">
                        <a:solidFill>
                          <a:srgbClr val="EA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EA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70,7</a:t>
                      </a:r>
                      <a:endParaRPr lang="ru-RU" sz="1200" b="1" dirty="0">
                        <a:solidFill>
                          <a:srgbClr val="EA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EA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73,1</a:t>
                      </a:r>
                      <a:endParaRPr lang="ru-RU" sz="1200" b="1" dirty="0">
                        <a:solidFill>
                          <a:srgbClr val="EA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EA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73,4</a:t>
                      </a:r>
                      <a:endParaRPr lang="ru-RU" sz="1200" b="1" dirty="0">
                        <a:solidFill>
                          <a:srgbClr val="EA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</a:tr>
              <a:tr h="24311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EA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endParaRPr lang="ru-RU" sz="1200" b="1" dirty="0">
                        <a:solidFill>
                          <a:srgbClr val="EA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EA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72,2</a:t>
                      </a:r>
                      <a:endParaRPr lang="ru-RU" sz="1200" b="1" dirty="0">
                        <a:solidFill>
                          <a:srgbClr val="EA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EA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71,0</a:t>
                      </a:r>
                      <a:endParaRPr lang="ru-RU" sz="1200" b="1" dirty="0">
                        <a:solidFill>
                          <a:srgbClr val="EA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EA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73,6</a:t>
                      </a:r>
                      <a:endParaRPr lang="ru-RU" sz="1200" b="1" dirty="0">
                        <a:solidFill>
                          <a:srgbClr val="EA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EA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74,2</a:t>
                      </a:r>
                      <a:endParaRPr lang="ru-RU" sz="1200" b="1" dirty="0">
                        <a:solidFill>
                          <a:srgbClr val="EA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EA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74,9</a:t>
                      </a:r>
                      <a:endParaRPr lang="ru-RU" sz="1200" b="1" dirty="0">
                        <a:solidFill>
                          <a:srgbClr val="EA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EA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75,9</a:t>
                      </a:r>
                      <a:endParaRPr lang="ru-RU" sz="1200" b="1" dirty="0">
                        <a:solidFill>
                          <a:srgbClr val="EA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771084" y="2726799"/>
            <a:ext cx="3816424" cy="276999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rgbClr val="FBECAB"/>
              </a:gs>
              <a:gs pos="100000">
                <a:srgbClr val="FFFFD1"/>
              </a:gs>
            </a:gsLst>
            <a:lin ang="162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Ожидаемая продолжительность жизни, лет</a:t>
            </a:r>
            <a:endParaRPr lang="ru-RU" sz="1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36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75656" y="141480"/>
            <a:ext cx="6408712" cy="715089"/>
          </a:xfrm>
          <a:prstGeom prst="round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приоритетах социально-экономического развития Новосибирской области на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2015-2020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</a:p>
        </p:txBody>
      </p:sp>
      <p:sp>
        <p:nvSpPr>
          <p:cNvPr id="3" name="Пятиугольник 2"/>
          <p:cNvSpPr/>
          <p:nvPr/>
        </p:nvSpPr>
        <p:spPr>
          <a:xfrm>
            <a:off x="179512" y="4162749"/>
            <a:ext cx="8784976" cy="830997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Направление 4. Сохранение социальной стабильности и положительных темпов демографического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(8 задач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algn="just"/>
            <a:r>
              <a:rPr lang="ru-RU" sz="16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Минсоц</a:t>
            </a:r>
            <a:r>
              <a:rPr lang="ru-RU" sz="1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Минздрав, </a:t>
            </a:r>
            <a:r>
              <a:rPr lang="ru-RU" sz="1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Минтруд</a:t>
            </a: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Минобр</a:t>
            </a:r>
            <a:r>
              <a:rPr lang="ru-RU" sz="1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ДФКиС</a:t>
            </a:r>
            <a:r>
              <a:rPr lang="ru-RU" sz="1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Минэконом</a:t>
            </a:r>
            <a:r>
              <a:rPr lang="ru-RU" sz="1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ДПРиООС</a:t>
            </a:r>
            <a:r>
              <a:rPr lang="ru-RU" sz="1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Минкульт</a:t>
            </a:r>
            <a:r>
              <a:rPr lang="ru-RU" sz="1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Минрегион</a:t>
            </a:r>
            <a:r>
              <a:rPr lang="ru-RU" sz="1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179512" y="3219822"/>
            <a:ext cx="8784976" cy="830997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Направление 3. Разработка и реализация программы </a:t>
            </a:r>
            <a:r>
              <a:rPr lang="ru-RU" sz="1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реиндустриализации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экономики Новосибирской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области 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(6 задач)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1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Минпром</a:t>
            </a:r>
            <a:r>
              <a:rPr lang="ru-RU" sz="1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Минсельхоз, Минтранс, Минстрой, </a:t>
            </a:r>
            <a:r>
              <a:rPr lang="ru-RU" sz="16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Минобр</a:t>
            </a:r>
            <a:r>
              <a:rPr lang="ru-RU" sz="1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Минэконом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ятиугольник 4"/>
          <p:cNvSpPr/>
          <p:nvPr/>
        </p:nvSpPr>
        <p:spPr>
          <a:xfrm>
            <a:off x="179512" y="2085696"/>
            <a:ext cx="8784976" cy="1077218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Направление 2. Развитие экономики и инфраструктуры Новосибирской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области                 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(13 задач)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16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Минпром</a:t>
            </a:r>
            <a:r>
              <a:rPr lang="ru-RU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Минсельхоз, </a:t>
            </a:r>
            <a:r>
              <a:rPr lang="ru-RU" sz="1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Минстрой, </a:t>
            </a:r>
            <a:r>
              <a:rPr lang="ru-RU" sz="16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ДПРиООС</a:t>
            </a:r>
            <a:r>
              <a:rPr lang="ru-RU" sz="16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Минэконом</a:t>
            </a:r>
            <a:r>
              <a:rPr lang="ru-RU" sz="16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Минтруд, </a:t>
            </a:r>
            <a:r>
              <a:rPr lang="ru-RU" sz="16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Минобр</a:t>
            </a:r>
            <a:r>
              <a:rPr lang="ru-RU" sz="16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Минтранс, </a:t>
            </a:r>
            <a:r>
              <a:rPr lang="ru-RU" sz="16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МинЖКХ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179512" y="953746"/>
            <a:ext cx="8784976" cy="1077218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Направление 1. Реализация эффективных антикризисных мер по ключевым направлениям в 2015 году в Новосибирской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области 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(5 задач)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1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Минпром</a:t>
            </a:r>
            <a:r>
              <a:rPr lang="ru-RU" sz="1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Минэконом</a:t>
            </a:r>
            <a:r>
              <a:rPr lang="ru-RU" sz="1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Минсельхоз, Минтруд, Минстрой, Минфин, </a:t>
            </a:r>
            <a:r>
              <a:rPr lang="ru-RU" sz="16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Минсоц</a:t>
            </a:r>
            <a:r>
              <a:rPr lang="ru-RU" sz="1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Минздрав, </a:t>
            </a:r>
            <a:r>
              <a:rPr lang="ru-RU" sz="16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Минобр</a:t>
            </a:r>
            <a:r>
              <a:rPr lang="ru-RU" sz="1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Минкульт</a:t>
            </a:r>
            <a:r>
              <a:rPr lang="ru-RU" sz="1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ДФКиС</a:t>
            </a:r>
            <a:r>
              <a:rPr lang="ru-RU" sz="1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ДИП, </a:t>
            </a:r>
            <a:r>
              <a:rPr lang="ru-RU" sz="16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МинЖКХ</a:t>
            </a:r>
            <a:r>
              <a:rPr lang="ru-RU" sz="1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Минтранс, </a:t>
            </a:r>
            <a:r>
              <a:rPr lang="ru-RU" sz="1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ОИОГВ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7057" y="0"/>
            <a:ext cx="7200800" cy="646986"/>
          </a:xfrm>
          <a:prstGeom prst="round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Направление 1. Реализация эффективных антикризисных мер по ключевым направлениям в 2015 году в Новосибирской области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496" y="2337723"/>
            <a:ext cx="9036620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1.2.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Сохранение социальной и политической стабильности.</a:t>
            </a:r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Сохранение и неукоснительное соблюдение всех взятых социальных обязательств. </a:t>
            </a:r>
            <a:r>
              <a:rPr lang="ru-RU" sz="11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Минфин</a:t>
            </a:r>
            <a:r>
              <a:rPr lang="ru-RU" sz="11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Минсоц</a:t>
            </a:r>
            <a:r>
              <a:rPr lang="ru-RU" sz="11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Минздрав, </a:t>
            </a:r>
            <a:r>
              <a:rPr lang="ru-RU" sz="11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Минобр</a:t>
            </a:r>
            <a:r>
              <a:rPr lang="ru-RU" sz="11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Минтруд, </a:t>
            </a:r>
            <a:r>
              <a:rPr lang="ru-RU" sz="11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Минкульт</a:t>
            </a:r>
            <a:r>
              <a:rPr lang="ru-RU" sz="11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ДФКиС</a:t>
            </a:r>
            <a:endParaRPr lang="ru-RU" sz="11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Усиление активности в информационной среде (своевременное информирование жителей Новосибирской области о проводимой работе, решаемых задачах и возникающих трудностях).</a:t>
            </a:r>
            <a:r>
              <a:rPr lang="ru-RU" sz="11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</a:t>
            </a:r>
            <a:r>
              <a:rPr lang="ru-RU" sz="11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ИП</a:t>
            </a:r>
            <a:endParaRPr lang="ru-RU" sz="11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496" y="3345835"/>
            <a:ext cx="9032904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1.3.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Обеспечение бесперебойного функционирования всех секторов, влияющих на жизнеобеспечение населения.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Обеспечение продовольственной безопасности региона, недопущение неоправданного роста цен на основные продукты питания и ГСМ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Минпром, Минсельхоз</a:t>
            </a:r>
            <a:endParaRPr lang="ru-RU" sz="11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Обеспечение надежного и эффективного функционирования системы коммунального хозяйства, работы общественного транспорта, учреждений здравоохранения и образования. </a:t>
            </a:r>
            <a:r>
              <a:rPr lang="ru-RU" sz="11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МинЖКХ</a:t>
            </a:r>
            <a:r>
              <a:rPr lang="ru-RU" sz="11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Минтранс, Минздрав, </a:t>
            </a:r>
            <a:r>
              <a:rPr lang="ru-RU" sz="11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Минобр</a:t>
            </a:r>
            <a:endParaRPr lang="ru-RU" sz="11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496" y="4371950"/>
            <a:ext cx="9026457" cy="2769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1.4.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Поддержание сбалансированности бюджетной системы. </a:t>
            </a:r>
            <a:r>
              <a:rPr lang="ru-RU" sz="11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Минфин</a:t>
            </a:r>
            <a:endParaRPr lang="ru-RU" sz="11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496" y="714058"/>
            <a:ext cx="9036620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1.1.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Поддержка экономики региона, сохранение промышленного и технологического потенциала.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Стимулирование промышленных предприятий к сохранению и расширению производственной деятельности. </a:t>
            </a:r>
            <a:r>
              <a:rPr lang="ru-RU" sz="105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Минпром</a:t>
            </a:r>
            <a:r>
              <a:rPr lang="ru-RU" sz="105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5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Минэконом</a:t>
            </a:r>
            <a:endParaRPr lang="ru-RU" sz="105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Создание максимально благоприятных условий для функционирования и развития малого бизнеса и производительной </a:t>
            </a:r>
            <a:r>
              <a:rPr lang="ru-RU" sz="1050" dirty="0" err="1">
                <a:latin typeface="Times New Roman" pitchFamily="18" charset="0"/>
                <a:cs typeface="Times New Roman" pitchFamily="18" charset="0"/>
              </a:rPr>
              <a:t>самозанятости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 населения. </a:t>
            </a:r>
            <a:r>
              <a:rPr lang="ru-RU" sz="105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Минпром</a:t>
            </a:r>
            <a:r>
              <a:rPr lang="ru-RU" sz="105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Минсельхоз</a:t>
            </a:r>
            <a:endParaRPr lang="ru-RU" sz="105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Обеспечение эффективной трудовой занятости, недопущение неоправданного сокращения рабочих мест, роста задолженности по заработной плате и других нарушений прав работников. </a:t>
            </a:r>
            <a:r>
              <a:rPr lang="ru-RU" sz="105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Минтруд</a:t>
            </a:r>
            <a:endParaRPr lang="ru-RU" sz="105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Поддержка инвестиционной активности предприятий. </a:t>
            </a:r>
            <a:r>
              <a:rPr lang="ru-RU" sz="105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Минэконом</a:t>
            </a:r>
            <a:r>
              <a:rPr lang="ru-RU" sz="105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Минпром, Минсельхоз, </a:t>
            </a:r>
            <a:r>
              <a:rPr lang="ru-RU" sz="105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Минстрой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Обеспечение благоприятных условий для работы банковской и финансовой сферы, мониторинг состояния сферы финансовых услуг. </a:t>
            </a:r>
            <a:r>
              <a:rPr lang="ru-RU" sz="105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Минфин</a:t>
            </a:r>
            <a:endParaRPr lang="ru-RU" sz="105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Недопущение падения объемов жилищного строительства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5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Минстрой</a:t>
            </a:r>
            <a:endParaRPr lang="ru-RU" sz="105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496" y="4731990"/>
            <a:ext cx="9026457" cy="2769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1.5.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Обеспечение эффективности деятельности органов власти. </a:t>
            </a:r>
            <a:r>
              <a:rPr lang="ru-RU" sz="11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ОИОГВ</a:t>
            </a:r>
            <a:endParaRPr lang="ru-RU" sz="11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04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681542"/>
            <a:ext cx="8784976" cy="738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Утвержден План первоочередных мероприятий по обеспечению устойчивого развития экономики и социальной стабильности в Новосибирской области на 2015 год и период 2016 и 2017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годов (распоряжение Правительства Новосибирской области от 12.02.2015 №51-рп).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1068" y="-2545"/>
            <a:ext cx="7200800" cy="646986"/>
          </a:xfrm>
          <a:prstGeom prst="round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Направление 1. Реализация эффективных антикризисных мер по ключевым направлениям в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2015 году в Новосибирской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7882" y="1419622"/>
            <a:ext cx="8310582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>
            <a:defPPr>
              <a:defRPr lang="ru-RU"/>
            </a:defPPr>
            <a:lvl1pPr algn="just">
              <a:defRPr sz="2000" b="1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z="1600" b="0" dirty="0"/>
              <a:t>В 2015 году проведено </a:t>
            </a:r>
            <a:r>
              <a:rPr lang="ru-RU" sz="1600" dirty="0"/>
              <a:t>13 заседаний</a:t>
            </a:r>
            <a:r>
              <a:rPr lang="ru-RU" sz="1600" b="0" dirty="0"/>
              <a:t> Правительства Новосибирской области по мониторингу социально-экономической ситуации.</a:t>
            </a:r>
          </a:p>
        </p:txBody>
      </p:sp>
      <p:sp>
        <p:nvSpPr>
          <p:cNvPr id="7" name="Прямоугольник с двумя скругленными соседними углами 6"/>
          <p:cNvSpPr/>
          <p:nvPr/>
        </p:nvSpPr>
        <p:spPr>
          <a:xfrm>
            <a:off x="291917" y="2059032"/>
            <a:ext cx="8672571" cy="3032998"/>
          </a:xfrm>
          <a:prstGeom prst="round2Same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Рассмотренные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вопросы: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 ситуации на рынке труда Новосибирской области, в отдельных видах экономической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деятельности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и мерах по стабилизации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ситуации;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Мониторинг цен на товары и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услуги;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 ситуации на сельскохозяйственных рынках Новосибирской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области;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Состояние рынка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медикаментов;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 ценах и состоянии рынка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ГСМ;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 состоянии строительного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рынка;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 состоянии дел в сфере социального обслуживания и социальной поддержки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населения;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 состоянии банковской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системы;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Об исполнении лимитов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финансирования;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 реализации комплекса мер по увеличению объемов производства сельхозпродукции и продукции предприятий пищевой и перерабатывающей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промышленности; 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Исполнение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доходной и расходной части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бюджета внебюджетных Фондов и др.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89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7814459"/>
              </p:ext>
            </p:extLst>
          </p:nvPr>
        </p:nvGraphicFramePr>
        <p:xfrm>
          <a:off x="395536" y="770464"/>
          <a:ext cx="8568952" cy="4335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907704" y="123478"/>
            <a:ext cx="5832649" cy="646986"/>
          </a:xfrm>
          <a:prstGeom prst="roundRect">
            <a:avLst/>
          </a:prstGeom>
          <a:solidFill>
            <a:srgbClr val="FFFFD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z="1600" dirty="0" smtClean="0"/>
              <a:t>Проблемы, требующие решения в первую очередь </a:t>
            </a:r>
          </a:p>
          <a:p>
            <a:r>
              <a:rPr lang="ru-RU" sz="1600" dirty="0" smtClean="0"/>
              <a:t>в Новосибирской области 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5436096" y="2715765"/>
            <a:ext cx="352839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По результатам социологического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исследования жителей Новосибирской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области в 2015 году, в % от опрошенных в городских округах и муниципальных районах</a:t>
            </a:r>
          </a:p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(проведенного информационно-аналитическим управлением администрации Губернатора НСО и Правительства НСО)</a:t>
            </a:r>
            <a:endParaRPr lang="ru-RU" sz="1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86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832406954"/>
              </p:ext>
            </p:extLst>
          </p:nvPr>
        </p:nvGraphicFramePr>
        <p:xfrm>
          <a:off x="38364" y="51470"/>
          <a:ext cx="9027754" cy="2430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86774399"/>
              </p:ext>
            </p:extLst>
          </p:nvPr>
        </p:nvGraphicFramePr>
        <p:xfrm>
          <a:off x="107504" y="2625756"/>
          <a:ext cx="8928992" cy="2430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 descr="D:\UserData\aad\Рабочий стол\default_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" y="-2545"/>
            <a:ext cx="571500" cy="57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8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  <a:fontScheme name="Начальная">
    <a:majorFont>
      <a:latin typeface="Bookman Old Style"/>
      <a:ea typeface=""/>
      <a:cs typeface=""/>
      <a:font script="Grek" typeface="Cambria"/>
      <a:font script="Cyrl" typeface="Cambria"/>
      <a:font script="Jpan" typeface="HG明朝E"/>
      <a:font script="Hang" typeface="돋움"/>
      <a:font script="Hans" typeface="宋体"/>
      <a:font script="Hant" typeface="標楷體"/>
      <a:font script="Arab" typeface="Times New Roman"/>
      <a:font script="Hebr" typeface="Times New Roman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Gill Sans MT"/>
      <a:ea typeface=""/>
      <a:cs typeface=""/>
      <a:font script="Grek" typeface="Calibri"/>
      <a:font script="Cyrl" typeface="Calibri"/>
      <a:font script="Jpan" typeface="ＭＳ Ｐゴシック"/>
      <a:font script="Hang" typeface="맑은 고딕"/>
      <a:font script="Hans" typeface="华文新魏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Начальная">
    <a:fillStyleLst>
      <a:solidFill>
        <a:schemeClr val="phClr"/>
      </a:solidFill>
      <a:gradFill rotWithShape="1">
        <a:gsLst>
          <a:gs pos="0">
            <a:schemeClr val="phClr">
              <a:tint val="45000"/>
              <a:satMod val="200000"/>
            </a:schemeClr>
          </a:gs>
          <a:gs pos="30000">
            <a:schemeClr val="phClr">
              <a:tint val="61000"/>
              <a:satMod val="200000"/>
            </a:schemeClr>
          </a:gs>
          <a:gs pos="45000">
            <a:schemeClr val="phClr">
              <a:tint val="66000"/>
              <a:satMod val="200000"/>
            </a:schemeClr>
          </a:gs>
          <a:gs pos="55000">
            <a:schemeClr val="phClr">
              <a:tint val="66000"/>
              <a:satMod val="200000"/>
            </a:schemeClr>
          </a:gs>
          <a:gs pos="73000">
            <a:schemeClr val="phClr">
              <a:tint val="61000"/>
              <a:satMod val="200000"/>
            </a:schemeClr>
          </a:gs>
          <a:gs pos="100000">
            <a:schemeClr val="phClr">
              <a:tint val="45000"/>
              <a:satMod val="200000"/>
            </a:schemeClr>
          </a:gs>
        </a:gsLst>
        <a:lin ang="950000" scaled="1"/>
      </a:gradFill>
      <a:gradFill rotWithShape="1">
        <a:gsLst>
          <a:gs pos="0">
            <a:schemeClr val="phClr">
              <a:shade val="63000"/>
            </a:schemeClr>
          </a:gs>
          <a:gs pos="30000">
            <a:schemeClr val="phClr">
              <a:shade val="90000"/>
              <a:satMod val="110000"/>
            </a:schemeClr>
          </a:gs>
          <a:gs pos="45000">
            <a:schemeClr val="phClr">
              <a:shade val="100000"/>
              <a:satMod val="118000"/>
            </a:schemeClr>
          </a:gs>
          <a:gs pos="55000">
            <a:schemeClr val="phClr">
              <a:shade val="100000"/>
              <a:satMod val="118000"/>
            </a:schemeClr>
          </a:gs>
          <a:gs pos="73000">
            <a:schemeClr val="phClr">
              <a:shade val="90000"/>
              <a:satMod val="110000"/>
            </a:schemeClr>
          </a:gs>
          <a:gs pos="100000">
            <a:schemeClr val="phClr">
              <a:shade val="63000"/>
            </a:schemeClr>
          </a:gs>
        </a:gsLst>
        <a:lin ang="950000" scaled="1"/>
      </a:gradFill>
    </a:fillStyleLst>
    <a:lnStyleLst>
      <a:ln w="9525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38100" dist="254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phClr">
              <a:tint val="100000"/>
              <a:shade val="100000"/>
              <a:hueMod val="100000"/>
              <a:satMod val="100000"/>
            </a:schemeClr>
          </a:contourClr>
        </a:sp3d>
      </a:effectStyle>
      <a:effectStyle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shade val="60000"/>
              <a:satMod val="300000"/>
            </a:schemeClr>
          </a:gs>
          <a:gs pos="30000">
            <a:schemeClr val="phClr">
              <a:shade val="80000"/>
              <a:satMod val="230000"/>
            </a:schemeClr>
          </a:gs>
          <a:gs pos="100000">
            <a:schemeClr val="phClr">
              <a:tint val="97000"/>
              <a:satMod val="220000"/>
            </a:schemeClr>
          </a:gs>
        </a:gsLst>
        <a:lin ang="16200000" scaled="1"/>
      </a:gradFill>
      <a:blipFill>
        <a:blip xmlns:r="http://schemas.openxmlformats.org/officeDocument/2006/relationships" r:embed="rId1">
          <a:duotone>
            <a:schemeClr val="phClr">
              <a:shade val="6000"/>
              <a:satMod val="120000"/>
            </a:schemeClr>
            <a:schemeClr val="phClr">
              <a:tint val="90000"/>
            </a:schemeClr>
          </a:duotone>
        </a:blip>
        <a:tile tx="0" ty="0" sx="35000" sy="40000" flip="x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9833</TotalTime>
  <Words>2979</Words>
  <Application>Microsoft Office PowerPoint</Application>
  <PresentationFormat>Экран (16:9)</PresentationFormat>
  <Paragraphs>972</Paragraphs>
  <Slides>26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Региональный уровень  (с 01.01.2014)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Яшкова Алиса Андреевна</dc:creator>
  <cp:lastModifiedBy>Должикова Алиса Андреевна</cp:lastModifiedBy>
  <cp:revision>164</cp:revision>
  <cp:lastPrinted>2015-12-21T04:43:54Z</cp:lastPrinted>
  <dcterms:created xsi:type="dcterms:W3CDTF">2015-12-02T09:10:02Z</dcterms:created>
  <dcterms:modified xsi:type="dcterms:W3CDTF">2015-12-21T08:39:49Z</dcterms:modified>
</cp:coreProperties>
</file>