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57" r:id="rId4"/>
    <p:sldId id="277" r:id="rId5"/>
    <p:sldId id="279" r:id="rId6"/>
    <p:sldId id="265" r:id="rId7"/>
    <p:sldId id="263" r:id="rId8"/>
    <p:sldId id="260" r:id="rId9"/>
    <p:sldId id="264" r:id="rId10"/>
    <p:sldId id="261" r:id="rId11"/>
    <p:sldId id="281" r:id="rId12"/>
    <p:sldId id="273" r:id="rId13"/>
    <p:sldId id="307" r:id="rId14"/>
    <p:sldId id="268" r:id="rId15"/>
    <p:sldId id="272" r:id="rId16"/>
    <p:sldId id="301" r:id="rId17"/>
    <p:sldId id="278" r:id="rId18"/>
    <p:sldId id="299" r:id="rId19"/>
    <p:sldId id="266" r:id="rId20"/>
    <p:sldId id="286" r:id="rId21"/>
    <p:sldId id="287" r:id="rId22"/>
    <p:sldId id="306" r:id="rId23"/>
    <p:sldId id="290" r:id="rId24"/>
    <p:sldId id="289" r:id="rId25"/>
    <p:sldId id="303" r:id="rId26"/>
    <p:sldId id="304" r:id="rId27"/>
    <p:sldId id="291" r:id="rId28"/>
    <p:sldId id="302" r:id="rId29"/>
    <p:sldId id="297" r:id="rId30"/>
    <p:sldId id="284" r:id="rId31"/>
    <p:sldId id="292" r:id="rId32"/>
    <p:sldId id="296" r:id="rId33"/>
  </p:sldIdLst>
  <p:sldSz cx="9144000" cy="5143500" type="screen16x9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A7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594653-E4C2-4569-961C-FFB6FC922952}" type="doc">
      <dgm:prSet loTypeId="urn:microsoft.com/office/officeart/2005/8/layout/vList2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ACB35E6-4224-4A1B-857E-194CF05D4287}">
      <dgm:prSet custT="1"/>
      <dgm:spPr/>
      <dgm:t>
        <a:bodyPr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dirty="0" smtClean="0">
              <a:latin typeface="Georgia" pitchFamily="18" charset="0"/>
            </a:rPr>
            <a:t>Более</a:t>
          </a:r>
          <a:r>
            <a:rPr lang="ru-RU" sz="1400" dirty="0" smtClean="0">
              <a:latin typeface="Georgia" pitchFamily="18" charset="0"/>
            </a:rPr>
            <a:t>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30</a:t>
          </a:r>
          <a:r>
            <a:rPr lang="ru-RU" sz="1400" dirty="0" smtClean="0">
              <a:latin typeface="Georgia" pitchFamily="18" charset="0"/>
            </a:rPr>
            <a:t> </a:t>
          </a:r>
          <a:r>
            <a:rPr lang="ru-RU" sz="1500" dirty="0" smtClean="0">
              <a:latin typeface="Georgia" pitchFamily="18" charset="0"/>
            </a:rPr>
            <a:t>предприятий Новосибирской области включены</a:t>
          </a:r>
          <a:r>
            <a:rPr lang="en-US" sz="1500" dirty="0" smtClean="0">
              <a:latin typeface="Georgia" pitchFamily="18" charset="0"/>
            </a:rPr>
            <a:t/>
          </a:r>
          <a:br>
            <a:rPr lang="en-US" sz="1500" dirty="0" smtClean="0">
              <a:latin typeface="Georgia" pitchFamily="18" charset="0"/>
            </a:rPr>
          </a:br>
          <a:r>
            <a:rPr lang="ru-RU" sz="1500" dirty="0" smtClean="0">
              <a:latin typeface="Georgia" pitchFamily="18" charset="0"/>
            </a:rPr>
            <a:t>в сводный реестр организаций оборонно-промышленного </a:t>
          </a:r>
          <a:br>
            <a:rPr lang="ru-RU" sz="1500" dirty="0" smtClean="0">
              <a:latin typeface="Georgia" pitchFamily="18" charset="0"/>
            </a:rPr>
          </a:br>
          <a:r>
            <a:rPr lang="ru-RU" sz="1500" dirty="0" smtClean="0">
              <a:latin typeface="Georgia" pitchFamily="18" charset="0"/>
            </a:rPr>
            <a:t>комплекса России (ОПК) </a:t>
          </a:r>
          <a:endParaRPr lang="ru-RU" sz="1500" dirty="0">
            <a:latin typeface="Georgia" pitchFamily="18" charset="0"/>
          </a:endParaRPr>
        </a:p>
      </dgm:t>
    </dgm:pt>
    <dgm:pt modelId="{40916371-26FC-4C25-A07B-97E455DA4E2D}" type="parTrans" cxnId="{612692FE-D210-4460-B2D8-91E5F0C2E018}">
      <dgm:prSet/>
      <dgm:spPr/>
      <dgm:t>
        <a:bodyPr/>
        <a:lstStyle/>
        <a:p>
          <a:endParaRPr lang="ru-RU" sz="1400">
            <a:latin typeface="Georgia" pitchFamily="18" charset="0"/>
          </a:endParaRPr>
        </a:p>
      </dgm:t>
    </dgm:pt>
    <dgm:pt modelId="{9034D49C-3EC3-4B6B-8BEB-804A07823E6C}" type="sibTrans" cxnId="{612692FE-D210-4460-B2D8-91E5F0C2E018}">
      <dgm:prSet/>
      <dgm:spPr/>
      <dgm:t>
        <a:bodyPr/>
        <a:lstStyle/>
        <a:p>
          <a:endParaRPr lang="ru-RU" sz="1400">
            <a:latin typeface="Georgia" pitchFamily="18" charset="0"/>
          </a:endParaRPr>
        </a:p>
      </dgm:t>
    </dgm:pt>
    <dgm:pt modelId="{88F8BDC8-C664-44B2-B357-D1F905D528E0}" type="pres">
      <dgm:prSet presAssocID="{97594653-E4C2-4569-961C-FFB6FC9229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9DBC47-6B2B-48A7-A150-8E73789D4DBF}" type="pres">
      <dgm:prSet presAssocID="{AACB35E6-4224-4A1B-857E-194CF05D4287}" presName="parentText" presStyleLbl="node1" presStyleIdx="0" presStyleCnt="1" custLinFactY="555" custLinFactNeighborX="20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BFDEB0-215B-4967-B4DB-951CA1C87CAE}" type="presOf" srcId="{AACB35E6-4224-4A1B-857E-194CF05D4287}" destId="{049DBC47-6B2B-48A7-A150-8E73789D4DBF}" srcOrd="0" destOrd="0" presId="urn:microsoft.com/office/officeart/2005/8/layout/vList2"/>
    <dgm:cxn modelId="{9D422F16-27A6-4EDC-8BEF-C954F3122FB7}" type="presOf" srcId="{97594653-E4C2-4569-961C-FFB6FC922952}" destId="{88F8BDC8-C664-44B2-B357-D1F905D528E0}" srcOrd="0" destOrd="0" presId="urn:microsoft.com/office/officeart/2005/8/layout/vList2"/>
    <dgm:cxn modelId="{612692FE-D210-4460-B2D8-91E5F0C2E018}" srcId="{97594653-E4C2-4569-961C-FFB6FC922952}" destId="{AACB35E6-4224-4A1B-857E-194CF05D4287}" srcOrd="0" destOrd="0" parTransId="{40916371-26FC-4C25-A07B-97E455DA4E2D}" sibTransId="{9034D49C-3EC3-4B6B-8BEB-804A07823E6C}"/>
    <dgm:cxn modelId="{2519D98E-AFAD-4044-9F75-10D7AF04EE95}" type="presParOf" srcId="{88F8BDC8-C664-44B2-B357-D1F905D528E0}" destId="{049DBC47-6B2B-48A7-A150-8E73789D4DB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643A1DE-2E6B-4E03-8D5B-BEBB87FA0F56}" type="doc">
      <dgm:prSet loTypeId="urn:microsoft.com/office/officeart/2005/8/layout/hierarchy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420639-002E-405C-9161-A8AF732AE66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i="0" dirty="0" smtClean="0">
              <a:latin typeface="Georgia" pitchFamily="18" charset="0"/>
            </a:rPr>
            <a:t>Государственная программа Российской Федерации </a:t>
          </a:r>
          <a:br>
            <a:rPr lang="ru-RU" sz="1600" b="1" i="0" dirty="0" smtClean="0">
              <a:latin typeface="Georgia" pitchFamily="18" charset="0"/>
            </a:rPr>
          </a:br>
          <a:r>
            <a:rPr lang="ru-RU" sz="1600" b="1" i="0" dirty="0" smtClean="0">
              <a:latin typeface="Georgia" pitchFamily="18" charset="0"/>
            </a:rPr>
            <a:t>«Развитие промышленности и повышение ее конкурентоспособности»</a:t>
          </a:r>
          <a:endParaRPr lang="ru-RU" sz="1600" b="1" i="0" dirty="0">
            <a:latin typeface="Georgia" pitchFamily="18" charset="0"/>
          </a:endParaRPr>
        </a:p>
      </dgm:t>
    </dgm:pt>
    <dgm:pt modelId="{938E6984-9AC3-4BAE-8A68-AB24282BDFB3}" type="parTrans" cxnId="{0B27BF4C-472D-4151-9617-5C9C13DAFF7B}">
      <dgm:prSet/>
      <dgm:spPr/>
      <dgm:t>
        <a:bodyPr/>
        <a:lstStyle/>
        <a:p>
          <a:endParaRPr lang="ru-RU" sz="1600" b="1" i="1"/>
        </a:p>
      </dgm:t>
    </dgm:pt>
    <dgm:pt modelId="{D753318F-3703-43C9-9402-C1EBF69D6644}" type="sibTrans" cxnId="{0B27BF4C-472D-4151-9617-5C9C13DAFF7B}">
      <dgm:prSet/>
      <dgm:spPr/>
      <dgm:t>
        <a:bodyPr/>
        <a:lstStyle/>
        <a:p>
          <a:endParaRPr lang="ru-RU" sz="1600" b="1" i="1"/>
        </a:p>
      </dgm:t>
    </dgm:pt>
    <dgm:pt modelId="{07F67102-C3A1-44A5-8B9E-8A0508D03543}" type="pres">
      <dgm:prSet presAssocID="{7643A1DE-2E6B-4E03-8D5B-BEBB87FA0F5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3E1ADC2-1C59-418C-95B5-55EBFDCA82D7}" type="pres">
      <dgm:prSet presAssocID="{97420639-002E-405C-9161-A8AF732AE660}" presName="vertOne" presStyleCnt="0"/>
      <dgm:spPr/>
    </dgm:pt>
    <dgm:pt modelId="{E7E0EE6A-B152-4D2D-BEAE-42A4FFE6F348}" type="pres">
      <dgm:prSet presAssocID="{97420639-002E-405C-9161-A8AF732AE660}" presName="txOne" presStyleLbl="node0" presStyleIdx="0" presStyleCnt="1" custLinFactX="23404" custLinFactY="-36478" custLinFactNeighborX="1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CFC887-F5B1-4DE8-A76A-48954A10CA1B}" type="pres">
      <dgm:prSet presAssocID="{97420639-002E-405C-9161-A8AF732AE660}" presName="horzOne" presStyleCnt="0"/>
      <dgm:spPr/>
    </dgm:pt>
  </dgm:ptLst>
  <dgm:cxnLst>
    <dgm:cxn modelId="{4BA7B4BC-BEC4-4628-959F-8E47BA9DD2DA}" type="presOf" srcId="{97420639-002E-405C-9161-A8AF732AE660}" destId="{E7E0EE6A-B152-4D2D-BEAE-42A4FFE6F348}" srcOrd="0" destOrd="0" presId="urn:microsoft.com/office/officeart/2005/8/layout/hierarchy4"/>
    <dgm:cxn modelId="{B45A5B70-7A65-4AE8-8BB7-1C55DD85F7F2}" type="presOf" srcId="{7643A1DE-2E6B-4E03-8D5B-BEBB87FA0F56}" destId="{07F67102-C3A1-44A5-8B9E-8A0508D03543}" srcOrd="0" destOrd="0" presId="urn:microsoft.com/office/officeart/2005/8/layout/hierarchy4"/>
    <dgm:cxn modelId="{0B27BF4C-472D-4151-9617-5C9C13DAFF7B}" srcId="{7643A1DE-2E6B-4E03-8D5B-BEBB87FA0F56}" destId="{97420639-002E-405C-9161-A8AF732AE660}" srcOrd="0" destOrd="0" parTransId="{938E6984-9AC3-4BAE-8A68-AB24282BDFB3}" sibTransId="{D753318F-3703-43C9-9402-C1EBF69D6644}"/>
    <dgm:cxn modelId="{81707A26-EF59-4BE9-858C-9AC74C5D87CE}" type="presParOf" srcId="{07F67102-C3A1-44A5-8B9E-8A0508D03543}" destId="{63E1ADC2-1C59-418C-95B5-55EBFDCA82D7}" srcOrd="0" destOrd="0" presId="urn:microsoft.com/office/officeart/2005/8/layout/hierarchy4"/>
    <dgm:cxn modelId="{7E576C72-2E37-4FF1-8AA6-F623DA920955}" type="presParOf" srcId="{63E1ADC2-1C59-418C-95B5-55EBFDCA82D7}" destId="{E7E0EE6A-B152-4D2D-BEAE-42A4FFE6F348}" srcOrd="0" destOrd="0" presId="urn:microsoft.com/office/officeart/2005/8/layout/hierarchy4"/>
    <dgm:cxn modelId="{D0108AF6-6734-4574-8E75-0A0C75DA61C6}" type="presParOf" srcId="{63E1ADC2-1C59-418C-95B5-55EBFDCA82D7}" destId="{F0CFC887-F5B1-4DE8-A76A-48954A10CA1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E6542C1-4729-4E19-893A-C1A656E162D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74E81D-A5B3-4BE2-A3BB-FF1D01AFD5FE}">
      <dgm:prSet custT="1"/>
      <dgm:spPr/>
      <dgm:t>
        <a:bodyPr/>
        <a:lstStyle/>
        <a:p>
          <a:pPr rtl="0"/>
          <a:r>
            <a:rPr lang="ru-RU" sz="1400" dirty="0" smtClean="0">
              <a:latin typeface="Georgia" pitchFamily="18" charset="0"/>
            </a:rPr>
            <a:t>Субсидирование части затрат на уплату процентов по кредитам на реализацию инвестиционного проекта </a:t>
          </a:r>
          <a:endParaRPr lang="ru-RU" sz="1400" dirty="0">
            <a:latin typeface="Georgia" pitchFamily="18" charset="0"/>
          </a:endParaRPr>
        </a:p>
      </dgm:t>
    </dgm:pt>
    <dgm:pt modelId="{02154B66-13A3-40E0-8250-24D8FBED1675}" type="parTrans" cxnId="{151880B6-93DD-44CF-A1B2-95BCFCB38F7B}">
      <dgm:prSet/>
      <dgm:spPr/>
      <dgm:t>
        <a:bodyPr/>
        <a:lstStyle/>
        <a:p>
          <a:endParaRPr lang="ru-RU" sz="1400"/>
        </a:p>
      </dgm:t>
    </dgm:pt>
    <dgm:pt modelId="{186B38EE-4536-4E58-A449-78FFBF3792E8}" type="sibTrans" cxnId="{151880B6-93DD-44CF-A1B2-95BCFCB38F7B}">
      <dgm:prSet/>
      <dgm:spPr/>
      <dgm:t>
        <a:bodyPr/>
        <a:lstStyle/>
        <a:p>
          <a:endParaRPr lang="ru-RU" sz="1400"/>
        </a:p>
      </dgm:t>
    </dgm:pt>
    <dgm:pt modelId="{68803075-E009-4F8D-B8DF-A41752AB97A1}" type="pres">
      <dgm:prSet presAssocID="{EE6542C1-4729-4E19-893A-C1A656E162D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958F3A-9E14-4D63-9097-472446D1E141}" type="pres">
      <dgm:prSet presAssocID="{5174E81D-A5B3-4BE2-A3BB-FF1D01AFD5FE}" presName="circle1" presStyleLbl="node1" presStyleIdx="0" presStyleCnt="1"/>
      <dgm:spPr/>
    </dgm:pt>
    <dgm:pt modelId="{479224D5-8224-47DB-A4A0-9782B7BEA837}" type="pres">
      <dgm:prSet presAssocID="{5174E81D-A5B3-4BE2-A3BB-FF1D01AFD5FE}" presName="space" presStyleCnt="0"/>
      <dgm:spPr/>
    </dgm:pt>
    <dgm:pt modelId="{93D22748-31BF-4514-A597-3275DB022D32}" type="pres">
      <dgm:prSet presAssocID="{5174E81D-A5B3-4BE2-A3BB-FF1D01AFD5FE}" presName="rect1" presStyleLbl="alignAcc1" presStyleIdx="0" presStyleCnt="1"/>
      <dgm:spPr/>
      <dgm:t>
        <a:bodyPr/>
        <a:lstStyle/>
        <a:p>
          <a:endParaRPr lang="ru-RU"/>
        </a:p>
      </dgm:t>
    </dgm:pt>
    <dgm:pt modelId="{D214601E-E130-4606-8FCC-ADD353027153}" type="pres">
      <dgm:prSet presAssocID="{5174E81D-A5B3-4BE2-A3BB-FF1D01AFD5F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1880B6-93DD-44CF-A1B2-95BCFCB38F7B}" srcId="{EE6542C1-4729-4E19-893A-C1A656E162D8}" destId="{5174E81D-A5B3-4BE2-A3BB-FF1D01AFD5FE}" srcOrd="0" destOrd="0" parTransId="{02154B66-13A3-40E0-8250-24D8FBED1675}" sibTransId="{186B38EE-4536-4E58-A449-78FFBF3792E8}"/>
    <dgm:cxn modelId="{E280242F-0643-42F8-83B0-A3C2B0D47F33}" type="presOf" srcId="{EE6542C1-4729-4E19-893A-C1A656E162D8}" destId="{68803075-E009-4F8D-B8DF-A41752AB97A1}" srcOrd="0" destOrd="0" presId="urn:microsoft.com/office/officeart/2005/8/layout/target3"/>
    <dgm:cxn modelId="{C4D3288F-2FF7-4802-85ED-0265BF9B6E2E}" type="presOf" srcId="{5174E81D-A5B3-4BE2-A3BB-FF1D01AFD5FE}" destId="{93D22748-31BF-4514-A597-3275DB022D32}" srcOrd="0" destOrd="0" presId="urn:microsoft.com/office/officeart/2005/8/layout/target3"/>
    <dgm:cxn modelId="{D23E9D42-2072-4DF5-B992-BA77818EDC03}" type="presOf" srcId="{5174E81D-A5B3-4BE2-A3BB-FF1D01AFD5FE}" destId="{D214601E-E130-4606-8FCC-ADD353027153}" srcOrd="1" destOrd="0" presId="urn:microsoft.com/office/officeart/2005/8/layout/target3"/>
    <dgm:cxn modelId="{E20C8AD3-264F-4BC4-8055-AEF27E18B699}" type="presParOf" srcId="{68803075-E009-4F8D-B8DF-A41752AB97A1}" destId="{83958F3A-9E14-4D63-9097-472446D1E141}" srcOrd="0" destOrd="0" presId="urn:microsoft.com/office/officeart/2005/8/layout/target3"/>
    <dgm:cxn modelId="{D7B75BFC-564B-4EEB-9922-6E15BD9197C7}" type="presParOf" srcId="{68803075-E009-4F8D-B8DF-A41752AB97A1}" destId="{479224D5-8224-47DB-A4A0-9782B7BEA837}" srcOrd="1" destOrd="0" presId="urn:microsoft.com/office/officeart/2005/8/layout/target3"/>
    <dgm:cxn modelId="{73683707-85A6-473B-8E9D-E9259EF776B8}" type="presParOf" srcId="{68803075-E009-4F8D-B8DF-A41752AB97A1}" destId="{93D22748-31BF-4514-A597-3275DB022D32}" srcOrd="2" destOrd="0" presId="urn:microsoft.com/office/officeart/2005/8/layout/target3"/>
    <dgm:cxn modelId="{437CA634-84A6-45F3-980D-F9CC84A597A0}" type="presParOf" srcId="{68803075-E009-4F8D-B8DF-A41752AB97A1}" destId="{D214601E-E130-4606-8FCC-ADD35302715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E6542C1-4729-4E19-893A-C1A656E162D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74E81D-A5B3-4BE2-A3BB-FF1D01AFD5FE}">
      <dgm:prSet custT="1"/>
      <dgm:spPr/>
      <dgm:t>
        <a:bodyPr/>
        <a:lstStyle/>
        <a:p>
          <a:pPr rtl="0"/>
          <a:r>
            <a:rPr lang="ru-RU" sz="1300" dirty="0" smtClean="0">
              <a:latin typeface="Georgia" pitchFamily="18" charset="0"/>
            </a:rPr>
            <a:t>Субсидирование части затрат на уплату процентов по кредитам на пополнение оборотных средств и (или) на финансирование текущей производственной деятельности </a:t>
          </a:r>
          <a:endParaRPr lang="ru-RU" sz="1300" dirty="0">
            <a:latin typeface="Georgia" pitchFamily="18" charset="0"/>
          </a:endParaRPr>
        </a:p>
      </dgm:t>
    </dgm:pt>
    <dgm:pt modelId="{02154B66-13A3-40E0-8250-24D8FBED1675}" type="parTrans" cxnId="{151880B6-93DD-44CF-A1B2-95BCFCB38F7B}">
      <dgm:prSet/>
      <dgm:spPr/>
      <dgm:t>
        <a:bodyPr/>
        <a:lstStyle/>
        <a:p>
          <a:endParaRPr lang="ru-RU" sz="1400"/>
        </a:p>
      </dgm:t>
    </dgm:pt>
    <dgm:pt modelId="{186B38EE-4536-4E58-A449-78FFBF3792E8}" type="sibTrans" cxnId="{151880B6-93DD-44CF-A1B2-95BCFCB38F7B}">
      <dgm:prSet/>
      <dgm:spPr/>
      <dgm:t>
        <a:bodyPr/>
        <a:lstStyle/>
        <a:p>
          <a:endParaRPr lang="ru-RU" sz="1400"/>
        </a:p>
      </dgm:t>
    </dgm:pt>
    <dgm:pt modelId="{68803075-E009-4F8D-B8DF-A41752AB97A1}" type="pres">
      <dgm:prSet presAssocID="{EE6542C1-4729-4E19-893A-C1A656E162D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958F3A-9E14-4D63-9097-472446D1E141}" type="pres">
      <dgm:prSet presAssocID="{5174E81D-A5B3-4BE2-A3BB-FF1D01AFD5FE}" presName="circle1" presStyleLbl="node1" presStyleIdx="0" presStyleCnt="1"/>
      <dgm:spPr/>
    </dgm:pt>
    <dgm:pt modelId="{479224D5-8224-47DB-A4A0-9782B7BEA837}" type="pres">
      <dgm:prSet presAssocID="{5174E81D-A5B3-4BE2-A3BB-FF1D01AFD5FE}" presName="space" presStyleCnt="0"/>
      <dgm:spPr/>
    </dgm:pt>
    <dgm:pt modelId="{93D22748-31BF-4514-A597-3275DB022D32}" type="pres">
      <dgm:prSet presAssocID="{5174E81D-A5B3-4BE2-A3BB-FF1D01AFD5FE}" presName="rect1" presStyleLbl="alignAcc1" presStyleIdx="0" presStyleCnt="1" custScaleX="100000" custScaleY="100000" custLinFactY="65533" custLinFactNeighborX="563" custLinFactNeighborY="100000"/>
      <dgm:spPr/>
      <dgm:t>
        <a:bodyPr/>
        <a:lstStyle/>
        <a:p>
          <a:endParaRPr lang="ru-RU"/>
        </a:p>
      </dgm:t>
    </dgm:pt>
    <dgm:pt modelId="{D214601E-E130-4606-8FCC-ADD353027153}" type="pres">
      <dgm:prSet presAssocID="{5174E81D-A5B3-4BE2-A3BB-FF1D01AFD5F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1880B6-93DD-44CF-A1B2-95BCFCB38F7B}" srcId="{EE6542C1-4729-4E19-893A-C1A656E162D8}" destId="{5174E81D-A5B3-4BE2-A3BB-FF1D01AFD5FE}" srcOrd="0" destOrd="0" parTransId="{02154B66-13A3-40E0-8250-24D8FBED1675}" sibTransId="{186B38EE-4536-4E58-A449-78FFBF3792E8}"/>
    <dgm:cxn modelId="{00DFB78A-D43B-4DB1-ACB1-63B3351E9214}" type="presOf" srcId="{5174E81D-A5B3-4BE2-A3BB-FF1D01AFD5FE}" destId="{D214601E-E130-4606-8FCC-ADD353027153}" srcOrd="1" destOrd="0" presId="urn:microsoft.com/office/officeart/2005/8/layout/target3"/>
    <dgm:cxn modelId="{4540035C-E4BC-45B1-9AE6-5EFB43D4A5D2}" type="presOf" srcId="{EE6542C1-4729-4E19-893A-C1A656E162D8}" destId="{68803075-E009-4F8D-B8DF-A41752AB97A1}" srcOrd="0" destOrd="0" presId="urn:microsoft.com/office/officeart/2005/8/layout/target3"/>
    <dgm:cxn modelId="{8E1E67F1-ECD5-4FE5-9FC9-7872F355F4D5}" type="presOf" srcId="{5174E81D-A5B3-4BE2-A3BB-FF1D01AFD5FE}" destId="{93D22748-31BF-4514-A597-3275DB022D32}" srcOrd="0" destOrd="0" presId="urn:microsoft.com/office/officeart/2005/8/layout/target3"/>
    <dgm:cxn modelId="{F5DF9FCD-C7EF-4ED6-B8F3-5D647691AA7F}" type="presParOf" srcId="{68803075-E009-4F8D-B8DF-A41752AB97A1}" destId="{83958F3A-9E14-4D63-9097-472446D1E141}" srcOrd="0" destOrd="0" presId="urn:microsoft.com/office/officeart/2005/8/layout/target3"/>
    <dgm:cxn modelId="{626CCED3-5DFA-4819-823C-B238ED68A888}" type="presParOf" srcId="{68803075-E009-4F8D-B8DF-A41752AB97A1}" destId="{479224D5-8224-47DB-A4A0-9782B7BEA837}" srcOrd="1" destOrd="0" presId="urn:microsoft.com/office/officeart/2005/8/layout/target3"/>
    <dgm:cxn modelId="{2DB0E5BD-5C27-4D5C-938D-323910242A65}" type="presParOf" srcId="{68803075-E009-4F8D-B8DF-A41752AB97A1}" destId="{93D22748-31BF-4514-A597-3275DB022D32}" srcOrd="2" destOrd="0" presId="urn:microsoft.com/office/officeart/2005/8/layout/target3"/>
    <dgm:cxn modelId="{DEFEDFDD-1EC2-4230-9E2D-85D5A58ABF5F}" type="presParOf" srcId="{68803075-E009-4F8D-B8DF-A41752AB97A1}" destId="{D214601E-E130-4606-8FCC-ADD35302715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B300520-0F73-456C-BE02-9041AE949605}" type="doc">
      <dgm:prSet loTypeId="urn:microsoft.com/office/officeart/2005/8/layout/vList5" loCatId="list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0FF864C2-C6B6-4A61-AD2F-31F3D3E0BADC}">
      <dgm:prSet custT="1"/>
      <dgm:spPr/>
      <dgm:t>
        <a:bodyPr/>
        <a:lstStyle/>
        <a:p>
          <a:pPr rtl="0"/>
          <a:r>
            <a:rPr lang="ru-RU" sz="1600" dirty="0" smtClean="0">
              <a:latin typeface="Georgia" pitchFamily="18" charset="0"/>
            </a:rPr>
            <a:t>Более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80%</a:t>
          </a:r>
          <a:r>
            <a:rPr lang="ru-RU" sz="1600" dirty="0" smtClean="0">
              <a:latin typeface="Georgia" pitchFamily="18" charset="0"/>
            </a:rPr>
            <a:t> проектов имеют производственную направленность</a:t>
          </a:r>
          <a:endParaRPr lang="ru-RU" sz="1600" dirty="0">
            <a:latin typeface="Georgia" pitchFamily="18" charset="0"/>
          </a:endParaRPr>
        </a:p>
      </dgm:t>
    </dgm:pt>
    <dgm:pt modelId="{8ED2CAB0-994A-4A16-AC4C-436B605E535B}" type="parTrans" cxnId="{8B4C12E4-7141-417B-A810-EA364FB379DE}">
      <dgm:prSet/>
      <dgm:spPr/>
      <dgm:t>
        <a:bodyPr/>
        <a:lstStyle/>
        <a:p>
          <a:endParaRPr lang="ru-RU"/>
        </a:p>
      </dgm:t>
    </dgm:pt>
    <dgm:pt modelId="{502A22B0-2049-4D14-9FA7-2BEBF4935238}" type="sibTrans" cxnId="{8B4C12E4-7141-417B-A810-EA364FB379DE}">
      <dgm:prSet/>
      <dgm:spPr/>
      <dgm:t>
        <a:bodyPr/>
        <a:lstStyle/>
        <a:p>
          <a:endParaRPr lang="ru-RU"/>
        </a:p>
      </dgm:t>
    </dgm:pt>
    <dgm:pt modelId="{BD96D8A1-390E-4424-9B59-5D0738657DFB}" type="pres">
      <dgm:prSet presAssocID="{7B300520-0F73-456C-BE02-9041AE9496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617C8F-E100-402B-9BA6-9318AC05B2C3}" type="pres">
      <dgm:prSet presAssocID="{0FF864C2-C6B6-4A61-AD2F-31F3D3E0BADC}" presName="linNode" presStyleCnt="0"/>
      <dgm:spPr/>
    </dgm:pt>
    <dgm:pt modelId="{71331321-A810-4251-9811-B1431FFAF244}" type="pres">
      <dgm:prSet presAssocID="{0FF864C2-C6B6-4A61-AD2F-31F3D3E0BADC}" presName="parentText" presStyleLbl="node1" presStyleIdx="0" presStyleCnt="1" custScaleX="277778" custScaleY="13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9A6724-5A13-487F-AB39-EC2B42A45A12}" type="presOf" srcId="{7B300520-0F73-456C-BE02-9041AE949605}" destId="{BD96D8A1-390E-4424-9B59-5D0738657DFB}" srcOrd="0" destOrd="0" presId="urn:microsoft.com/office/officeart/2005/8/layout/vList5"/>
    <dgm:cxn modelId="{8B4C12E4-7141-417B-A810-EA364FB379DE}" srcId="{7B300520-0F73-456C-BE02-9041AE949605}" destId="{0FF864C2-C6B6-4A61-AD2F-31F3D3E0BADC}" srcOrd="0" destOrd="0" parTransId="{8ED2CAB0-994A-4A16-AC4C-436B605E535B}" sibTransId="{502A22B0-2049-4D14-9FA7-2BEBF4935238}"/>
    <dgm:cxn modelId="{ADCA88A4-3DFE-4BFD-AC01-F3C0228E8220}" type="presOf" srcId="{0FF864C2-C6B6-4A61-AD2F-31F3D3E0BADC}" destId="{71331321-A810-4251-9811-B1431FFAF244}" srcOrd="0" destOrd="0" presId="urn:microsoft.com/office/officeart/2005/8/layout/vList5"/>
    <dgm:cxn modelId="{AC718A47-5986-4EF0-80F4-5A5CF4223B94}" type="presParOf" srcId="{BD96D8A1-390E-4424-9B59-5D0738657DFB}" destId="{9B617C8F-E100-402B-9BA6-9318AC05B2C3}" srcOrd="0" destOrd="0" presId="urn:microsoft.com/office/officeart/2005/8/layout/vList5"/>
    <dgm:cxn modelId="{57B78F75-2BCB-4866-A7F5-4E82CF441C9C}" type="presParOf" srcId="{9B617C8F-E100-402B-9BA6-9318AC05B2C3}" destId="{71331321-A810-4251-9811-B1431FFAF24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F6982BD-D404-4F27-ACB6-7CD0059B56A6}" type="doc">
      <dgm:prSet loTypeId="urn:microsoft.com/office/officeart/2005/8/layout/vList5" loCatId="list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420718F8-F7B5-43A9-99DA-99A1D16C261A}">
      <dgm:prSet custT="1"/>
      <dgm:spPr/>
      <dgm:t>
        <a:bodyPr/>
        <a:lstStyle/>
        <a:p>
          <a:pPr rtl="0"/>
          <a:r>
            <a:rPr lang="ru-RU" sz="1500" dirty="0" smtClean="0">
              <a:latin typeface="Georgia" pitchFamily="18" charset="0"/>
            </a:rPr>
            <a:t>В 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2015</a:t>
          </a:r>
          <a:r>
            <a:rPr lang="ru-RU" sz="1500" dirty="0" smtClean="0">
              <a:latin typeface="Georgia" pitchFamily="18" charset="0"/>
            </a:rPr>
            <a:t> году Фондом зарегистрировано </a:t>
          </a:r>
          <a:r>
            <a:rPr lang="ru-RU" sz="1800" b="1" i="0" dirty="0" smtClean="0">
              <a:latin typeface="Times New Roman" pitchFamily="18" charset="0"/>
              <a:cs typeface="Times New Roman" pitchFamily="18" charset="0"/>
            </a:rPr>
            <a:t>200</a:t>
          </a:r>
          <a:r>
            <a:rPr lang="ru-RU" sz="1500" dirty="0" smtClean="0">
              <a:latin typeface="Georgia" pitchFamily="18" charset="0"/>
            </a:rPr>
            <a:t> конкурсных заявок </a:t>
          </a:r>
          <a:r>
            <a:rPr lang="en-US" sz="1500" dirty="0" smtClean="0">
              <a:latin typeface="Georgia" pitchFamily="18" charset="0"/>
            </a:rPr>
            <a:t/>
          </a:r>
          <a:br>
            <a:rPr lang="en-US" sz="1500" dirty="0" smtClean="0">
              <a:latin typeface="Georgia" pitchFamily="18" charset="0"/>
            </a:rPr>
          </a:br>
          <a:r>
            <a:rPr lang="ru-RU" sz="1500" dirty="0" smtClean="0">
              <a:latin typeface="Georgia" pitchFamily="18" charset="0"/>
            </a:rPr>
            <a:t>от малых инновационных предприятий области </a:t>
          </a:r>
          <a:br>
            <a:rPr lang="ru-RU" sz="1500" dirty="0" smtClean="0">
              <a:latin typeface="Georgia" pitchFamily="18" charset="0"/>
            </a:rPr>
          </a:br>
          <a:r>
            <a:rPr lang="ru-RU" sz="1500" dirty="0" smtClean="0">
              <a:latin typeface="Georgia" pitchFamily="18" charset="0"/>
            </a:rPr>
            <a:t>(в 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2,3</a:t>
          </a:r>
          <a:r>
            <a:rPr lang="ru-RU" sz="1500" dirty="0" smtClean="0">
              <a:latin typeface="Georgia" pitchFamily="18" charset="0"/>
            </a:rPr>
            <a:t> раза больше, чем в 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2014</a:t>
          </a:r>
          <a:r>
            <a:rPr lang="ru-RU" sz="1500" dirty="0" smtClean="0">
              <a:latin typeface="Georgia" pitchFamily="18" charset="0"/>
            </a:rPr>
            <a:t> году)</a:t>
          </a:r>
          <a:endParaRPr lang="ru-RU" sz="1500" dirty="0">
            <a:latin typeface="Georgia" pitchFamily="18" charset="0"/>
          </a:endParaRPr>
        </a:p>
      </dgm:t>
    </dgm:pt>
    <dgm:pt modelId="{EC6A41D5-83DF-4A25-86F4-715BE4407640}" type="parTrans" cxnId="{11E3FD37-1F4A-4A0F-B378-A6F2280E3208}">
      <dgm:prSet/>
      <dgm:spPr/>
      <dgm:t>
        <a:bodyPr/>
        <a:lstStyle/>
        <a:p>
          <a:endParaRPr lang="ru-RU"/>
        </a:p>
      </dgm:t>
    </dgm:pt>
    <dgm:pt modelId="{1FDCF399-4466-46A6-B3F8-B989ED437637}" type="sibTrans" cxnId="{11E3FD37-1F4A-4A0F-B378-A6F2280E3208}">
      <dgm:prSet/>
      <dgm:spPr/>
      <dgm:t>
        <a:bodyPr/>
        <a:lstStyle/>
        <a:p>
          <a:endParaRPr lang="ru-RU"/>
        </a:p>
      </dgm:t>
    </dgm:pt>
    <dgm:pt modelId="{25EEB2EE-4A00-4984-AEBE-A1408A574CF3}" type="pres">
      <dgm:prSet presAssocID="{CF6982BD-D404-4F27-ACB6-7CD0059B56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6C8AFF-2E05-4A86-9F73-C5E1BA3C2EEC}" type="pres">
      <dgm:prSet presAssocID="{420718F8-F7B5-43A9-99DA-99A1D16C261A}" presName="linNode" presStyleCnt="0"/>
      <dgm:spPr/>
    </dgm:pt>
    <dgm:pt modelId="{F7BD2FB3-A682-4032-81ED-37B65FEA95DD}" type="pres">
      <dgm:prSet presAssocID="{420718F8-F7B5-43A9-99DA-99A1D16C261A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A9C4FF-356B-4F5F-8BBD-6DBCFBCE92F6}" type="presOf" srcId="{CF6982BD-D404-4F27-ACB6-7CD0059B56A6}" destId="{25EEB2EE-4A00-4984-AEBE-A1408A574CF3}" srcOrd="0" destOrd="0" presId="urn:microsoft.com/office/officeart/2005/8/layout/vList5"/>
    <dgm:cxn modelId="{B2DAA39D-5980-423D-993E-49D6FB15A22A}" type="presOf" srcId="{420718F8-F7B5-43A9-99DA-99A1D16C261A}" destId="{F7BD2FB3-A682-4032-81ED-37B65FEA95DD}" srcOrd="0" destOrd="0" presId="urn:microsoft.com/office/officeart/2005/8/layout/vList5"/>
    <dgm:cxn modelId="{11E3FD37-1F4A-4A0F-B378-A6F2280E3208}" srcId="{CF6982BD-D404-4F27-ACB6-7CD0059B56A6}" destId="{420718F8-F7B5-43A9-99DA-99A1D16C261A}" srcOrd="0" destOrd="0" parTransId="{EC6A41D5-83DF-4A25-86F4-715BE4407640}" sibTransId="{1FDCF399-4466-46A6-B3F8-B989ED437637}"/>
    <dgm:cxn modelId="{0133E0DA-B300-468C-B277-026534B00395}" type="presParOf" srcId="{25EEB2EE-4A00-4984-AEBE-A1408A574CF3}" destId="{5D6C8AFF-2E05-4A86-9F73-C5E1BA3C2EEC}" srcOrd="0" destOrd="0" presId="urn:microsoft.com/office/officeart/2005/8/layout/vList5"/>
    <dgm:cxn modelId="{EB3DD71B-02B1-4CB1-AAF8-9653E9711280}" type="presParOf" srcId="{5D6C8AFF-2E05-4A86-9F73-C5E1BA3C2EEC}" destId="{F7BD2FB3-A682-4032-81ED-37B65FEA95D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9A27556-1584-45C0-861D-8AD53FEB9665}" type="doc">
      <dgm:prSet loTypeId="urn:microsoft.com/office/officeart/2005/8/layout/vList5" loCatId="list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F739537C-52D8-4D60-B556-23B93D6C17E2}">
      <dgm:prSet custT="1"/>
      <dgm:spPr/>
      <dgm:t>
        <a:bodyPr/>
        <a:lstStyle/>
        <a:p>
          <a:pPr rtl="0"/>
          <a:r>
            <a:rPr lang="ru-RU" sz="1500" dirty="0" smtClean="0">
              <a:latin typeface="Georgia" pitchFamily="18" charset="0"/>
            </a:rPr>
            <a:t>Экспертным советом Фонда поддержана </a:t>
          </a:r>
          <a:r>
            <a:rPr lang="ru-RU" sz="1800" b="1" i="0" dirty="0" smtClean="0">
              <a:latin typeface="Times New Roman" pitchFamily="18" charset="0"/>
              <a:cs typeface="Times New Roman" pitchFamily="18" charset="0"/>
            </a:rPr>
            <a:t>61</a:t>
          </a:r>
          <a:r>
            <a:rPr lang="ru-RU" sz="1900" dirty="0" smtClean="0">
              <a:latin typeface="Georgia" pitchFamily="18" charset="0"/>
            </a:rPr>
            <a:t> </a:t>
          </a:r>
          <a:r>
            <a:rPr lang="ru-RU" sz="1500" dirty="0" smtClean="0">
              <a:latin typeface="Georgia" pitchFamily="18" charset="0"/>
            </a:rPr>
            <a:t>заявка </a:t>
          </a:r>
          <a:br>
            <a:rPr lang="ru-RU" sz="1500" dirty="0" smtClean="0">
              <a:latin typeface="Georgia" pitchFamily="18" charset="0"/>
            </a:rPr>
          </a:br>
          <a:r>
            <a:rPr lang="ru-RU" sz="1500" dirty="0" smtClean="0">
              <a:latin typeface="Georgia" pitchFamily="18" charset="0"/>
            </a:rPr>
            <a:t>(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30,5</a:t>
          </a:r>
          <a:r>
            <a:rPr lang="ru-RU" sz="1500" dirty="0" smtClean="0">
              <a:latin typeface="Georgia" pitchFamily="18" charset="0"/>
            </a:rPr>
            <a:t>% от количества поданных заявок)</a:t>
          </a:r>
          <a:endParaRPr lang="ru-RU" sz="1500" dirty="0">
            <a:latin typeface="Georgia" pitchFamily="18" charset="0"/>
          </a:endParaRPr>
        </a:p>
      </dgm:t>
    </dgm:pt>
    <dgm:pt modelId="{B5946189-5C13-4879-84DE-45CB593E04B9}" type="parTrans" cxnId="{C26AF284-8229-4C30-84CD-85ECEFC130C2}">
      <dgm:prSet/>
      <dgm:spPr/>
      <dgm:t>
        <a:bodyPr/>
        <a:lstStyle/>
        <a:p>
          <a:endParaRPr lang="ru-RU">
            <a:latin typeface="Georgia" pitchFamily="18" charset="0"/>
          </a:endParaRPr>
        </a:p>
      </dgm:t>
    </dgm:pt>
    <dgm:pt modelId="{FCFC0605-18CC-46C8-89B8-8770F614EEAA}" type="sibTrans" cxnId="{C26AF284-8229-4C30-84CD-85ECEFC130C2}">
      <dgm:prSet/>
      <dgm:spPr/>
      <dgm:t>
        <a:bodyPr/>
        <a:lstStyle/>
        <a:p>
          <a:endParaRPr lang="ru-RU">
            <a:latin typeface="Georgia" pitchFamily="18" charset="0"/>
          </a:endParaRPr>
        </a:p>
      </dgm:t>
    </dgm:pt>
    <dgm:pt modelId="{9AE42B53-3629-40B7-A0F9-ADDC4BB2D982}" type="pres">
      <dgm:prSet presAssocID="{F9A27556-1584-45C0-861D-8AD53FEB966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679284-4FFA-454B-98DC-19B50A979404}" type="pres">
      <dgm:prSet presAssocID="{F739537C-52D8-4D60-B556-23B93D6C17E2}" presName="linNode" presStyleCnt="0"/>
      <dgm:spPr/>
    </dgm:pt>
    <dgm:pt modelId="{87099593-BE99-4BAD-B196-262CC0051C1C}" type="pres">
      <dgm:prSet presAssocID="{F739537C-52D8-4D60-B556-23B93D6C17E2}" presName="parentText" presStyleLbl="node1" presStyleIdx="0" presStyleCnt="1" custScaleX="277778" custScaleY="895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6AF284-8229-4C30-84CD-85ECEFC130C2}" srcId="{F9A27556-1584-45C0-861D-8AD53FEB9665}" destId="{F739537C-52D8-4D60-B556-23B93D6C17E2}" srcOrd="0" destOrd="0" parTransId="{B5946189-5C13-4879-84DE-45CB593E04B9}" sibTransId="{FCFC0605-18CC-46C8-89B8-8770F614EEAA}"/>
    <dgm:cxn modelId="{F1826E57-FE51-486B-A6E1-50A287BA7F16}" type="presOf" srcId="{F739537C-52D8-4D60-B556-23B93D6C17E2}" destId="{87099593-BE99-4BAD-B196-262CC0051C1C}" srcOrd="0" destOrd="0" presId="urn:microsoft.com/office/officeart/2005/8/layout/vList5"/>
    <dgm:cxn modelId="{85F165BF-026C-4011-B518-C9FB0F26E259}" type="presOf" srcId="{F9A27556-1584-45C0-861D-8AD53FEB9665}" destId="{9AE42B53-3629-40B7-A0F9-ADDC4BB2D982}" srcOrd="0" destOrd="0" presId="urn:microsoft.com/office/officeart/2005/8/layout/vList5"/>
    <dgm:cxn modelId="{77EFF58E-E143-4E3C-8248-0DD0BB03C3DF}" type="presParOf" srcId="{9AE42B53-3629-40B7-A0F9-ADDC4BB2D982}" destId="{B5679284-4FFA-454B-98DC-19B50A979404}" srcOrd="0" destOrd="0" presId="urn:microsoft.com/office/officeart/2005/8/layout/vList5"/>
    <dgm:cxn modelId="{D4997821-3E0F-40B3-BD98-77F379BA5CE4}" type="presParOf" srcId="{B5679284-4FFA-454B-98DC-19B50A979404}" destId="{87099593-BE99-4BAD-B196-262CC0051C1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9C96C5B-C583-41C4-8218-CC4D17EFB651}" type="doc">
      <dgm:prSet loTypeId="urn:microsoft.com/office/officeart/2005/8/layout/vList5" loCatId="list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FB0C8C1C-86A7-4F8A-975F-04598720A8FD}">
      <dgm:prSet custT="1"/>
      <dgm:spPr/>
      <dgm:t>
        <a:bodyPr/>
        <a:lstStyle/>
        <a:p>
          <a:pPr rtl="0"/>
          <a:r>
            <a:rPr lang="ru-RU" sz="1500" dirty="0" smtClean="0">
              <a:latin typeface="Georgia" pitchFamily="18" charset="0"/>
            </a:rPr>
            <a:t>По</a:t>
          </a:r>
          <a:r>
            <a:rPr lang="ru-RU" sz="1600" dirty="0" smtClean="0">
              <a:latin typeface="Georgia" pitchFamily="18" charset="0"/>
            </a:rPr>
            <a:t> </a:t>
          </a:r>
          <a:r>
            <a:rPr lang="ru-RU" sz="1800" b="1" i="0" dirty="0" smtClean="0">
              <a:latin typeface="Times New Roman" pitchFamily="18" charset="0"/>
              <a:cs typeface="Times New Roman" pitchFamily="18" charset="0"/>
            </a:rPr>
            <a:t>61</a:t>
          </a:r>
          <a:r>
            <a:rPr lang="ru-RU" sz="1600" dirty="0" smtClean="0">
              <a:latin typeface="Georgia" pitchFamily="18" charset="0"/>
            </a:rPr>
            <a:t> </a:t>
          </a:r>
          <a:r>
            <a:rPr lang="ru-RU" sz="1500" dirty="0" smtClean="0">
              <a:latin typeface="Georgia" pitchFamily="18" charset="0"/>
            </a:rPr>
            <a:t>инновационному проекту заключены контракты </a:t>
          </a:r>
          <a:br>
            <a:rPr lang="ru-RU" sz="1500" dirty="0" smtClean="0">
              <a:latin typeface="Georgia" pitchFamily="18" charset="0"/>
            </a:rPr>
          </a:br>
          <a:r>
            <a:rPr lang="ru-RU" sz="1500" dirty="0" smtClean="0">
              <a:latin typeface="Georgia" pitchFamily="18" charset="0"/>
            </a:rPr>
            <a:t>на сумму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330</a:t>
          </a:r>
          <a:r>
            <a:rPr lang="ru-RU" sz="1500" dirty="0" smtClean="0">
              <a:latin typeface="Georgia" pitchFamily="18" charset="0"/>
            </a:rPr>
            <a:t> млн. рублей (в 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3,2</a:t>
          </a:r>
          <a:r>
            <a:rPr lang="ru-RU" sz="1500" dirty="0" smtClean="0">
              <a:latin typeface="Georgia" pitchFamily="18" charset="0"/>
            </a:rPr>
            <a:t> раза больше, чем в  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2014</a:t>
          </a:r>
          <a:r>
            <a:rPr lang="ru-RU" sz="1500" dirty="0" smtClean="0">
              <a:latin typeface="Georgia" pitchFamily="18" charset="0"/>
            </a:rPr>
            <a:t> году)</a:t>
          </a:r>
          <a:endParaRPr lang="ru-RU" sz="1500" dirty="0">
            <a:latin typeface="Georgia" pitchFamily="18" charset="0"/>
          </a:endParaRPr>
        </a:p>
      </dgm:t>
    </dgm:pt>
    <dgm:pt modelId="{F6FF3CB6-8B43-4318-BFE9-A3DBE6824BEE}" type="parTrans" cxnId="{3084FF72-29D7-4188-A6A3-4BEF3432E52A}">
      <dgm:prSet/>
      <dgm:spPr/>
      <dgm:t>
        <a:bodyPr/>
        <a:lstStyle/>
        <a:p>
          <a:endParaRPr lang="ru-RU">
            <a:latin typeface="Georgia" pitchFamily="18" charset="0"/>
          </a:endParaRPr>
        </a:p>
      </dgm:t>
    </dgm:pt>
    <dgm:pt modelId="{BDA7182D-7995-431E-A42A-B117DD008ABF}" type="sibTrans" cxnId="{3084FF72-29D7-4188-A6A3-4BEF3432E52A}">
      <dgm:prSet/>
      <dgm:spPr/>
      <dgm:t>
        <a:bodyPr/>
        <a:lstStyle/>
        <a:p>
          <a:endParaRPr lang="ru-RU">
            <a:latin typeface="Georgia" pitchFamily="18" charset="0"/>
          </a:endParaRPr>
        </a:p>
      </dgm:t>
    </dgm:pt>
    <dgm:pt modelId="{6547A7BB-4E5D-4A2E-B329-57AB3B670F8D}" type="pres">
      <dgm:prSet presAssocID="{99C96C5B-C583-41C4-8218-CC4D17EFB65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90CD20-77F2-4027-AB58-CAFF5AC0035B}" type="pres">
      <dgm:prSet presAssocID="{FB0C8C1C-86A7-4F8A-975F-04598720A8FD}" presName="linNode" presStyleCnt="0"/>
      <dgm:spPr/>
    </dgm:pt>
    <dgm:pt modelId="{741A05E4-EC54-4710-9E49-4B20B8AA5870}" type="pres">
      <dgm:prSet presAssocID="{FB0C8C1C-86A7-4F8A-975F-04598720A8FD}" presName="parentText" presStyleLbl="node1" presStyleIdx="0" presStyleCnt="1" custScaleX="277778" custScaleY="89575" custLinFactNeighborX="-3736" custLinFactNeighborY="14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021D71-8120-4311-95E8-7B5369C99EE3}" type="presOf" srcId="{99C96C5B-C583-41C4-8218-CC4D17EFB651}" destId="{6547A7BB-4E5D-4A2E-B329-57AB3B670F8D}" srcOrd="0" destOrd="0" presId="urn:microsoft.com/office/officeart/2005/8/layout/vList5"/>
    <dgm:cxn modelId="{C3334BD3-0D26-4E90-97E5-21D2AFA3B0B6}" type="presOf" srcId="{FB0C8C1C-86A7-4F8A-975F-04598720A8FD}" destId="{741A05E4-EC54-4710-9E49-4B20B8AA5870}" srcOrd="0" destOrd="0" presId="urn:microsoft.com/office/officeart/2005/8/layout/vList5"/>
    <dgm:cxn modelId="{3084FF72-29D7-4188-A6A3-4BEF3432E52A}" srcId="{99C96C5B-C583-41C4-8218-CC4D17EFB651}" destId="{FB0C8C1C-86A7-4F8A-975F-04598720A8FD}" srcOrd="0" destOrd="0" parTransId="{F6FF3CB6-8B43-4318-BFE9-A3DBE6824BEE}" sibTransId="{BDA7182D-7995-431E-A42A-B117DD008ABF}"/>
    <dgm:cxn modelId="{2F3EF216-04A1-438D-BADF-ED822B30B8AF}" type="presParOf" srcId="{6547A7BB-4E5D-4A2E-B329-57AB3B670F8D}" destId="{BE90CD20-77F2-4027-AB58-CAFF5AC0035B}" srcOrd="0" destOrd="0" presId="urn:microsoft.com/office/officeart/2005/8/layout/vList5"/>
    <dgm:cxn modelId="{302DFCE3-CE55-4174-8D47-338E29134ED3}" type="presParOf" srcId="{BE90CD20-77F2-4027-AB58-CAFF5AC0035B}" destId="{741A05E4-EC54-4710-9E49-4B20B8AA587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0D365D5-DA01-4FBB-98D3-5E40A8EFF88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2E0F96A3-5A4D-4E15-988D-B4276C2B1D9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>
            <a:lnSpc>
              <a:spcPct val="100000"/>
            </a:lnSpc>
          </a:pPr>
          <a:r>
            <a:rPr lang="ru-RU" sz="1400" b="1" dirty="0" smtClean="0">
              <a:latin typeface="Georgia" pitchFamily="18" charset="0"/>
            </a:rPr>
            <a:t>Государственная программа</a:t>
          </a:r>
          <a:r>
            <a:rPr lang="en-US" sz="1400" b="1" dirty="0" smtClean="0">
              <a:latin typeface="Georgia" pitchFamily="18" charset="0"/>
            </a:rPr>
            <a:t> </a:t>
          </a:r>
          <a:r>
            <a:rPr lang="ru-RU" sz="1400" b="1" dirty="0" smtClean="0">
              <a:latin typeface="Georgia" pitchFamily="18" charset="0"/>
            </a:rPr>
            <a:t>Новосибирской области </a:t>
          </a:r>
          <a:br>
            <a:rPr lang="ru-RU" sz="1400" b="1" dirty="0" smtClean="0">
              <a:latin typeface="Georgia" pitchFamily="18" charset="0"/>
            </a:rPr>
          </a:br>
          <a:r>
            <a:rPr lang="ru-RU" sz="1400" b="1" dirty="0" smtClean="0">
              <a:latin typeface="Georgia" pitchFamily="18" charset="0"/>
            </a:rPr>
            <a:t>«Развитие промышленности и повышение ее конкурентоспособности в Новосибирской области на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2015-2020</a:t>
          </a:r>
          <a:r>
            <a:rPr lang="ru-RU" sz="1400" b="1" dirty="0" smtClean="0">
              <a:latin typeface="Georgia" pitchFamily="18" charset="0"/>
            </a:rPr>
            <a:t> годы»</a:t>
          </a:r>
          <a:endParaRPr lang="ru-RU" sz="1400" b="1" dirty="0">
            <a:latin typeface="Georgia" pitchFamily="18" charset="0"/>
          </a:endParaRPr>
        </a:p>
      </dgm:t>
    </dgm:pt>
    <dgm:pt modelId="{D82F926F-0A88-4B9E-9B96-9ED18DB5E5E1}" type="parTrans" cxnId="{9AE08723-8232-401E-89CB-3FB783FC48BA}">
      <dgm:prSet/>
      <dgm:spPr/>
      <dgm:t>
        <a:bodyPr/>
        <a:lstStyle/>
        <a:p>
          <a:endParaRPr lang="ru-RU" b="1"/>
        </a:p>
      </dgm:t>
    </dgm:pt>
    <dgm:pt modelId="{7AE5FC69-3EBA-4DB2-B2FE-C64CE6F9BCF9}" type="sibTrans" cxnId="{9AE08723-8232-401E-89CB-3FB783FC48BA}">
      <dgm:prSet/>
      <dgm:spPr/>
      <dgm:t>
        <a:bodyPr/>
        <a:lstStyle/>
        <a:p>
          <a:endParaRPr lang="ru-RU" b="1"/>
        </a:p>
      </dgm:t>
    </dgm:pt>
    <dgm:pt modelId="{EC8867F3-BDB5-457B-BCD1-7D60DC5FC232}" type="pres">
      <dgm:prSet presAssocID="{80D365D5-DA01-4FBB-98D3-5E40A8EFF8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44E499-6280-4733-98F8-8D9CADA1510A}" type="pres">
      <dgm:prSet presAssocID="{2E0F96A3-5A4D-4E15-988D-B4276C2B1D93}" presName="parentText" presStyleLbl="node1" presStyleIdx="0" presStyleCnt="1" custScaleY="387234" custLinFactNeighborX="-12038" custLinFactNeighborY="-506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E08723-8232-401E-89CB-3FB783FC48BA}" srcId="{80D365D5-DA01-4FBB-98D3-5E40A8EFF880}" destId="{2E0F96A3-5A4D-4E15-988D-B4276C2B1D93}" srcOrd="0" destOrd="0" parTransId="{D82F926F-0A88-4B9E-9B96-9ED18DB5E5E1}" sibTransId="{7AE5FC69-3EBA-4DB2-B2FE-C64CE6F9BCF9}"/>
    <dgm:cxn modelId="{F7A7AE1A-67D4-462E-B196-AF2334ADE59F}" type="presOf" srcId="{2E0F96A3-5A4D-4E15-988D-B4276C2B1D93}" destId="{EF44E499-6280-4733-98F8-8D9CADA1510A}" srcOrd="0" destOrd="0" presId="urn:microsoft.com/office/officeart/2005/8/layout/vList2"/>
    <dgm:cxn modelId="{938EEEBD-DBFB-4BAE-B5F8-50AA829E74B8}" type="presOf" srcId="{80D365D5-DA01-4FBB-98D3-5E40A8EFF880}" destId="{EC8867F3-BDB5-457B-BCD1-7D60DC5FC232}" srcOrd="0" destOrd="0" presId="urn:microsoft.com/office/officeart/2005/8/layout/vList2"/>
    <dgm:cxn modelId="{7F813CF8-AB3E-4195-8494-E537089EA875}" type="presParOf" srcId="{EC8867F3-BDB5-457B-BCD1-7D60DC5FC232}" destId="{EF44E499-6280-4733-98F8-8D9CADA1510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F52C5F5-56DB-4BEC-8712-84C304B3FE65}" type="doc">
      <dgm:prSet loTypeId="urn:microsoft.com/office/officeart/2005/8/layout/target3" loCatId="relationship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ru-RU"/>
        </a:p>
      </dgm:t>
    </dgm:pt>
    <dgm:pt modelId="{619FB420-F71C-4FEC-9DBE-3C1352AFFD66}">
      <dgm:prSet custT="1"/>
      <dgm:spPr/>
      <dgm:t>
        <a:bodyPr/>
        <a:lstStyle/>
        <a:p>
          <a:pPr marL="252000" algn="ctr" rtl="0"/>
          <a:r>
            <a:rPr lang="ru-RU" sz="1200" dirty="0" smtClean="0">
              <a:latin typeface="Georgia" pitchFamily="18" charset="0"/>
            </a:rPr>
            <a:t>Объем финансирования программы </a:t>
          </a:r>
          <a:endParaRPr lang="ru-RU" sz="1200" dirty="0">
            <a:latin typeface="Georgia" pitchFamily="18" charset="0"/>
          </a:endParaRPr>
        </a:p>
      </dgm:t>
    </dgm:pt>
    <dgm:pt modelId="{7709C09C-4C7D-441E-B4CA-C6324CB491BA}" type="parTrans" cxnId="{424BDDC0-6D5D-4EFB-B883-C415B23680E0}">
      <dgm:prSet/>
      <dgm:spPr/>
      <dgm:t>
        <a:bodyPr/>
        <a:lstStyle/>
        <a:p>
          <a:endParaRPr lang="ru-RU" sz="1200"/>
        </a:p>
      </dgm:t>
    </dgm:pt>
    <dgm:pt modelId="{8566E635-A36E-4617-A4EC-0E50C665DAF9}" type="sibTrans" cxnId="{424BDDC0-6D5D-4EFB-B883-C415B23680E0}">
      <dgm:prSet/>
      <dgm:spPr/>
      <dgm:t>
        <a:bodyPr/>
        <a:lstStyle/>
        <a:p>
          <a:endParaRPr lang="ru-RU" sz="1200"/>
        </a:p>
      </dgm:t>
    </dgm:pt>
    <dgm:pt modelId="{8E34405C-AA74-4BED-85E0-8E4B66502656}" type="pres">
      <dgm:prSet presAssocID="{0F52C5F5-56DB-4BEC-8712-84C304B3FE6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3F2B2C-A7FB-4064-86B3-F6151912714B}" type="pres">
      <dgm:prSet presAssocID="{619FB420-F71C-4FEC-9DBE-3C1352AFFD66}" presName="circle1" presStyleLbl="node1" presStyleIdx="0" presStyleCnt="1"/>
      <dgm:spPr/>
    </dgm:pt>
    <dgm:pt modelId="{E8147EE7-015F-4A4C-A43A-FB401D101D76}" type="pres">
      <dgm:prSet presAssocID="{619FB420-F71C-4FEC-9DBE-3C1352AFFD66}" presName="space" presStyleCnt="0"/>
      <dgm:spPr/>
    </dgm:pt>
    <dgm:pt modelId="{ADE31025-2F1F-430A-83A5-7C9DA239353A}" type="pres">
      <dgm:prSet presAssocID="{619FB420-F71C-4FEC-9DBE-3C1352AFFD66}" presName="rect1" presStyleLbl="alignAcc1" presStyleIdx="0" presStyleCnt="1" custLinFactY="37227" custLinFactNeighborX="1048" custLinFactNeighborY="100000"/>
      <dgm:spPr/>
      <dgm:t>
        <a:bodyPr/>
        <a:lstStyle/>
        <a:p>
          <a:endParaRPr lang="ru-RU"/>
        </a:p>
      </dgm:t>
    </dgm:pt>
    <dgm:pt modelId="{A2277FDB-04F6-4C39-B85B-1D87311D729C}" type="pres">
      <dgm:prSet presAssocID="{619FB420-F71C-4FEC-9DBE-3C1352AFFD66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103A37-4882-4DB6-B3EE-8DEFB0A401EF}" type="presOf" srcId="{0F52C5F5-56DB-4BEC-8712-84C304B3FE65}" destId="{8E34405C-AA74-4BED-85E0-8E4B66502656}" srcOrd="0" destOrd="0" presId="urn:microsoft.com/office/officeart/2005/8/layout/target3"/>
    <dgm:cxn modelId="{5313CB40-36AE-46AB-9507-8216D2E24188}" type="presOf" srcId="{619FB420-F71C-4FEC-9DBE-3C1352AFFD66}" destId="{ADE31025-2F1F-430A-83A5-7C9DA239353A}" srcOrd="0" destOrd="0" presId="urn:microsoft.com/office/officeart/2005/8/layout/target3"/>
    <dgm:cxn modelId="{B17F195F-E976-450A-BA1B-3E20A0793389}" type="presOf" srcId="{619FB420-F71C-4FEC-9DBE-3C1352AFFD66}" destId="{A2277FDB-04F6-4C39-B85B-1D87311D729C}" srcOrd="1" destOrd="0" presId="urn:microsoft.com/office/officeart/2005/8/layout/target3"/>
    <dgm:cxn modelId="{424BDDC0-6D5D-4EFB-B883-C415B23680E0}" srcId="{0F52C5F5-56DB-4BEC-8712-84C304B3FE65}" destId="{619FB420-F71C-4FEC-9DBE-3C1352AFFD66}" srcOrd="0" destOrd="0" parTransId="{7709C09C-4C7D-441E-B4CA-C6324CB491BA}" sibTransId="{8566E635-A36E-4617-A4EC-0E50C665DAF9}"/>
    <dgm:cxn modelId="{9F322A62-D3C4-4307-B9B9-40256354642B}" type="presParOf" srcId="{8E34405C-AA74-4BED-85E0-8E4B66502656}" destId="{073F2B2C-A7FB-4064-86B3-F6151912714B}" srcOrd="0" destOrd="0" presId="urn:microsoft.com/office/officeart/2005/8/layout/target3"/>
    <dgm:cxn modelId="{7CCB753B-DEB9-46E6-AD12-CAC3D588DB54}" type="presParOf" srcId="{8E34405C-AA74-4BED-85E0-8E4B66502656}" destId="{E8147EE7-015F-4A4C-A43A-FB401D101D76}" srcOrd="1" destOrd="0" presId="urn:microsoft.com/office/officeart/2005/8/layout/target3"/>
    <dgm:cxn modelId="{456FE415-07CC-4EA4-A611-8EE19E37E816}" type="presParOf" srcId="{8E34405C-AA74-4BED-85E0-8E4B66502656}" destId="{ADE31025-2F1F-430A-83A5-7C9DA239353A}" srcOrd="2" destOrd="0" presId="urn:microsoft.com/office/officeart/2005/8/layout/target3"/>
    <dgm:cxn modelId="{341A970F-CF9D-4BC8-8B35-4E35D54474CD}" type="presParOf" srcId="{8E34405C-AA74-4BED-85E0-8E4B66502656}" destId="{A2277FDB-04F6-4C39-B85B-1D87311D729C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A6D4761-AEE4-4D33-86A4-282333B86488}" type="doc">
      <dgm:prSet loTypeId="urn:microsoft.com/office/officeart/2005/8/layout/vList5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6749385-1724-49CA-8DF2-CDC1A17BE5A9}">
      <dgm:prSet/>
      <dgm:spPr/>
      <dgm:t>
        <a:bodyPr/>
        <a:lstStyle/>
        <a:p>
          <a:pPr rtl="0"/>
          <a:r>
            <a:rPr lang="ru-RU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6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год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B8255A2-EEA7-42D5-A20D-15A790B9A216}" type="parTrans" cxnId="{84A1280B-1DD6-45BA-BB5B-F31BC90EA633}">
      <dgm:prSet/>
      <dgm:spPr/>
      <dgm:t>
        <a:bodyPr/>
        <a:lstStyle/>
        <a:p>
          <a:endParaRPr lang="ru-RU"/>
        </a:p>
      </dgm:t>
    </dgm:pt>
    <dgm:pt modelId="{DA620811-C78A-484E-90D5-5A47B58FFA9E}" type="sibTrans" cxnId="{84A1280B-1DD6-45BA-BB5B-F31BC90EA633}">
      <dgm:prSet/>
      <dgm:spPr/>
      <dgm:t>
        <a:bodyPr/>
        <a:lstStyle/>
        <a:p>
          <a:endParaRPr lang="ru-RU"/>
        </a:p>
      </dgm:t>
    </dgm:pt>
    <dgm:pt modelId="{964BF0FD-95C9-4688-BC9B-F08F41D7A940}">
      <dgm:prSet custT="1"/>
      <dgm:spPr/>
      <dgm:t>
        <a:bodyPr/>
        <a:lstStyle/>
        <a:p>
          <a:pPr rtl="0"/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120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en-US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1400" dirty="0" smtClean="0">
              <a:latin typeface="Georgia" pitchFamily="18" charset="0"/>
              <a:cs typeface="Times New Roman" pitchFamily="18" charset="0"/>
            </a:rPr>
            <a:t>млн. рублей</a:t>
          </a:r>
          <a:endParaRPr lang="ru-RU" sz="1400" dirty="0">
            <a:latin typeface="Georgia" pitchFamily="18" charset="0"/>
            <a:cs typeface="Times New Roman" pitchFamily="18" charset="0"/>
          </a:endParaRPr>
        </a:p>
      </dgm:t>
    </dgm:pt>
    <dgm:pt modelId="{FE81BACA-4846-407B-B857-490EBA2D30E9}" type="parTrans" cxnId="{698A6846-78FC-4F4F-9B54-70AC2D0B5725}">
      <dgm:prSet/>
      <dgm:spPr/>
      <dgm:t>
        <a:bodyPr/>
        <a:lstStyle/>
        <a:p>
          <a:endParaRPr lang="ru-RU"/>
        </a:p>
      </dgm:t>
    </dgm:pt>
    <dgm:pt modelId="{FDF88F1D-095E-41B0-8ABE-BCE61046FFE7}" type="sibTrans" cxnId="{698A6846-78FC-4F4F-9B54-70AC2D0B5725}">
      <dgm:prSet/>
      <dgm:spPr/>
      <dgm:t>
        <a:bodyPr/>
        <a:lstStyle/>
        <a:p>
          <a:endParaRPr lang="ru-RU"/>
        </a:p>
      </dgm:t>
    </dgm:pt>
    <dgm:pt modelId="{2B7369D9-E675-4828-87C1-753BBEA439F9}" type="pres">
      <dgm:prSet presAssocID="{3A6D4761-AEE4-4D33-86A4-282333B864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E448D8-3C40-41F2-AB52-F60E3A95D880}" type="pres">
      <dgm:prSet presAssocID="{C6749385-1724-49CA-8DF2-CDC1A17BE5A9}" presName="linNode" presStyleCnt="0"/>
      <dgm:spPr/>
      <dgm:t>
        <a:bodyPr/>
        <a:lstStyle/>
        <a:p>
          <a:endParaRPr lang="ru-RU"/>
        </a:p>
      </dgm:t>
    </dgm:pt>
    <dgm:pt modelId="{CCD077FD-9A07-4B5A-937E-811AAEB92567}" type="pres">
      <dgm:prSet presAssocID="{C6749385-1724-49CA-8DF2-CDC1A17BE5A9}" presName="parentText" presStyleLbl="node1" presStyleIdx="0" presStyleCnt="2" custScaleX="140740" custScaleY="46352" custLinFactNeighborX="25666" custLinFactNeighborY="-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49E85D-E702-4B69-80B5-04CF45E9BD61}" type="pres">
      <dgm:prSet presAssocID="{DA620811-C78A-484E-90D5-5A47B58FFA9E}" presName="sp" presStyleCnt="0"/>
      <dgm:spPr/>
      <dgm:t>
        <a:bodyPr/>
        <a:lstStyle/>
        <a:p>
          <a:endParaRPr lang="ru-RU"/>
        </a:p>
      </dgm:t>
    </dgm:pt>
    <dgm:pt modelId="{3108DEB1-787E-4B61-97FF-189D2527D3F3}" type="pres">
      <dgm:prSet presAssocID="{964BF0FD-95C9-4688-BC9B-F08F41D7A940}" presName="linNode" presStyleCnt="0"/>
      <dgm:spPr/>
      <dgm:t>
        <a:bodyPr/>
        <a:lstStyle/>
        <a:p>
          <a:endParaRPr lang="ru-RU"/>
        </a:p>
      </dgm:t>
    </dgm:pt>
    <dgm:pt modelId="{7DEF0051-22F9-4A72-B3BD-FBA8F9CB5B04}" type="pres">
      <dgm:prSet presAssocID="{964BF0FD-95C9-4688-BC9B-F08F41D7A940}" presName="parentText" presStyleLbl="node1" presStyleIdx="1" presStyleCnt="2" custScaleX="213676" custLinFactNeighborX="0" custLinFactNeighborY="20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A1280B-1DD6-45BA-BB5B-F31BC90EA633}" srcId="{3A6D4761-AEE4-4D33-86A4-282333B86488}" destId="{C6749385-1724-49CA-8DF2-CDC1A17BE5A9}" srcOrd="0" destOrd="0" parTransId="{9B8255A2-EEA7-42D5-A20D-15A790B9A216}" sibTransId="{DA620811-C78A-484E-90D5-5A47B58FFA9E}"/>
    <dgm:cxn modelId="{497FDD48-3C97-47F6-A2BE-4E53599BCB42}" type="presOf" srcId="{3A6D4761-AEE4-4D33-86A4-282333B86488}" destId="{2B7369D9-E675-4828-87C1-753BBEA439F9}" srcOrd="0" destOrd="0" presId="urn:microsoft.com/office/officeart/2005/8/layout/vList5"/>
    <dgm:cxn modelId="{3C087290-1153-407C-AF25-A917BE017126}" type="presOf" srcId="{964BF0FD-95C9-4688-BC9B-F08F41D7A940}" destId="{7DEF0051-22F9-4A72-B3BD-FBA8F9CB5B04}" srcOrd="0" destOrd="0" presId="urn:microsoft.com/office/officeart/2005/8/layout/vList5"/>
    <dgm:cxn modelId="{F93F81C0-15F8-498B-80C8-17881E37FBC5}" type="presOf" srcId="{C6749385-1724-49CA-8DF2-CDC1A17BE5A9}" destId="{CCD077FD-9A07-4B5A-937E-811AAEB92567}" srcOrd="0" destOrd="0" presId="urn:microsoft.com/office/officeart/2005/8/layout/vList5"/>
    <dgm:cxn modelId="{698A6846-78FC-4F4F-9B54-70AC2D0B5725}" srcId="{3A6D4761-AEE4-4D33-86A4-282333B86488}" destId="{964BF0FD-95C9-4688-BC9B-F08F41D7A940}" srcOrd="1" destOrd="0" parTransId="{FE81BACA-4846-407B-B857-490EBA2D30E9}" sibTransId="{FDF88F1D-095E-41B0-8ABE-BCE61046FFE7}"/>
    <dgm:cxn modelId="{5DD73C3D-8180-45D0-AFA6-B64432A9995A}" type="presParOf" srcId="{2B7369D9-E675-4828-87C1-753BBEA439F9}" destId="{5BE448D8-3C40-41F2-AB52-F60E3A95D880}" srcOrd="0" destOrd="0" presId="urn:microsoft.com/office/officeart/2005/8/layout/vList5"/>
    <dgm:cxn modelId="{B06CFDF1-9A30-4173-BAC0-311BE47AE0FF}" type="presParOf" srcId="{5BE448D8-3C40-41F2-AB52-F60E3A95D880}" destId="{CCD077FD-9A07-4B5A-937E-811AAEB92567}" srcOrd="0" destOrd="0" presId="urn:microsoft.com/office/officeart/2005/8/layout/vList5"/>
    <dgm:cxn modelId="{46A55218-E9A7-4E8B-81D2-8945699F0646}" type="presParOf" srcId="{2B7369D9-E675-4828-87C1-753BBEA439F9}" destId="{9949E85D-E702-4B69-80B5-04CF45E9BD61}" srcOrd="1" destOrd="0" presId="urn:microsoft.com/office/officeart/2005/8/layout/vList5"/>
    <dgm:cxn modelId="{6B411762-3618-481D-8EDB-A91873F23C75}" type="presParOf" srcId="{2B7369D9-E675-4828-87C1-753BBEA439F9}" destId="{3108DEB1-787E-4B61-97FF-189D2527D3F3}" srcOrd="2" destOrd="0" presId="urn:microsoft.com/office/officeart/2005/8/layout/vList5"/>
    <dgm:cxn modelId="{D79DC912-3AD8-4B94-83FF-DBA379EEF2F5}" type="presParOf" srcId="{3108DEB1-787E-4B61-97FF-189D2527D3F3}" destId="{7DEF0051-22F9-4A72-B3BD-FBA8F9CB5B0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64BDD2-BD92-43D7-90B5-D4C1EFD6D4FC}" type="doc">
      <dgm:prSet loTypeId="urn:microsoft.com/office/officeart/2005/8/layout/vList2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FC2440A-B65B-456C-B428-363E45065C02}">
      <dgm:prSet custT="1"/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Georgia" pitchFamily="18" charset="0"/>
            </a:rPr>
            <a:t>Ожидаемый рост объемов</a:t>
          </a:r>
          <a:r>
            <a:rPr lang="en-US" sz="1500" dirty="0" smtClean="0">
              <a:latin typeface="Georgia" pitchFamily="18" charset="0"/>
            </a:rPr>
            <a:t> </a:t>
          </a:r>
          <a:r>
            <a:rPr lang="ru-RU" sz="1500" dirty="0" smtClean="0">
              <a:latin typeface="Georgia" pitchFamily="18" charset="0"/>
            </a:rPr>
            <a:t>производства на предприятиях ОПК в </a:t>
          </a:r>
          <a:r>
            <a:rPr lang="ru-RU" sz="1500" b="0" i="0" dirty="0" smtClean="0">
              <a:latin typeface="Times New Roman" pitchFamily="18" charset="0"/>
              <a:cs typeface="Times New Roman" pitchFamily="18" charset="0"/>
            </a:rPr>
            <a:t>2015</a:t>
          </a:r>
          <a:r>
            <a:rPr lang="ru-RU" sz="1500" dirty="0" smtClean="0">
              <a:latin typeface="Georgia" pitchFamily="18" charset="0"/>
            </a:rPr>
            <a:t> году – </a:t>
          </a:r>
          <a:r>
            <a:rPr lang="en-US" sz="1500" dirty="0" smtClean="0">
              <a:latin typeface="Georgia" pitchFamily="18" charset="0"/>
            </a:rPr>
            <a:t/>
          </a:r>
          <a:br>
            <a:rPr lang="en-US" sz="1500" dirty="0" smtClean="0">
              <a:latin typeface="Georgia" pitchFamily="18" charset="0"/>
            </a:rPr>
          </a:br>
          <a:r>
            <a:rPr lang="ru-RU" sz="1600" b="1" i="0" dirty="0" smtClean="0">
              <a:latin typeface="Times New Roman" pitchFamily="18" charset="0"/>
              <a:cs typeface="Times New Roman" pitchFamily="18" charset="0"/>
            </a:rPr>
            <a:t>11</a:t>
          </a:r>
          <a:r>
            <a:rPr lang="en-US" sz="1600" b="1" i="0" dirty="0" smtClean="0">
              <a:latin typeface="Times New Roman" pitchFamily="18" charset="0"/>
              <a:cs typeface="Times New Roman" pitchFamily="18" charset="0"/>
            </a:rPr>
            <a:t>0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% </a:t>
          </a:r>
          <a:r>
            <a:rPr lang="ru-RU" sz="1500" dirty="0" smtClean="0">
              <a:latin typeface="Georgia" pitchFamily="18" charset="0"/>
            </a:rPr>
            <a:t>к уровню </a:t>
          </a:r>
          <a:r>
            <a:rPr lang="ru-RU" sz="1500" b="0" i="0" dirty="0" smtClean="0">
              <a:latin typeface="Times New Roman" pitchFamily="18" charset="0"/>
              <a:cs typeface="Times New Roman" pitchFamily="18" charset="0"/>
            </a:rPr>
            <a:t>2014</a:t>
          </a:r>
          <a:r>
            <a:rPr lang="ru-RU" sz="1500" dirty="0" smtClean="0">
              <a:latin typeface="Georgia" pitchFamily="18" charset="0"/>
            </a:rPr>
            <a:t> года </a:t>
          </a:r>
          <a:r>
            <a:rPr lang="en-US" sz="1500" dirty="0" smtClean="0">
              <a:latin typeface="Georgia" pitchFamily="18" charset="0"/>
            </a:rPr>
            <a:t/>
          </a:r>
          <a:br>
            <a:rPr lang="en-US" sz="1500" dirty="0" smtClean="0">
              <a:latin typeface="Georgia" pitchFamily="18" charset="0"/>
            </a:rPr>
          </a:br>
          <a:r>
            <a:rPr lang="ru-RU" sz="1500" dirty="0" smtClean="0">
              <a:latin typeface="Georgia" pitchFamily="18" charset="0"/>
            </a:rPr>
            <a:t>(в </a:t>
          </a:r>
          <a:r>
            <a:rPr lang="ru-RU" sz="1500" b="1" i="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ru-RU" sz="1500" dirty="0" smtClean="0">
              <a:latin typeface="Georgia" pitchFamily="18" charset="0"/>
            </a:rPr>
            <a:t> и более раза больше, чем за последние пять лет)</a:t>
          </a:r>
          <a:endParaRPr lang="ru-RU" sz="1500" dirty="0">
            <a:latin typeface="Georgia" pitchFamily="18" charset="0"/>
          </a:endParaRPr>
        </a:p>
      </dgm:t>
    </dgm:pt>
    <dgm:pt modelId="{6AB636F7-535F-4552-AC84-FB852ABAC195}" type="parTrans" cxnId="{3F9F203A-CD69-42B0-AA9D-185C926BD1A3}">
      <dgm:prSet/>
      <dgm:spPr/>
      <dgm:t>
        <a:bodyPr/>
        <a:lstStyle/>
        <a:p>
          <a:endParaRPr lang="ru-RU" sz="1400">
            <a:latin typeface="Georgia" pitchFamily="18" charset="0"/>
          </a:endParaRPr>
        </a:p>
      </dgm:t>
    </dgm:pt>
    <dgm:pt modelId="{EBF278D1-16DA-4CB7-A901-7F86FEC10DDB}" type="sibTrans" cxnId="{3F9F203A-CD69-42B0-AA9D-185C926BD1A3}">
      <dgm:prSet/>
      <dgm:spPr/>
      <dgm:t>
        <a:bodyPr/>
        <a:lstStyle/>
        <a:p>
          <a:endParaRPr lang="ru-RU" sz="1400">
            <a:latin typeface="Georgia" pitchFamily="18" charset="0"/>
          </a:endParaRPr>
        </a:p>
      </dgm:t>
    </dgm:pt>
    <dgm:pt modelId="{A0C944D0-2F5C-44EE-A07C-E367ABAEC5F2}" type="pres">
      <dgm:prSet presAssocID="{9364BDD2-BD92-43D7-90B5-D4C1EFD6D4F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D4EA4E-1310-43F1-AB9E-FB6E915DC6D0}" type="pres">
      <dgm:prSet presAssocID="{1FC2440A-B65B-456C-B428-363E45065C02}" presName="parentText" presStyleLbl="node1" presStyleIdx="0" presStyleCnt="1" custLinFactNeighborY="-9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9F203A-CD69-42B0-AA9D-185C926BD1A3}" srcId="{9364BDD2-BD92-43D7-90B5-D4C1EFD6D4FC}" destId="{1FC2440A-B65B-456C-B428-363E45065C02}" srcOrd="0" destOrd="0" parTransId="{6AB636F7-535F-4552-AC84-FB852ABAC195}" sibTransId="{EBF278D1-16DA-4CB7-A901-7F86FEC10DDB}"/>
    <dgm:cxn modelId="{C93C5726-22B0-4D0A-906A-6FB4239BF066}" type="presOf" srcId="{1FC2440A-B65B-456C-B428-363E45065C02}" destId="{F7D4EA4E-1310-43F1-AB9E-FB6E915DC6D0}" srcOrd="0" destOrd="0" presId="urn:microsoft.com/office/officeart/2005/8/layout/vList2"/>
    <dgm:cxn modelId="{A00745CD-DCC3-463F-813C-C3C7137D3A44}" type="presOf" srcId="{9364BDD2-BD92-43D7-90B5-D4C1EFD6D4FC}" destId="{A0C944D0-2F5C-44EE-A07C-E367ABAEC5F2}" srcOrd="0" destOrd="0" presId="urn:microsoft.com/office/officeart/2005/8/layout/vList2"/>
    <dgm:cxn modelId="{3894B7A2-09CC-457C-A080-0A7C6C062FC8}" type="presParOf" srcId="{A0C944D0-2F5C-44EE-A07C-E367ABAEC5F2}" destId="{F7D4EA4E-1310-43F1-AB9E-FB6E915DC6D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412BBDC-EBFC-4110-933C-97BBE5C78F57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C71CEA-3248-400E-96F9-30AAD0D97A57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200" dirty="0" smtClean="0">
              <a:latin typeface="Georgia" pitchFamily="18" charset="0"/>
            </a:rPr>
            <a:t>Льготная ставка по налогу на прибыль в части,</a:t>
          </a:r>
          <a:r>
            <a:rPr lang="en-US" sz="1200" dirty="0" smtClean="0">
              <a:latin typeface="Georgia" pitchFamily="18" charset="0"/>
            </a:rPr>
            <a:t> </a:t>
          </a:r>
          <a:r>
            <a:rPr lang="ru-RU" sz="1200" dirty="0" smtClean="0">
              <a:latin typeface="Georgia" pitchFamily="18" charset="0"/>
            </a:rPr>
            <a:t>зачисляемой в бюджет Новосибирской области</a:t>
          </a:r>
          <a:endParaRPr lang="ru-RU" sz="1200" dirty="0">
            <a:latin typeface="Georgia" pitchFamily="18" charset="0"/>
          </a:endParaRPr>
        </a:p>
      </dgm:t>
    </dgm:pt>
    <dgm:pt modelId="{DE4D6E81-8870-4441-9F9B-37DF1FE8F953}" type="sibTrans" cxnId="{BF5FF111-1C28-4F09-B270-8EB9BCF9DA1C}">
      <dgm:prSet/>
      <dgm:spPr/>
      <dgm:t>
        <a:bodyPr/>
        <a:lstStyle/>
        <a:p>
          <a:endParaRPr lang="ru-RU" sz="1100"/>
        </a:p>
      </dgm:t>
    </dgm:pt>
    <dgm:pt modelId="{DAD912A2-DF90-46F8-AC0A-DC3F41461FE1}" type="parTrans" cxnId="{BF5FF111-1C28-4F09-B270-8EB9BCF9DA1C}">
      <dgm:prSet/>
      <dgm:spPr/>
      <dgm:t>
        <a:bodyPr/>
        <a:lstStyle/>
        <a:p>
          <a:endParaRPr lang="ru-RU" sz="1100"/>
        </a:p>
      </dgm:t>
    </dgm:pt>
    <dgm:pt modelId="{8AC8E35C-47C1-4E80-8F2F-0C060DC93829}" type="pres">
      <dgm:prSet presAssocID="{D412BBDC-EBFC-4110-933C-97BBE5C78F5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676C1E-CD8C-4AE8-9B16-8954F7FCFD5E}" type="pres">
      <dgm:prSet presAssocID="{41C71CEA-3248-400E-96F9-30AAD0D97A57}" presName="circle1" presStyleLbl="node1" presStyleIdx="0" presStyleCnt="1"/>
      <dgm:spPr>
        <a:solidFill>
          <a:schemeClr val="accent6"/>
        </a:solidFill>
      </dgm:spPr>
    </dgm:pt>
    <dgm:pt modelId="{069CD3AD-5CA8-4513-BFCF-4003D58D2857}" type="pres">
      <dgm:prSet presAssocID="{41C71CEA-3248-400E-96F9-30AAD0D97A57}" presName="space" presStyleCnt="0"/>
      <dgm:spPr/>
    </dgm:pt>
    <dgm:pt modelId="{0F6E9F99-774B-4295-B2DC-719C9E9E1A3E}" type="pres">
      <dgm:prSet presAssocID="{41C71CEA-3248-400E-96F9-30AAD0D97A57}" presName="rect1" presStyleLbl="alignAcc1" presStyleIdx="0" presStyleCnt="1" custScaleX="100342" custScaleY="100000" custLinFactNeighborY="-20000"/>
      <dgm:spPr/>
      <dgm:t>
        <a:bodyPr/>
        <a:lstStyle/>
        <a:p>
          <a:endParaRPr lang="ru-RU"/>
        </a:p>
      </dgm:t>
    </dgm:pt>
    <dgm:pt modelId="{EDD12C90-FFB3-4A39-BA5F-3A2BA6B230DD}" type="pres">
      <dgm:prSet presAssocID="{41C71CEA-3248-400E-96F9-30AAD0D97A57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26F051-8667-48F7-B04B-53A320927C43}" type="presOf" srcId="{41C71CEA-3248-400E-96F9-30AAD0D97A57}" destId="{0F6E9F99-774B-4295-B2DC-719C9E9E1A3E}" srcOrd="0" destOrd="0" presId="urn:microsoft.com/office/officeart/2005/8/layout/target3"/>
    <dgm:cxn modelId="{C17CB317-2FC4-484E-B179-B90CE1E6336A}" type="presOf" srcId="{D412BBDC-EBFC-4110-933C-97BBE5C78F57}" destId="{8AC8E35C-47C1-4E80-8F2F-0C060DC93829}" srcOrd="0" destOrd="0" presId="urn:microsoft.com/office/officeart/2005/8/layout/target3"/>
    <dgm:cxn modelId="{BF5FF111-1C28-4F09-B270-8EB9BCF9DA1C}" srcId="{D412BBDC-EBFC-4110-933C-97BBE5C78F57}" destId="{41C71CEA-3248-400E-96F9-30AAD0D97A57}" srcOrd="0" destOrd="0" parTransId="{DAD912A2-DF90-46F8-AC0A-DC3F41461FE1}" sibTransId="{DE4D6E81-8870-4441-9F9B-37DF1FE8F953}"/>
    <dgm:cxn modelId="{9F4CB110-9C7C-4D88-8967-AF8519E6C7CA}" type="presOf" srcId="{41C71CEA-3248-400E-96F9-30AAD0D97A57}" destId="{EDD12C90-FFB3-4A39-BA5F-3A2BA6B230DD}" srcOrd="1" destOrd="0" presId="urn:microsoft.com/office/officeart/2005/8/layout/target3"/>
    <dgm:cxn modelId="{3F7A627A-C863-4171-B926-5CBDFE99D65B}" type="presParOf" srcId="{8AC8E35C-47C1-4E80-8F2F-0C060DC93829}" destId="{89676C1E-CD8C-4AE8-9B16-8954F7FCFD5E}" srcOrd="0" destOrd="0" presId="urn:microsoft.com/office/officeart/2005/8/layout/target3"/>
    <dgm:cxn modelId="{74C99CC5-294F-41FE-ACDB-BE344485A56B}" type="presParOf" srcId="{8AC8E35C-47C1-4E80-8F2F-0C060DC93829}" destId="{069CD3AD-5CA8-4513-BFCF-4003D58D2857}" srcOrd="1" destOrd="0" presId="urn:microsoft.com/office/officeart/2005/8/layout/target3"/>
    <dgm:cxn modelId="{B1463A3B-78EC-4C9F-ABA4-D85A38CAA309}" type="presParOf" srcId="{8AC8E35C-47C1-4E80-8F2F-0C060DC93829}" destId="{0F6E9F99-774B-4295-B2DC-719C9E9E1A3E}" srcOrd="2" destOrd="0" presId="urn:microsoft.com/office/officeart/2005/8/layout/target3"/>
    <dgm:cxn modelId="{E3E4757D-8B15-439D-88EF-7A36D1D18F66}" type="presParOf" srcId="{8AC8E35C-47C1-4E80-8F2F-0C060DC93829}" destId="{EDD12C90-FFB3-4A39-BA5F-3A2BA6B230DD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27C5D85-283B-49DA-98DA-095CED711B5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D71D91-A54E-4E34-AFED-EB0743E321B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200" dirty="0" smtClean="0">
              <a:latin typeface="Georgia" pitchFamily="18" charset="0"/>
            </a:rPr>
            <a:t>Общая сумма льгот в 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2015 </a:t>
          </a:r>
          <a:r>
            <a:rPr lang="ru-RU" sz="1200" dirty="0" smtClean="0">
              <a:latin typeface="Georgia" pitchFamily="18" charset="0"/>
              <a:cs typeface="Times New Roman" pitchFamily="18" charset="0"/>
            </a:rPr>
            <a:t>году (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9 </a:t>
          </a:r>
          <a:r>
            <a:rPr lang="ru-RU" sz="1200" dirty="0" smtClean="0">
              <a:latin typeface="Georgia" pitchFamily="18" charset="0"/>
              <a:cs typeface="Times New Roman" pitchFamily="18" charset="0"/>
            </a:rPr>
            <a:t>месяцев)</a:t>
          </a:r>
          <a:endParaRPr lang="ru-RU" sz="1200" dirty="0">
            <a:latin typeface="Georgia" pitchFamily="18" charset="0"/>
            <a:cs typeface="Times New Roman" pitchFamily="18" charset="0"/>
          </a:endParaRPr>
        </a:p>
      </dgm:t>
    </dgm:pt>
    <dgm:pt modelId="{A5B45ADD-02D2-47A2-A5BE-DEDB0D86006D}" type="parTrans" cxnId="{39F8474E-8B34-4336-85DF-68DDB3A7BBEB}">
      <dgm:prSet/>
      <dgm:spPr/>
      <dgm:t>
        <a:bodyPr/>
        <a:lstStyle/>
        <a:p>
          <a:endParaRPr lang="ru-RU"/>
        </a:p>
      </dgm:t>
    </dgm:pt>
    <dgm:pt modelId="{BB3B3BE2-DE46-400A-B6FD-6C316AB27DDC}" type="sibTrans" cxnId="{39F8474E-8B34-4336-85DF-68DDB3A7BBEB}">
      <dgm:prSet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34E28E57-24A2-4987-8D66-7730A4533D01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8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82,6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latin typeface="Georgia" pitchFamily="18" charset="0"/>
              <a:cs typeface="Times New Roman" pitchFamily="18" charset="0"/>
            </a:rPr>
            <a:t>млн. рублей</a:t>
          </a:r>
          <a:endParaRPr lang="ru-RU" sz="1400" dirty="0">
            <a:latin typeface="Georgia" pitchFamily="18" charset="0"/>
            <a:cs typeface="Times New Roman" pitchFamily="18" charset="0"/>
          </a:endParaRPr>
        </a:p>
      </dgm:t>
    </dgm:pt>
    <dgm:pt modelId="{DB98AB9E-FAB8-4AEE-ACEB-E7331603A2CC}" type="parTrans" cxnId="{24589C56-A6AD-43D9-A0C4-F7EF60BCD0D2}">
      <dgm:prSet/>
      <dgm:spPr/>
      <dgm:t>
        <a:bodyPr/>
        <a:lstStyle/>
        <a:p>
          <a:endParaRPr lang="ru-RU"/>
        </a:p>
      </dgm:t>
    </dgm:pt>
    <dgm:pt modelId="{B515664A-77E0-400E-8413-BDF7DF2019F3}" type="sibTrans" cxnId="{24589C56-A6AD-43D9-A0C4-F7EF60BCD0D2}">
      <dgm:prSet/>
      <dgm:spPr/>
      <dgm:t>
        <a:bodyPr/>
        <a:lstStyle/>
        <a:p>
          <a:endParaRPr lang="ru-RU"/>
        </a:p>
      </dgm:t>
    </dgm:pt>
    <dgm:pt modelId="{60DCFC46-C873-4CEA-9DFF-639AB6684623}" type="pres">
      <dgm:prSet presAssocID="{C27C5D85-283B-49DA-98DA-095CED711B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FDA672-34CC-405C-BA4B-8562C4A30250}" type="pres">
      <dgm:prSet presAssocID="{91D71D91-A54E-4E34-AFED-EB0743E321BA}" presName="node" presStyleLbl="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29BF5E-590C-475E-A258-0B1A5877647E}" type="pres">
      <dgm:prSet presAssocID="{BB3B3BE2-DE46-400A-B6FD-6C316AB27DDC}" presName="sibTrans" presStyleLbl="sibTrans2D1" presStyleIdx="0" presStyleCnt="1" custScaleX="98091" custScaleY="79677"/>
      <dgm:spPr/>
      <dgm:t>
        <a:bodyPr/>
        <a:lstStyle/>
        <a:p>
          <a:endParaRPr lang="ru-RU"/>
        </a:p>
      </dgm:t>
    </dgm:pt>
    <dgm:pt modelId="{5017A5AE-C1F9-4462-A525-8C8340F75767}" type="pres">
      <dgm:prSet presAssocID="{BB3B3BE2-DE46-400A-B6FD-6C316AB27DDC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2362EBA7-1EA8-4570-9528-7004818FE8B3}" type="pres">
      <dgm:prSet presAssocID="{34E28E57-24A2-4987-8D66-7730A4533D01}" presName="node" presStyleLbl="node1" presStyleIdx="1" presStyleCnt="2" custScaleX="130964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A0F6C9-ECAD-48AF-83B3-89D2768B25D5}" type="presOf" srcId="{91D71D91-A54E-4E34-AFED-EB0743E321BA}" destId="{F1FDA672-34CC-405C-BA4B-8562C4A30250}" srcOrd="0" destOrd="0" presId="urn:microsoft.com/office/officeart/2005/8/layout/process1"/>
    <dgm:cxn modelId="{4EF07F9F-FA6A-4783-9F33-CB0BA7E83C33}" type="presOf" srcId="{BB3B3BE2-DE46-400A-B6FD-6C316AB27DDC}" destId="{4529BF5E-590C-475E-A258-0B1A5877647E}" srcOrd="0" destOrd="0" presId="urn:microsoft.com/office/officeart/2005/8/layout/process1"/>
    <dgm:cxn modelId="{1A803901-D24D-4079-9DEA-864A8755737B}" type="presOf" srcId="{BB3B3BE2-DE46-400A-B6FD-6C316AB27DDC}" destId="{5017A5AE-C1F9-4462-A525-8C8340F75767}" srcOrd="1" destOrd="0" presId="urn:microsoft.com/office/officeart/2005/8/layout/process1"/>
    <dgm:cxn modelId="{7C7D42C0-BB83-4403-9ED2-4BCDE42FF2A8}" type="presOf" srcId="{C27C5D85-283B-49DA-98DA-095CED711B59}" destId="{60DCFC46-C873-4CEA-9DFF-639AB6684623}" srcOrd="0" destOrd="0" presId="urn:microsoft.com/office/officeart/2005/8/layout/process1"/>
    <dgm:cxn modelId="{39F8474E-8B34-4336-85DF-68DDB3A7BBEB}" srcId="{C27C5D85-283B-49DA-98DA-095CED711B59}" destId="{91D71D91-A54E-4E34-AFED-EB0743E321BA}" srcOrd="0" destOrd="0" parTransId="{A5B45ADD-02D2-47A2-A5BE-DEDB0D86006D}" sibTransId="{BB3B3BE2-DE46-400A-B6FD-6C316AB27DDC}"/>
    <dgm:cxn modelId="{24589C56-A6AD-43D9-A0C4-F7EF60BCD0D2}" srcId="{C27C5D85-283B-49DA-98DA-095CED711B59}" destId="{34E28E57-24A2-4987-8D66-7730A4533D01}" srcOrd="1" destOrd="0" parTransId="{DB98AB9E-FAB8-4AEE-ACEB-E7331603A2CC}" sibTransId="{B515664A-77E0-400E-8413-BDF7DF2019F3}"/>
    <dgm:cxn modelId="{6312B9B4-D815-4247-89A7-CFB7119DBDFB}" type="presOf" srcId="{34E28E57-24A2-4987-8D66-7730A4533D01}" destId="{2362EBA7-1EA8-4570-9528-7004818FE8B3}" srcOrd="0" destOrd="0" presId="urn:microsoft.com/office/officeart/2005/8/layout/process1"/>
    <dgm:cxn modelId="{58B3FDD6-AB57-4246-9572-02BEC7154BE0}" type="presParOf" srcId="{60DCFC46-C873-4CEA-9DFF-639AB6684623}" destId="{F1FDA672-34CC-405C-BA4B-8562C4A30250}" srcOrd="0" destOrd="0" presId="urn:microsoft.com/office/officeart/2005/8/layout/process1"/>
    <dgm:cxn modelId="{8CF03654-34D5-4927-BA43-0BEEFB17C668}" type="presParOf" srcId="{60DCFC46-C873-4CEA-9DFF-639AB6684623}" destId="{4529BF5E-590C-475E-A258-0B1A5877647E}" srcOrd="1" destOrd="0" presId="urn:microsoft.com/office/officeart/2005/8/layout/process1"/>
    <dgm:cxn modelId="{875CFD0F-E398-4906-8D7B-5D68557D47EB}" type="presParOf" srcId="{4529BF5E-590C-475E-A258-0B1A5877647E}" destId="{5017A5AE-C1F9-4462-A525-8C8340F75767}" srcOrd="0" destOrd="0" presId="urn:microsoft.com/office/officeart/2005/8/layout/process1"/>
    <dgm:cxn modelId="{AC6637B8-17C2-4B65-9D7B-2D8231AC19E9}" type="presParOf" srcId="{60DCFC46-C873-4CEA-9DFF-639AB6684623}" destId="{2362EBA7-1EA8-4570-9528-7004818FE8B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A6D4761-AEE4-4D33-86A4-282333B86488}" type="doc">
      <dgm:prSet loTypeId="urn:microsoft.com/office/officeart/2005/8/layout/vList5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6749385-1724-49CA-8DF2-CDC1A17BE5A9}">
      <dgm:prSet/>
      <dgm:spPr/>
      <dgm:t>
        <a:bodyPr/>
        <a:lstStyle/>
        <a:p>
          <a:pPr rtl="0"/>
          <a:r>
            <a:rPr lang="ru-RU" dirty="0" smtClean="0">
              <a:latin typeface="Times New Roman" pitchFamily="18" charset="0"/>
              <a:cs typeface="Times New Roman" pitchFamily="18" charset="0"/>
            </a:rPr>
            <a:t>2015 год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B8255A2-EEA7-42D5-A20D-15A790B9A216}" type="parTrans" cxnId="{84A1280B-1DD6-45BA-BB5B-F31BC90EA633}">
      <dgm:prSet/>
      <dgm:spPr/>
      <dgm:t>
        <a:bodyPr/>
        <a:lstStyle/>
        <a:p>
          <a:endParaRPr lang="ru-RU"/>
        </a:p>
      </dgm:t>
    </dgm:pt>
    <dgm:pt modelId="{DA620811-C78A-484E-90D5-5A47B58FFA9E}" type="sibTrans" cxnId="{84A1280B-1DD6-45BA-BB5B-F31BC90EA633}">
      <dgm:prSet/>
      <dgm:spPr/>
      <dgm:t>
        <a:bodyPr/>
        <a:lstStyle/>
        <a:p>
          <a:endParaRPr lang="ru-RU"/>
        </a:p>
      </dgm:t>
    </dgm:pt>
    <dgm:pt modelId="{964BF0FD-95C9-4688-BC9B-F08F41D7A940}">
      <dgm:prSet custT="1"/>
      <dgm:spPr/>
      <dgm:t>
        <a:bodyPr/>
        <a:lstStyle/>
        <a:p>
          <a:pPr rtl="0"/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65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en-US" sz="1600" dirty="0" smtClean="0">
              <a:latin typeface="Times New Roman" pitchFamily="18" charset="0"/>
              <a:cs typeface="Times New Roman" pitchFamily="18" charset="0"/>
            </a:rPr>
          </a:br>
          <a:r>
            <a:rPr lang="ru-RU" sz="1400" dirty="0" err="1" smtClean="0">
              <a:latin typeface="Georgia" pitchFamily="18" charset="0"/>
              <a:cs typeface="Times New Roman" pitchFamily="18" charset="0"/>
            </a:rPr>
            <a:t>млн.рублей</a:t>
          </a:r>
          <a:endParaRPr lang="ru-RU" sz="1400" dirty="0">
            <a:latin typeface="Georgia" pitchFamily="18" charset="0"/>
            <a:cs typeface="Times New Roman" pitchFamily="18" charset="0"/>
          </a:endParaRPr>
        </a:p>
      </dgm:t>
    </dgm:pt>
    <dgm:pt modelId="{FE81BACA-4846-407B-B857-490EBA2D30E9}" type="parTrans" cxnId="{698A6846-78FC-4F4F-9B54-70AC2D0B5725}">
      <dgm:prSet/>
      <dgm:spPr/>
      <dgm:t>
        <a:bodyPr/>
        <a:lstStyle/>
        <a:p>
          <a:endParaRPr lang="ru-RU"/>
        </a:p>
      </dgm:t>
    </dgm:pt>
    <dgm:pt modelId="{FDF88F1D-095E-41B0-8ABE-BCE61046FFE7}" type="sibTrans" cxnId="{698A6846-78FC-4F4F-9B54-70AC2D0B5725}">
      <dgm:prSet/>
      <dgm:spPr/>
      <dgm:t>
        <a:bodyPr/>
        <a:lstStyle/>
        <a:p>
          <a:endParaRPr lang="ru-RU"/>
        </a:p>
      </dgm:t>
    </dgm:pt>
    <dgm:pt modelId="{2B7369D9-E675-4828-87C1-753BBEA439F9}" type="pres">
      <dgm:prSet presAssocID="{3A6D4761-AEE4-4D33-86A4-282333B864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E448D8-3C40-41F2-AB52-F60E3A95D880}" type="pres">
      <dgm:prSet presAssocID="{C6749385-1724-49CA-8DF2-CDC1A17BE5A9}" presName="linNode" presStyleCnt="0"/>
      <dgm:spPr/>
      <dgm:t>
        <a:bodyPr/>
        <a:lstStyle/>
        <a:p>
          <a:endParaRPr lang="ru-RU"/>
        </a:p>
      </dgm:t>
    </dgm:pt>
    <dgm:pt modelId="{CCD077FD-9A07-4B5A-937E-811AAEB92567}" type="pres">
      <dgm:prSet presAssocID="{C6749385-1724-49CA-8DF2-CDC1A17BE5A9}" presName="parentText" presStyleLbl="node1" presStyleIdx="0" presStyleCnt="2" custScaleX="140740" custScaleY="46352" custLinFactNeighborX="27778" custLinFactNeighborY="-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49E85D-E702-4B69-80B5-04CF45E9BD61}" type="pres">
      <dgm:prSet presAssocID="{DA620811-C78A-484E-90D5-5A47B58FFA9E}" presName="sp" presStyleCnt="0"/>
      <dgm:spPr/>
      <dgm:t>
        <a:bodyPr/>
        <a:lstStyle/>
        <a:p>
          <a:endParaRPr lang="ru-RU"/>
        </a:p>
      </dgm:t>
    </dgm:pt>
    <dgm:pt modelId="{3108DEB1-787E-4B61-97FF-189D2527D3F3}" type="pres">
      <dgm:prSet presAssocID="{964BF0FD-95C9-4688-BC9B-F08F41D7A940}" presName="linNode" presStyleCnt="0"/>
      <dgm:spPr/>
      <dgm:t>
        <a:bodyPr/>
        <a:lstStyle/>
        <a:p>
          <a:endParaRPr lang="ru-RU"/>
        </a:p>
      </dgm:t>
    </dgm:pt>
    <dgm:pt modelId="{7DEF0051-22F9-4A72-B3BD-FBA8F9CB5B04}" type="pres">
      <dgm:prSet presAssocID="{964BF0FD-95C9-4688-BC9B-F08F41D7A940}" presName="parentText" presStyleLbl="node1" presStyleIdx="1" presStyleCnt="2" custScaleX="203704" custLinFactNeighborX="-18518" custLinFactNeighborY="312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72202C-995E-40E6-96B3-950ED2EF2F8F}" type="presOf" srcId="{C6749385-1724-49CA-8DF2-CDC1A17BE5A9}" destId="{CCD077FD-9A07-4B5A-937E-811AAEB92567}" srcOrd="0" destOrd="0" presId="urn:microsoft.com/office/officeart/2005/8/layout/vList5"/>
    <dgm:cxn modelId="{84A1280B-1DD6-45BA-BB5B-F31BC90EA633}" srcId="{3A6D4761-AEE4-4D33-86A4-282333B86488}" destId="{C6749385-1724-49CA-8DF2-CDC1A17BE5A9}" srcOrd="0" destOrd="0" parTransId="{9B8255A2-EEA7-42D5-A20D-15A790B9A216}" sibTransId="{DA620811-C78A-484E-90D5-5A47B58FFA9E}"/>
    <dgm:cxn modelId="{0B592DB4-AF31-4051-8296-4731425D7600}" type="presOf" srcId="{3A6D4761-AEE4-4D33-86A4-282333B86488}" destId="{2B7369D9-E675-4828-87C1-753BBEA439F9}" srcOrd="0" destOrd="0" presId="urn:microsoft.com/office/officeart/2005/8/layout/vList5"/>
    <dgm:cxn modelId="{32489C74-9A12-4353-8720-EA80D91E1E36}" type="presOf" srcId="{964BF0FD-95C9-4688-BC9B-F08F41D7A940}" destId="{7DEF0051-22F9-4A72-B3BD-FBA8F9CB5B04}" srcOrd="0" destOrd="0" presId="urn:microsoft.com/office/officeart/2005/8/layout/vList5"/>
    <dgm:cxn modelId="{698A6846-78FC-4F4F-9B54-70AC2D0B5725}" srcId="{3A6D4761-AEE4-4D33-86A4-282333B86488}" destId="{964BF0FD-95C9-4688-BC9B-F08F41D7A940}" srcOrd="1" destOrd="0" parTransId="{FE81BACA-4846-407B-B857-490EBA2D30E9}" sibTransId="{FDF88F1D-095E-41B0-8ABE-BCE61046FFE7}"/>
    <dgm:cxn modelId="{C36B313A-E585-487B-A6B7-6A2890A2F562}" type="presParOf" srcId="{2B7369D9-E675-4828-87C1-753BBEA439F9}" destId="{5BE448D8-3C40-41F2-AB52-F60E3A95D880}" srcOrd="0" destOrd="0" presId="urn:microsoft.com/office/officeart/2005/8/layout/vList5"/>
    <dgm:cxn modelId="{DF450BAC-295B-4655-AD30-C54A7F9B85BE}" type="presParOf" srcId="{5BE448D8-3C40-41F2-AB52-F60E3A95D880}" destId="{CCD077FD-9A07-4B5A-937E-811AAEB92567}" srcOrd="0" destOrd="0" presId="urn:microsoft.com/office/officeart/2005/8/layout/vList5"/>
    <dgm:cxn modelId="{AD986715-C8A7-497F-8351-D8978A8941DB}" type="presParOf" srcId="{2B7369D9-E675-4828-87C1-753BBEA439F9}" destId="{9949E85D-E702-4B69-80B5-04CF45E9BD61}" srcOrd="1" destOrd="0" presId="urn:microsoft.com/office/officeart/2005/8/layout/vList5"/>
    <dgm:cxn modelId="{BF072EF1-B681-433D-8C92-C0DB58BA87B0}" type="presParOf" srcId="{2B7369D9-E675-4828-87C1-753BBEA439F9}" destId="{3108DEB1-787E-4B61-97FF-189D2527D3F3}" srcOrd="2" destOrd="0" presId="urn:microsoft.com/office/officeart/2005/8/layout/vList5"/>
    <dgm:cxn modelId="{88D4F12A-FF2A-40B2-91BF-2F5428E4B721}" type="presParOf" srcId="{3108DEB1-787E-4B61-97FF-189D2527D3F3}" destId="{7DEF0051-22F9-4A72-B3BD-FBA8F9CB5B0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A6D4761-AEE4-4D33-86A4-282333B86488}" type="doc">
      <dgm:prSet loTypeId="urn:microsoft.com/office/officeart/2005/8/layout/vList5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6749385-1724-49CA-8DF2-CDC1A17BE5A9}">
      <dgm:prSet/>
      <dgm:spPr/>
      <dgm:t>
        <a:bodyPr/>
        <a:lstStyle/>
        <a:p>
          <a:pPr rtl="0"/>
          <a:r>
            <a:rPr lang="ru-RU" dirty="0" smtClean="0">
              <a:latin typeface="Times New Roman" pitchFamily="18" charset="0"/>
              <a:cs typeface="Times New Roman" pitchFamily="18" charset="0"/>
            </a:rPr>
            <a:t>2017 год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B8255A2-EEA7-42D5-A20D-15A790B9A216}" type="parTrans" cxnId="{84A1280B-1DD6-45BA-BB5B-F31BC90EA633}">
      <dgm:prSet/>
      <dgm:spPr/>
      <dgm:t>
        <a:bodyPr/>
        <a:lstStyle/>
        <a:p>
          <a:endParaRPr lang="ru-RU"/>
        </a:p>
      </dgm:t>
    </dgm:pt>
    <dgm:pt modelId="{DA620811-C78A-484E-90D5-5A47B58FFA9E}" type="sibTrans" cxnId="{84A1280B-1DD6-45BA-BB5B-F31BC90EA633}">
      <dgm:prSet/>
      <dgm:spPr/>
      <dgm:t>
        <a:bodyPr/>
        <a:lstStyle/>
        <a:p>
          <a:endParaRPr lang="ru-RU"/>
        </a:p>
      </dgm:t>
    </dgm:pt>
    <dgm:pt modelId="{964BF0FD-95C9-4688-BC9B-F08F41D7A940}">
      <dgm:prSet custT="1"/>
      <dgm:spPr/>
      <dgm:t>
        <a:bodyPr/>
        <a:lstStyle/>
        <a:p>
          <a:pPr rtl="0"/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120</a:t>
          </a:r>
          <a:br>
            <a:rPr lang="en-US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latin typeface="Georgia" pitchFamily="18" charset="0"/>
              <a:cs typeface="Times New Roman" pitchFamily="18" charset="0"/>
            </a:rPr>
            <a:t>млн. рублей</a:t>
          </a:r>
          <a:endParaRPr lang="ru-RU" sz="1400" dirty="0">
            <a:latin typeface="Georgia" pitchFamily="18" charset="0"/>
            <a:cs typeface="Times New Roman" pitchFamily="18" charset="0"/>
          </a:endParaRPr>
        </a:p>
      </dgm:t>
    </dgm:pt>
    <dgm:pt modelId="{FE81BACA-4846-407B-B857-490EBA2D30E9}" type="parTrans" cxnId="{698A6846-78FC-4F4F-9B54-70AC2D0B5725}">
      <dgm:prSet/>
      <dgm:spPr/>
      <dgm:t>
        <a:bodyPr/>
        <a:lstStyle/>
        <a:p>
          <a:endParaRPr lang="ru-RU"/>
        </a:p>
      </dgm:t>
    </dgm:pt>
    <dgm:pt modelId="{FDF88F1D-095E-41B0-8ABE-BCE61046FFE7}" type="sibTrans" cxnId="{698A6846-78FC-4F4F-9B54-70AC2D0B5725}">
      <dgm:prSet/>
      <dgm:spPr/>
      <dgm:t>
        <a:bodyPr/>
        <a:lstStyle/>
        <a:p>
          <a:endParaRPr lang="ru-RU"/>
        </a:p>
      </dgm:t>
    </dgm:pt>
    <dgm:pt modelId="{2B7369D9-E675-4828-87C1-753BBEA439F9}" type="pres">
      <dgm:prSet presAssocID="{3A6D4761-AEE4-4D33-86A4-282333B864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E448D8-3C40-41F2-AB52-F60E3A95D880}" type="pres">
      <dgm:prSet presAssocID="{C6749385-1724-49CA-8DF2-CDC1A17BE5A9}" presName="linNode" presStyleCnt="0"/>
      <dgm:spPr/>
      <dgm:t>
        <a:bodyPr/>
        <a:lstStyle/>
        <a:p>
          <a:endParaRPr lang="ru-RU"/>
        </a:p>
      </dgm:t>
    </dgm:pt>
    <dgm:pt modelId="{CCD077FD-9A07-4B5A-937E-811AAEB92567}" type="pres">
      <dgm:prSet presAssocID="{C6749385-1724-49CA-8DF2-CDC1A17BE5A9}" presName="parentText" presStyleLbl="node1" presStyleIdx="0" presStyleCnt="2" custScaleX="140740" custScaleY="46352" custLinFactNeighborX="24130" custLinFactNeighborY="-42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49E85D-E702-4B69-80B5-04CF45E9BD61}" type="pres">
      <dgm:prSet presAssocID="{DA620811-C78A-484E-90D5-5A47B58FFA9E}" presName="sp" presStyleCnt="0"/>
      <dgm:spPr/>
      <dgm:t>
        <a:bodyPr/>
        <a:lstStyle/>
        <a:p>
          <a:endParaRPr lang="ru-RU"/>
        </a:p>
      </dgm:t>
    </dgm:pt>
    <dgm:pt modelId="{3108DEB1-787E-4B61-97FF-189D2527D3F3}" type="pres">
      <dgm:prSet presAssocID="{964BF0FD-95C9-4688-BC9B-F08F41D7A940}" presName="linNode" presStyleCnt="0"/>
      <dgm:spPr/>
      <dgm:t>
        <a:bodyPr/>
        <a:lstStyle/>
        <a:p>
          <a:endParaRPr lang="ru-RU"/>
        </a:p>
      </dgm:t>
    </dgm:pt>
    <dgm:pt modelId="{7DEF0051-22F9-4A72-B3BD-FBA8F9CB5B04}" type="pres">
      <dgm:prSet presAssocID="{964BF0FD-95C9-4688-BC9B-F08F41D7A940}" presName="parentText" presStyleLbl="node1" presStyleIdx="1" presStyleCnt="2" custScaleX="2136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A1280B-1DD6-45BA-BB5B-F31BC90EA633}" srcId="{3A6D4761-AEE4-4D33-86A4-282333B86488}" destId="{C6749385-1724-49CA-8DF2-CDC1A17BE5A9}" srcOrd="0" destOrd="0" parTransId="{9B8255A2-EEA7-42D5-A20D-15A790B9A216}" sibTransId="{DA620811-C78A-484E-90D5-5A47B58FFA9E}"/>
    <dgm:cxn modelId="{D6EC08B4-D6FD-41DF-A2E8-F150FF510C4A}" type="presOf" srcId="{3A6D4761-AEE4-4D33-86A4-282333B86488}" destId="{2B7369D9-E675-4828-87C1-753BBEA439F9}" srcOrd="0" destOrd="0" presId="urn:microsoft.com/office/officeart/2005/8/layout/vList5"/>
    <dgm:cxn modelId="{0705943C-578A-4DD1-BAE1-940726E3FE70}" type="presOf" srcId="{C6749385-1724-49CA-8DF2-CDC1A17BE5A9}" destId="{CCD077FD-9A07-4B5A-937E-811AAEB92567}" srcOrd="0" destOrd="0" presId="urn:microsoft.com/office/officeart/2005/8/layout/vList5"/>
    <dgm:cxn modelId="{C349195F-7FEF-45DC-AE33-80041724FE2C}" type="presOf" srcId="{964BF0FD-95C9-4688-BC9B-F08F41D7A940}" destId="{7DEF0051-22F9-4A72-B3BD-FBA8F9CB5B04}" srcOrd="0" destOrd="0" presId="urn:microsoft.com/office/officeart/2005/8/layout/vList5"/>
    <dgm:cxn modelId="{698A6846-78FC-4F4F-9B54-70AC2D0B5725}" srcId="{3A6D4761-AEE4-4D33-86A4-282333B86488}" destId="{964BF0FD-95C9-4688-BC9B-F08F41D7A940}" srcOrd="1" destOrd="0" parTransId="{FE81BACA-4846-407B-B857-490EBA2D30E9}" sibTransId="{FDF88F1D-095E-41B0-8ABE-BCE61046FFE7}"/>
    <dgm:cxn modelId="{E1A287C5-44EB-4D9A-B7B2-60F41E714B70}" type="presParOf" srcId="{2B7369D9-E675-4828-87C1-753BBEA439F9}" destId="{5BE448D8-3C40-41F2-AB52-F60E3A95D880}" srcOrd="0" destOrd="0" presId="urn:microsoft.com/office/officeart/2005/8/layout/vList5"/>
    <dgm:cxn modelId="{C2266F83-F08B-4596-89A0-70EFF15760B1}" type="presParOf" srcId="{5BE448D8-3C40-41F2-AB52-F60E3A95D880}" destId="{CCD077FD-9A07-4B5A-937E-811AAEB92567}" srcOrd="0" destOrd="0" presId="urn:microsoft.com/office/officeart/2005/8/layout/vList5"/>
    <dgm:cxn modelId="{E54D2EBD-53B8-4B30-8CDB-2055DEEFFBC0}" type="presParOf" srcId="{2B7369D9-E675-4828-87C1-753BBEA439F9}" destId="{9949E85D-E702-4B69-80B5-04CF45E9BD61}" srcOrd="1" destOrd="0" presId="urn:microsoft.com/office/officeart/2005/8/layout/vList5"/>
    <dgm:cxn modelId="{FE4B887D-4186-4C2D-A186-C4D10E1E5CD7}" type="presParOf" srcId="{2B7369D9-E675-4828-87C1-753BBEA439F9}" destId="{3108DEB1-787E-4B61-97FF-189D2527D3F3}" srcOrd="2" destOrd="0" presId="urn:microsoft.com/office/officeart/2005/8/layout/vList5"/>
    <dgm:cxn modelId="{50034EAE-CFF1-477B-89C1-9D97964E3DCE}" type="presParOf" srcId="{3108DEB1-787E-4B61-97FF-189D2527D3F3}" destId="{7DEF0051-22F9-4A72-B3BD-FBA8F9CB5B0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3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798E5C53-2835-4B59-9BFB-A6D1BA41B49D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92213F50-7152-4FCD-83F8-BF69BA29A992}" type="pres">
      <dgm:prSet presAssocID="{798E5C53-2835-4B59-9BFB-A6D1BA41B4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55F66E4-6A25-466B-AA94-1C8D00B163A4}" type="presOf" srcId="{798E5C53-2835-4B59-9BFB-A6D1BA41B49D}" destId="{92213F50-7152-4FCD-83F8-BF69BA29A99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2F97B56-587A-413D-9765-1D98958D71B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2A547FC-A7F9-4773-86FA-0DB4505CD2DC}" type="pres">
      <dgm:prSet presAssocID="{72F97B56-587A-413D-9765-1D98958D71B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DB3A102-5FDF-4390-8297-FD2F96D0BB1D}" type="presOf" srcId="{72F97B56-587A-413D-9765-1D98958D71BC}" destId="{12A547FC-A7F9-4773-86FA-0DB4505CD2DC}" srcOrd="0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610F61EF-8BC0-4E64-9A2B-A3F83A232809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57BA165-C7E2-4263-804D-AF6FC08C8C61}" type="pres">
      <dgm:prSet presAssocID="{610F61EF-8BC0-4E64-9A2B-A3F83A23280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92A73CE-ABA7-4C70-B991-440E8F03E197}" type="presOf" srcId="{610F61EF-8BC0-4E64-9A2B-A3F83A232809}" destId="{857BA165-C7E2-4263-804D-AF6FC08C8C61}" srcOrd="0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80D365D5-DA01-4FBB-98D3-5E40A8EFF88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2E0F96A3-5A4D-4E15-988D-B4276C2B1D9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1400" b="1" dirty="0" smtClean="0">
              <a:latin typeface="Georgia" pitchFamily="18" charset="0"/>
            </a:rPr>
            <a:t>Государственная программа Новосибирской области </a:t>
          </a:r>
          <a:br>
            <a:rPr lang="ru-RU" sz="1400" b="1" dirty="0" smtClean="0">
              <a:latin typeface="Georgia" pitchFamily="18" charset="0"/>
            </a:rPr>
          </a:br>
          <a:r>
            <a:rPr lang="ru-RU" sz="1400" b="1" dirty="0" smtClean="0">
              <a:latin typeface="Georgia" pitchFamily="18" charset="0"/>
            </a:rPr>
            <a:t>«Развитие промышленности и повышение ее конкурентоспособности в Новосибирской области на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2015-2020</a:t>
          </a:r>
          <a:r>
            <a:rPr lang="ru-RU" sz="1400" b="1" dirty="0" smtClean="0">
              <a:latin typeface="Georgia" pitchFamily="18" charset="0"/>
            </a:rPr>
            <a:t> годы»</a:t>
          </a:r>
          <a:endParaRPr lang="ru-RU" sz="1400" b="1" dirty="0">
            <a:latin typeface="Georgia" pitchFamily="18" charset="0"/>
          </a:endParaRPr>
        </a:p>
      </dgm:t>
    </dgm:pt>
    <dgm:pt modelId="{D82F926F-0A88-4B9E-9B96-9ED18DB5E5E1}" type="parTrans" cxnId="{9AE08723-8232-401E-89CB-3FB783FC48BA}">
      <dgm:prSet/>
      <dgm:spPr/>
      <dgm:t>
        <a:bodyPr/>
        <a:lstStyle/>
        <a:p>
          <a:endParaRPr lang="ru-RU" b="1"/>
        </a:p>
      </dgm:t>
    </dgm:pt>
    <dgm:pt modelId="{7AE5FC69-3EBA-4DB2-B2FE-C64CE6F9BCF9}" type="sibTrans" cxnId="{9AE08723-8232-401E-89CB-3FB783FC48BA}">
      <dgm:prSet/>
      <dgm:spPr/>
      <dgm:t>
        <a:bodyPr/>
        <a:lstStyle/>
        <a:p>
          <a:endParaRPr lang="ru-RU" b="1"/>
        </a:p>
      </dgm:t>
    </dgm:pt>
    <dgm:pt modelId="{EC8867F3-BDB5-457B-BCD1-7D60DC5FC232}" type="pres">
      <dgm:prSet presAssocID="{80D365D5-DA01-4FBB-98D3-5E40A8EFF8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44E499-6280-4733-98F8-8D9CADA1510A}" type="pres">
      <dgm:prSet presAssocID="{2E0F96A3-5A4D-4E15-988D-B4276C2B1D93}" presName="parentText" presStyleLbl="node1" presStyleIdx="0" presStyleCnt="1" custScaleY="317122" custLinFactNeighborX="-12038" custLinFactNeighborY="-506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E08723-8232-401E-89CB-3FB783FC48BA}" srcId="{80D365D5-DA01-4FBB-98D3-5E40A8EFF880}" destId="{2E0F96A3-5A4D-4E15-988D-B4276C2B1D93}" srcOrd="0" destOrd="0" parTransId="{D82F926F-0A88-4B9E-9B96-9ED18DB5E5E1}" sibTransId="{7AE5FC69-3EBA-4DB2-B2FE-C64CE6F9BCF9}"/>
    <dgm:cxn modelId="{B36613CF-1D1B-482D-AADE-1A6D379667C5}" type="presOf" srcId="{2E0F96A3-5A4D-4E15-988D-B4276C2B1D93}" destId="{EF44E499-6280-4733-98F8-8D9CADA1510A}" srcOrd="0" destOrd="0" presId="urn:microsoft.com/office/officeart/2005/8/layout/vList2"/>
    <dgm:cxn modelId="{9FBB2C6C-6897-43FF-B988-A21E46DD73C2}" type="presOf" srcId="{80D365D5-DA01-4FBB-98D3-5E40A8EFF880}" destId="{EC8867F3-BDB5-457B-BCD1-7D60DC5FC232}" srcOrd="0" destOrd="0" presId="urn:microsoft.com/office/officeart/2005/8/layout/vList2"/>
    <dgm:cxn modelId="{17822C8B-EDA0-4F1E-B550-B2AA10DC6DE3}" type="presParOf" srcId="{EC8867F3-BDB5-457B-BCD1-7D60DC5FC232}" destId="{EF44E499-6280-4733-98F8-8D9CADA1510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041DF849-B35F-4371-A193-9FDF896F6C8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6DC170-87DB-4C2D-B6FC-8D37631092A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1400" b="1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rPr>
            <a:t>Поддержка инвестиционных проектов </a:t>
          </a:r>
          <a:br>
            <a:rPr lang="ru-RU" sz="1400" b="1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rPr>
          </a:br>
          <a:r>
            <a:rPr lang="ru-RU" sz="1400" b="1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rPr>
            <a:t>промышленных предприятий</a:t>
          </a:r>
          <a:endParaRPr lang="ru-RU" sz="1400" b="1" dirty="0">
            <a:solidFill>
              <a:schemeClr val="accent6">
                <a:lumMod val="50000"/>
              </a:schemeClr>
            </a:solidFill>
            <a:latin typeface="Georgia" pitchFamily="18" charset="0"/>
          </a:endParaRPr>
        </a:p>
      </dgm:t>
    </dgm:pt>
    <dgm:pt modelId="{A0487FA8-DCAA-43F4-B386-519F44F4E708}" type="parTrans" cxnId="{A918A545-A3CC-452D-A388-6A509865C1B2}">
      <dgm:prSet/>
      <dgm:spPr/>
      <dgm:t>
        <a:bodyPr/>
        <a:lstStyle/>
        <a:p>
          <a:endParaRPr lang="ru-RU"/>
        </a:p>
      </dgm:t>
    </dgm:pt>
    <dgm:pt modelId="{C0AA4BE1-4F10-4239-A5DB-0E707656D3AA}" type="sibTrans" cxnId="{A918A545-A3CC-452D-A388-6A509865C1B2}">
      <dgm:prSet/>
      <dgm:spPr/>
      <dgm:t>
        <a:bodyPr/>
        <a:lstStyle/>
        <a:p>
          <a:endParaRPr lang="ru-RU"/>
        </a:p>
      </dgm:t>
    </dgm:pt>
    <dgm:pt modelId="{22CAE7AA-6975-4E0F-8780-0A833E8DA500}" type="pres">
      <dgm:prSet presAssocID="{041DF849-B35F-4371-A193-9FDF896F6C8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91E0EA-BB26-45DA-8957-700299421703}" type="pres">
      <dgm:prSet presAssocID="{316DC170-87DB-4C2D-B6FC-8D37631092A4}" presName="parentText" presStyleLbl="node1" presStyleIdx="0" presStyleCnt="1" custScaleX="105580" custScaleY="3559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18A545-A3CC-452D-A388-6A509865C1B2}" srcId="{041DF849-B35F-4371-A193-9FDF896F6C82}" destId="{316DC170-87DB-4C2D-B6FC-8D37631092A4}" srcOrd="0" destOrd="0" parTransId="{A0487FA8-DCAA-43F4-B386-519F44F4E708}" sibTransId="{C0AA4BE1-4F10-4239-A5DB-0E707656D3AA}"/>
    <dgm:cxn modelId="{0C811ACB-3536-490E-A81C-17EDA87575E7}" type="presOf" srcId="{041DF849-B35F-4371-A193-9FDF896F6C82}" destId="{22CAE7AA-6975-4E0F-8780-0A833E8DA500}" srcOrd="0" destOrd="0" presId="urn:microsoft.com/office/officeart/2005/8/layout/vList2"/>
    <dgm:cxn modelId="{B5C4435E-FDB4-4EA5-9CD4-4DC86F5DE332}" type="presOf" srcId="{316DC170-87DB-4C2D-B6FC-8D37631092A4}" destId="{0991E0EA-BB26-45DA-8957-700299421703}" srcOrd="0" destOrd="0" presId="urn:microsoft.com/office/officeart/2005/8/layout/vList2"/>
    <dgm:cxn modelId="{2FE7CC69-0952-4DD4-816E-5184E3BB0BBF}" type="presParOf" srcId="{22CAE7AA-6975-4E0F-8780-0A833E8DA500}" destId="{0991E0EA-BB26-45DA-8957-70029942170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25C8C7A4-8767-496A-9F21-D14EE7E48D3B}" type="doc">
      <dgm:prSet loTypeId="urn:microsoft.com/office/officeart/2005/8/layout/vList2" loCatId="list" qsTypeId="urn:microsoft.com/office/officeart/2005/8/quickstyle/simple3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CB5234BA-1475-4E31-8634-BBC8F59389B8}">
      <dgm:prSet custT="1"/>
      <dgm:spPr/>
      <dgm:t>
        <a:bodyPr/>
        <a:lstStyle/>
        <a:p>
          <a:pPr algn="ctr" rtl="0"/>
          <a:r>
            <a:rPr lang="ru-RU" sz="1200" i="0" smtClean="0">
              <a:latin typeface="Georgia" pitchFamily="18" charset="0"/>
            </a:rPr>
            <a:t>ООО «ВПК-Ойл»</a:t>
          </a:r>
          <a:endParaRPr lang="ru-RU" sz="1200" i="0">
            <a:latin typeface="Georgia" pitchFamily="18" charset="0"/>
          </a:endParaRPr>
        </a:p>
      </dgm:t>
    </dgm:pt>
    <dgm:pt modelId="{1207B3D6-FBC0-4C34-B190-0BAA579C7E44}" type="parTrans" cxnId="{B1A4E425-25C0-46DB-8CA3-CEC465D256B8}">
      <dgm:prSet/>
      <dgm:spPr/>
      <dgm:t>
        <a:bodyPr/>
        <a:lstStyle/>
        <a:p>
          <a:endParaRPr lang="ru-RU" sz="1200"/>
        </a:p>
      </dgm:t>
    </dgm:pt>
    <dgm:pt modelId="{6A7F4523-DBBF-48DC-8501-754E32D44B67}" type="sibTrans" cxnId="{B1A4E425-25C0-46DB-8CA3-CEC465D256B8}">
      <dgm:prSet/>
      <dgm:spPr/>
      <dgm:t>
        <a:bodyPr/>
        <a:lstStyle/>
        <a:p>
          <a:endParaRPr lang="ru-RU" sz="1200"/>
        </a:p>
      </dgm:t>
    </dgm:pt>
    <dgm:pt modelId="{15730810-56EF-4F2B-A999-C268C27794ED}" type="pres">
      <dgm:prSet presAssocID="{25C8C7A4-8767-496A-9F21-D14EE7E48D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329CDF-480F-4ED3-BC16-1D9469EE9632}" type="pres">
      <dgm:prSet presAssocID="{CB5234BA-1475-4E31-8634-BBC8F59389B8}" presName="parentText" presStyleLbl="node1" presStyleIdx="0" presStyleCnt="1" custLinFactNeighborX="-100000" custLinFactNeighborY="-900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4EF780-DA1D-4D27-AD33-CA373CAF84E1}" type="presOf" srcId="{CB5234BA-1475-4E31-8634-BBC8F59389B8}" destId="{68329CDF-480F-4ED3-BC16-1D9469EE9632}" srcOrd="0" destOrd="0" presId="urn:microsoft.com/office/officeart/2005/8/layout/vList2"/>
    <dgm:cxn modelId="{B1A4E425-25C0-46DB-8CA3-CEC465D256B8}" srcId="{25C8C7A4-8767-496A-9F21-D14EE7E48D3B}" destId="{CB5234BA-1475-4E31-8634-BBC8F59389B8}" srcOrd="0" destOrd="0" parTransId="{1207B3D6-FBC0-4C34-B190-0BAA579C7E44}" sibTransId="{6A7F4523-DBBF-48DC-8501-754E32D44B67}"/>
    <dgm:cxn modelId="{5CA33186-CB6E-4E81-B04F-3132AC48F9D4}" type="presOf" srcId="{25C8C7A4-8767-496A-9F21-D14EE7E48D3B}" destId="{15730810-56EF-4F2B-A999-C268C27794ED}" srcOrd="0" destOrd="0" presId="urn:microsoft.com/office/officeart/2005/8/layout/vList2"/>
    <dgm:cxn modelId="{FFEB9732-95A1-400B-87E3-9B8F249B37FE}" type="presParOf" srcId="{15730810-56EF-4F2B-A999-C268C27794ED}" destId="{68329CDF-480F-4ED3-BC16-1D9469EE96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A83CC0-3A69-4EAF-BC5C-5C92C748BFBF}" type="doc">
      <dgm:prSet loTypeId="urn:microsoft.com/office/officeart/2005/8/layout/vList2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2612A31-CE14-4F09-B1FD-54B8866534D9}">
      <dgm:prSet custT="1"/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Georgia" pitchFamily="18" charset="0"/>
            </a:rPr>
            <a:t>Доля гособоронзаказа в общем объеме выпуска спецпродукции выросла </a:t>
          </a:r>
          <a:br>
            <a:rPr lang="ru-RU" sz="1500" dirty="0" smtClean="0">
              <a:latin typeface="Georgia" pitchFamily="18" charset="0"/>
            </a:rPr>
          </a:br>
          <a:r>
            <a:rPr lang="ru-RU" sz="1500" dirty="0" smtClean="0">
              <a:latin typeface="Georgia" pitchFamily="18" charset="0"/>
            </a:rPr>
            <a:t>с </a:t>
          </a:r>
          <a:r>
            <a:rPr lang="ru-RU" sz="1800" b="1" i="0" dirty="0" smtClean="0">
              <a:latin typeface="Times New Roman" pitchFamily="18" charset="0"/>
              <a:cs typeface="Times New Roman" pitchFamily="18" charset="0"/>
            </a:rPr>
            <a:t>78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%</a:t>
          </a:r>
          <a:r>
            <a:rPr lang="ru-RU" sz="1500" dirty="0" smtClean="0">
              <a:latin typeface="Georgia" pitchFamily="18" charset="0"/>
            </a:rPr>
            <a:t> в 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2011</a:t>
          </a:r>
          <a:r>
            <a:rPr lang="ru-RU" sz="1500" dirty="0" smtClean="0">
              <a:latin typeface="Georgia" pitchFamily="18" charset="0"/>
            </a:rPr>
            <a:t> году до </a:t>
          </a:r>
          <a:r>
            <a:rPr lang="ru-RU" sz="1800" b="1" i="0" dirty="0" smtClean="0">
              <a:latin typeface="Times New Roman" pitchFamily="18" charset="0"/>
              <a:cs typeface="Times New Roman" pitchFamily="18" charset="0"/>
            </a:rPr>
            <a:t>85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%</a:t>
          </a:r>
          <a:r>
            <a:rPr lang="ru-RU" sz="1500" dirty="0" smtClean="0">
              <a:latin typeface="Georgia" pitchFamily="18" charset="0"/>
            </a:rPr>
            <a:t> в </a:t>
          </a:r>
          <a:r>
            <a:rPr lang="ru-RU" sz="1500" b="0" i="0" dirty="0" smtClean="0">
              <a:latin typeface="Times New Roman" pitchFamily="18" charset="0"/>
              <a:cs typeface="Times New Roman" pitchFamily="18" charset="0"/>
            </a:rPr>
            <a:t>2014</a:t>
          </a:r>
          <a:r>
            <a:rPr lang="ru-RU" sz="1500" b="1" i="0" dirty="0" smtClean="0">
              <a:latin typeface="Georgia" pitchFamily="18" charset="0"/>
              <a:cs typeface="Arial" pitchFamily="34" charset="0"/>
            </a:rPr>
            <a:t> </a:t>
          </a:r>
          <a:r>
            <a:rPr lang="ru-RU" sz="1500" dirty="0" smtClean="0">
              <a:latin typeface="Georgia" pitchFamily="18" charset="0"/>
            </a:rPr>
            <a:t>году.</a:t>
          </a:r>
          <a:endParaRPr lang="ru-RU" sz="1500" dirty="0">
            <a:latin typeface="Georgia" pitchFamily="18" charset="0"/>
          </a:endParaRPr>
        </a:p>
      </dgm:t>
    </dgm:pt>
    <dgm:pt modelId="{8021A4BF-A4E5-4B08-A928-127260CCD70D}" type="parTrans" cxnId="{CB28F230-E7AE-4BAE-819E-BB3A53362080}">
      <dgm:prSet/>
      <dgm:spPr/>
      <dgm:t>
        <a:bodyPr/>
        <a:lstStyle/>
        <a:p>
          <a:pPr>
            <a:spcAft>
              <a:spcPts val="1200"/>
            </a:spcAft>
          </a:pPr>
          <a:endParaRPr lang="ru-RU" sz="1400">
            <a:latin typeface="Georgia" pitchFamily="18" charset="0"/>
          </a:endParaRPr>
        </a:p>
      </dgm:t>
    </dgm:pt>
    <dgm:pt modelId="{EA8B3231-1EE9-4065-AB33-299EDA966279}" type="sibTrans" cxnId="{CB28F230-E7AE-4BAE-819E-BB3A53362080}">
      <dgm:prSet/>
      <dgm:spPr/>
      <dgm:t>
        <a:bodyPr/>
        <a:lstStyle/>
        <a:p>
          <a:pPr>
            <a:spcAft>
              <a:spcPts val="1200"/>
            </a:spcAft>
          </a:pPr>
          <a:endParaRPr lang="ru-RU" sz="1400">
            <a:latin typeface="Georgia" pitchFamily="18" charset="0"/>
          </a:endParaRPr>
        </a:p>
      </dgm:t>
    </dgm:pt>
    <dgm:pt modelId="{A331DB1D-6B13-43DB-9F3D-7C3FE9A87D34}" type="pres">
      <dgm:prSet presAssocID="{F2A83CC0-3A69-4EAF-BC5C-5C92C748BFB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87BFB7-17FB-4F06-8CF9-109B2B24404C}" type="pres">
      <dgm:prSet presAssocID="{52612A31-CE14-4F09-B1FD-54B8866534D9}" presName="parentText" presStyleLbl="node1" presStyleIdx="0" presStyleCnt="1" custLinFactNeighborX="-231" custLinFactNeighborY="61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AC94BB-9134-443B-A6D8-697A79879190}" type="presOf" srcId="{52612A31-CE14-4F09-B1FD-54B8866534D9}" destId="{DF87BFB7-17FB-4F06-8CF9-109B2B24404C}" srcOrd="0" destOrd="0" presId="urn:microsoft.com/office/officeart/2005/8/layout/vList2"/>
    <dgm:cxn modelId="{CB28F230-E7AE-4BAE-819E-BB3A53362080}" srcId="{F2A83CC0-3A69-4EAF-BC5C-5C92C748BFBF}" destId="{52612A31-CE14-4F09-B1FD-54B8866534D9}" srcOrd="0" destOrd="0" parTransId="{8021A4BF-A4E5-4B08-A928-127260CCD70D}" sibTransId="{EA8B3231-1EE9-4065-AB33-299EDA966279}"/>
    <dgm:cxn modelId="{FE7F2A24-2B8B-4E44-AFD1-4B8C6E38D1E4}" type="presOf" srcId="{F2A83CC0-3A69-4EAF-BC5C-5C92C748BFBF}" destId="{A331DB1D-6B13-43DB-9F3D-7C3FE9A87D34}" srcOrd="0" destOrd="0" presId="urn:microsoft.com/office/officeart/2005/8/layout/vList2"/>
    <dgm:cxn modelId="{A6A33BF5-4724-49E7-8501-620DEBA47625}" type="presParOf" srcId="{A331DB1D-6B13-43DB-9F3D-7C3FE9A87D34}" destId="{DF87BFB7-17FB-4F06-8CF9-109B2B24404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25C8C7A4-8767-496A-9F21-D14EE7E48D3B}" type="doc">
      <dgm:prSet loTypeId="urn:microsoft.com/office/officeart/2005/8/layout/vList2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B5234BA-1475-4E31-8634-BBC8F59389B8}">
      <dgm:prSet custT="1"/>
      <dgm:spPr/>
      <dgm:t>
        <a:bodyPr/>
        <a:lstStyle/>
        <a:p>
          <a:pPr algn="ctr" rtl="0"/>
          <a:r>
            <a:rPr lang="ru-RU" sz="1200" i="0" dirty="0" smtClean="0">
              <a:latin typeface="Georgia" pitchFamily="18" charset="0"/>
            </a:rPr>
            <a:t>ЗАО «НЭВЗ-</a:t>
          </a:r>
          <a:r>
            <a:rPr lang="ru-RU" sz="1200" i="0" dirty="0" err="1" smtClean="0">
              <a:latin typeface="Georgia" pitchFamily="18" charset="0"/>
            </a:rPr>
            <a:t>Керамикс</a:t>
          </a:r>
          <a:r>
            <a:rPr lang="ru-RU" sz="1200" i="0" dirty="0" smtClean="0">
              <a:latin typeface="Georgia" pitchFamily="18" charset="0"/>
            </a:rPr>
            <a:t>»</a:t>
          </a:r>
          <a:endParaRPr lang="ru-RU" sz="1200" i="0" dirty="0">
            <a:latin typeface="Georgia" pitchFamily="18" charset="0"/>
          </a:endParaRPr>
        </a:p>
      </dgm:t>
    </dgm:pt>
    <dgm:pt modelId="{1207B3D6-FBC0-4C34-B190-0BAA579C7E44}" type="parTrans" cxnId="{B1A4E425-25C0-46DB-8CA3-CEC465D256B8}">
      <dgm:prSet/>
      <dgm:spPr/>
      <dgm:t>
        <a:bodyPr/>
        <a:lstStyle/>
        <a:p>
          <a:endParaRPr lang="ru-RU" sz="1200"/>
        </a:p>
      </dgm:t>
    </dgm:pt>
    <dgm:pt modelId="{6A7F4523-DBBF-48DC-8501-754E32D44B67}" type="sibTrans" cxnId="{B1A4E425-25C0-46DB-8CA3-CEC465D256B8}">
      <dgm:prSet/>
      <dgm:spPr/>
      <dgm:t>
        <a:bodyPr/>
        <a:lstStyle/>
        <a:p>
          <a:endParaRPr lang="ru-RU" sz="1200"/>
        </a:p>
      </dgm:t>
    </dgm:pt>
    <dgm:pt modelId="{15730810-56EF-4F2B-A999-C268C27794ED}" type="pres">
      <dgm:prSet presAssocID="{25C8C7A4-8767-496A-9F21-D14EE7E48D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329CDF-480F-4ED3-BC16-1D9469EE9632}" type="pres">
      <dgm:prSet presAssocID="{CB5234BA-1475-4E31-8634-BBC8F59389B8}" presName="parentText" presStyleLbl="node1" presStyleIdx="0" presStyleCnt="1" custLinFactNeighborY="-900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8DDB60-EAFB-47C0-950C-1CB4ED605C1C}" type="presOf" srcId="{CB5234BA-1475-4E31-8634-BBC8F59389B8}" destId="{68329CDF-480F-4ED3-BC16-1D9469EE9632}" srcOrd="0" destOrd="0" presId="urn:microsoft.com/office/officeart/2005/8/layout/vList2"/>
    <dgm:cxn modelId="{B1A4E425-25C0-46DB-8CA3-CEC465D256B8}" srcId="{25C8C7A4-8767-496A-9F21-D14EE7E48D3B}" destId="{CB5234BA-1475-4E31-8634-BBC8F59389B8}" srcOrd="0" destOrd="0" parTransId="{1207B3D6-FBC0-4C34-B190-0BAA579C7E44}" sibTransId="{6A7F4523-DBBF-48DC-8501-754E32D44B67}"/>
    <dgm:cxn modelId="{34F6F22F-9DC9-4005-9E4A-FFD743DCA9EE}" type="presOf" srcId="{25C8C7A4-8767-496A-9F21-D14EE7E48D3B}" destId="{15730810-56EF-4F2B-A999-C268C27794ED}" srcOrd="0" destOrd="0" presId="urn:microsoft.com/office/officeart/2005/8/layout/vList2"/>
    <dgm:cxn modelId="{BE0D31FF-4F78-40D4-8CD2-652468DC6B6F}" type="presParOf" srcId="{15730810-56EF-4F2B-A999-C268C27794ED}" destId="{68329CDF-480F-4ED3-BC16-1D9469EE96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25C8C7A4-8767-496A-9F21-D14EE7E48D3B}" type="doc">
      <dgm:prSet loTypeId="urn:microsoft.com/office/officeart/2005/8/layout/vList2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B5234BA-1475-4E31-8634-BBC8F59389B8}">
      <dgm:prSet custT="1"/>
      <dgm:spPr/>
      <dgm:t>
        <a:bodyPr/>
        <a:lstStyle/>
        <a:p>
          <a:pPr algn="ctr" rtl="0"/>
          <a:r>
            <a:rPr lang="ru-RU" sz="1200" i="0" dirty="0" smtClean="0">
              <a:latin typeface="Georgia" pitchFamily="18" charset="0"/>
            </a:rPr>
            <a:t>ОАО «</a:t>
          </a:r>
          <a:r>
            <a:rPr lang="ru-RU" sz="1200" i="0" dirty="0" err="1" smtClean="0">
              <a:latin typeface="Georgia" pitchFamily="18" charset="0"/>
            </a:rPr>
            <a:t>Сибиар</a:t>
          </a:r>
          <a:r>
            <a:rPr lang="ru-RU" sz="1200" i="0" dirty="0" smtClean="0">
              <a:latin typeface="Georgia" pitchFamily="18" charset="0"/>
            </a:rPr>
            <a:t>»</a:t>
          </a:r>
          <a:endParaRPr lang="ru-RU" sz="1200" i="0" dirty="0">
            <a:latin typeface="Georgia" pitchFamily="18" charset="0"/>
          </a:endParaRPr>
        </a:p>
      </dgm:t>
    </dgm:pt>
    <dgm:pt modelId="{1207B3D6-FBC0-4C34-B190-0BAA579C7E44}" type="parTrans" cxnId="{B1A4E425-25C0-46DB-8CA3-CEC465D256B8}">
      <dgm:prSet/>
      <dgm:spPr/>
      <dgm:t>
        <a:bodyPr/>
        <a:lstStyle/>
        <a:p>
          <a:endParaRPr lang="ru-RU" sz="1200"/>
        </a:p>
      </dgm:t>
    </dgm:pt>
    <dgm:pt modelId="{6A7F4523-DBBF-48DC-8501-754E32D44B67}" type="sibTrans" cxnId="{B1A4E425-25C0-46DB-8CA3-CEC465D256B8}">
      <dgm:prSet/>
      <dgm:spPr/>
      <dgm:t>
        <a:bodyPr/>
        <a:lstStyle/>
        <a:p>
          <a:endParaRPr lang="ru-RU" sz="1200"/>
        </a:p>
      </dgm:t>
    </dgm:pt>
    <dgm:pt modelId="{15730810-56EF-4F2B-A999-C268C27794ED}" type="pres">
      <dgm:prSet presAssocID="{25C8C7A4-8767-496A-9F21-D14EE7E48D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329CDF-480F-4ED3-BC16-1D9469EE9632}" type="pres">
      <dgm:prSet presAssocID="{CB5234BA-1475-4E31-8634-BBC8F59389B8}" presName="parentText" presStyleLbl="node1" presStyleIdx="0" presStyleCnt="1" custLinFactNeighborY="-241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E05DB7-0B4E-4D76-A31E-717B268CACEB}" type="presOf" srcId="{CB5234BA-1475-4E31-8634-BBC8F59389B8}" destId="{68329CDF-480F-4ED3-BC16-1D9469EE9632}" srcOrd="0" destOrd="0" presId="urn:microsoft.com/office/officeart/2005/8/layout/vList2"/>
    <dgm:cxn modelId="{B1A4E425-25C0-46DB-8CA3-CEC465D256B8}" srcId="{25C8C7A4-8767-496A-9F21-D14EE7E48D3B}" destId="{CB5234BA-1475-4E31-8634-BBC8F59389B8}" srcOrd="0" destOrd="0" parTransId="{1207B3D6-FBC0-4C34-B190-0BAA579C7E44}" sibTransId="{6A7F4523-DBBF-48DC-8501-754E32D44B67}"/>
    <dgm:cxn modelId="{8CCD9E2A-AB77-4C9A-8180-CD041DB30A4C}" type="presOf" srcId="{25C8C7A4-8767-496A-9F21-D14EE7E48D3B}" destId="{15730810-56EF-4F2B-A999-C268C27794ED}" srcOrd="0" destOrd="0" presId="urn:microsoft.com/office/officeart/2005/8/layout/vList2"/>
    <dgm:cxn modelId="{CEAE22AB-EF55-406A-978C-090921BCA5A8}" type="presParOf" srcId="{15730810-56EF-4F2B-A999-C268C27794ED}" destId="{68329CDF-480F-4ED3-BC16-1D9469EE96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25C8C7A4-8767-496A-9F21-D14EE7E48D3B}" type="doc">
      <dgm:prSet loTypeId="urn:microsoft.com/office/officeart/2005/8/layout/vList2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B5234BA-1475-4E31-8634-BBC8F59389B8}">
      <dgm:prSet custT="1"/>
      <dgm:spPr/>
      <dgm:t>
        <a:bodyPr/>
        <a:lstStyle/>
        <a:p>
          <a:pPr algn="ctr" rtl="0"/>
          <a:r>
            <a:rPr lang="ru-RU" sz="1200" i="0" dirty="0" smtClean="0">
              <a:latin typeface="Georgia" pitchFamily="18" charset="0"/>
            </a:rPr>
            <a:t>АО «Сибирский Антрацит»</a:t>
          </a:r>
          <a:endParaRPr lang="ru-RU" sz="1200" i="0" dirty="0">
            <a:latin typeface="Georgia" pitchFamily="18" charset="0"/>
          </a:endParaRPr>
        </a:p>
      </dgm:t>
    </dgm:pt>
    <dgm:pt modelId="{1207B3D6-FBC0-4C34-B190-0BAA579C7E44}" type="parTrans" cxnId="{B1A4E425-25C0-46DB-8CA3-CEC465D256B8}">
      <dgm:prSet/>
      <dgm:spPr/>
      <dgm:t>
        <a:bodyPr/>
        <a:lstStyle/>
        <a:p>
          <a:endParaRPr lang="ru-RU" sz="1200"/>
        </a:p>
      </dgm:t>
    </dgm:pt>
    <dgm:pt modelId="{6A7F4523-DBBF-48DC-8501-754E32D44B67}" type="sibTrans" cxnId="{B1A4E425-25C0-46DB-8CA3-CEC465D256B8}">
      <dgm:prSet/>
      <dgm:spPr/>
      <dgm:t>
        <a:bodyPr/>
        <a:lstStyle/>
        <a:p>
          <a:endParaRPr lang="ru-RU" sz="1200"/>
        </a:p>
      </dgm:t>
    </dgm:pt>
    <dgm:pt modelId="{15730810-56EF-4F2B-A999-C268C27794ED}" type="pres">
      <dgm:prSet presAssocID="{25C8C7A4-8767-496A-9F21-D14EE7E48D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329CDF-480F-4ED3-BC16-1D9469EE9632}" type="pres">
      <dgm:prSet presAssocID="{CB5234BA-1475-4E31-8634-BBC8F59389B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A4E425-25C0-46DB-8CA3-CEC465D256B8}" srcId="{25C8C7A4-8767-496A-9F21-D14EE7E48D3B}" destId="{CB5234BA-1475-4E31-8634-BBC8F59389B8}" srcOrd="0" destOrd="0" parTransId="{1207B3D6-FBC0-4C34-B190-0BAA579C7E44}" sibTransId="{6A7F4523-DBBF-48DC-8501-754E32D44B67}"/>
    <dgm:cxn modelId="{4CFB4479-791D-44D3-8E56-21FDA9903319}" type="presOf" srcId="{CB5234BA-1475-4E31-8634-BBC8F59389B8}" destId="{68329CDF-480F-4ED3-BC16-1D9469EE9632}" srcOrd="0" destOrd="0" presId="urn:microsoft.com/office/officeart/2005/8/layout/vList2"/>
    <dgm:cxn modelId="{41540410-FEEF-463F-B527-6CDBB15C7BB3}" type="presOf" srcId="{25C8C7A4-8767-496A-9F21-D14EE7E48D3B}" destId="{15730810-56EF-4F2B-A999-C268C27794ED}" srcOrd="0" destOrd="0" presId="urn:microsoft.com/office/officeart/2005/8/layout/vList2"/>
    <dgm:cxn modelId="{F56BEFF5-DF9D-42EC-A670-433647C4D46E}" type="presParOf" srcId="{15730810-56EF-4F2B-A999-C268C27794ED}" destId="{68329CDF-480F-4ED3-BC16-1D9469EE96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25C8C7A4-8767-496A-9F21-D14EE7E48D3B}" type="doc">
      <dgm:prSet loTypeId="urn:microsoft.com/office/officeart/2005/8/layout/vList2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B5234BA-1475-4E31-8634-BBC8F59389B8}">
      <dgm:prSet custT="1"/>
      <dgm:spPr/>
      <dgm:t>
        <a:bodyPr/>
        <a:lstStyle/>
        <a:p>
          <a:pPr algn="ctr" rtl="0"/>
          <a:r>
            <a:rPr lang="ru-RU" sz="1200" i="0" dirty="0" smtClean="0">
              <a:latin typeface="Georgia" pitchFamily="18" charset="0"/>
            </a:rPr>
            <a:t>ОАО «Катод»</a:t>
          </a:r>
          <a:endParaRPr lang="ru-RU" sz="1200" i="0" dirty="0">
            <a:latin typeface="Georgia" pitchFamily="18" charset="0"/>
          </a:endParaRPr>
        </a:p>
      </dgm:t>
    </dgm:pt>
    <dgm:pt modelId="{1207B3D6-FBC0-4C34-B190-0BAA579C7E44}" type="parTrans" cxnId="{B1A4E425-25C0-46DB-8CA3-CEC465D256B8}">
      <dgm:prSet/>
      <dgm:spPr/>
      <dgm:t>
        <a:bodyPr/>
        <a:lstStyle/>
        <a:p>
          <a:endParaRPr lang="ru-RU" sz="1200"/>
        </a:p>
      </dgm:t>
    </dgm:pt>
    <dgm:pt modelId="{6A7F4523-DBBF-48DC-8501-754E32D44B67}" type="sibTrans" cxnId="{B1A4E425-25C0-46DB-8CA3-CEC465D256B8}">
      <dgm:prSet/>
      <dgm:spPr/>
      <dgm:t>
        <a:bodyPr/>
        <a:lstStyle/>
        <a:p>
          <a:endParaRPr lang="ru-RU" sz="1200"/>
        </a:p>
      </dgm:t>
    </dgm:pt>
    <dgm:pt modelId="{15730810-56EF-4F2B-A999-C268C27794ED}" type="pres">
      <dgm:prSet presAssocID="{25C8C7A4-8767-496A-9F21-D14EE7E48D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329CDF-480F-4ED3-BC16-1D9469EE9632}" type="pres">
      <dgm:prSet presAssocID="{CB5234BA-1475-4E31-8634-BBC8F59389B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9FCC4E-DCE7-4C28-B26D-AF4BE5D9D64E}" type="presOf" srcId="{CB5234BA-1475-4E31-8634-BBC8F59389B8}" destId="{68329CDF-480F-4ED3-BC16-1D9469EE9632}" srcOrd="0" destOrd="0" presId="urn:microsoft.com/office/officeart/2005/8/layout/vList2"/>
    <dgm:cxn modelId="{90D0FB4D-22A2-4A7A-94FD-A6E54926269A}" type="presOf" srcId="{25C8C7A4-8767-496A-9F21-D14EE7E48D3B}" destId="{15730810-56EF-4F2B-A999-C268C27794ED}" srcOrd="0" destOrd="0" presId="urn:microsoft.com/office/officeart/2005/8/layout/vList2"/>
    <dgm:cxn modelId="{B1A4E425-25C0-46DB-8CA3-CEC465D256B8}" srcId="{25C8C7A4-8767-496A-9F21-D14EE7E48D3B}" destId="{CB5234BA-1475-4E31-8634-BBC8F59389B8}" srcOrd="0" destOrd="0" parTransId="{1207B3D6-FBC0-4C34-B190-0BAA579C7E44}" sibTransId="{6A7F4523-DBBF-48DC-8501-754E32D44B67}"/>
    <dgm:cxn modelId="{5A34F07A-B0FF-4E92-807F-5B85A94D12F7}" type="presParOf" srcId="{15730810-56EF-4F2B-A999-C268C27794ED}" destId="{68329CDF-480F-4ED3-BC16-1D9469EE96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25C8C7A4-8767-496A-9F21-D14EE7E48D3B}" type="doc">
      <dgm:prSet loTypeId="urn:microsoft.com/office/officeart/2005/8/layout/vList2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B5234BA-1475-4E31-8634-BBC8F59389B8}">
      <dgm:prSet/>
      <dgm:spPr/>
      <dgm:t>
        <a:bodyPr/>
        <a:lstStyle/>
        <a:p>
          <a:pPr algn="ctr" rtl="0"/>
          <a:r>
            <a:rPr lang="ru-RU" i="0" dirty="0" smtClean="0">
              <a:latin typeface="Georgia" pitchFamily="18" charset="0"/>
            </a:rPr>
            <a:t>ООО «Сибирское стекло»</a:t>
          </a:r>
          <a:endParaRPr lang="ru-RU" i="0" dirty="0">
            <a:latin typeface="Georgia" pitchFamily="18" charset="0"/>
          </a:endParaRPr>
        </a:p>
      </dgm:t>
    </dgm:pt>
    <dgm:pt modelId="{1207B3D6-FBC0-4C34-B190-0BAA579C7E44}" type="parTrans" cxnId="{B1A4E425-25C0-46DB-8CA3-CEC465D256B8}">
      <dgm:prSet/>
      <dgm:spPr/>
      <dgm:t>
        <a:bodyPr/>
        <a:lstStyle/>
        <a:p>
          <a:endParaRPr lang="ru-RU"/>
        </a:p>
      </dgm:t>
    </dgm:pt>
    <dgm:pt modelId="{6A7F4523-DBBF-48DC-8501-754E32D44B67}" type="sibTrans" cxnId="{B1A4E425-25C0-46DB-8CA3-CEC465D256B8}">
      <dgm:prSet/>
      <dgm:spPr/>
      <dgm:t>
        <a:bodyPr/>
        <a:lstStyle/>
        <a:p>
          <a:endParaRPr lang="ru-RU"/>
        </a:p>
      </dgm:t>
    </dgm:pt>
    <dgm:pt modelId="{15730810-56EF-4F2B-A999-C268C27794ED}" type="pres">
      <dgm:prSet presAssocID="{25C8C7A4-8767-496A-9F21-D14EE7E48D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329CDF-480F-4ED3-BC16-1D9469EE9632}" type="pres">
      <dgm:prSet presAssocID="{CB5234BA-1475-4E31-8634-BBC8F59389B8}" presName="parentText" presStyleLbl="node1" presStyleIdx="0" presStyleCnt="1" custScaleY="112305" custLinFactNeighborX="-91892" custLinFactNeighborY="-271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A9360B-0EC0-41FE-8AB5-3B1FE6BCCB35}" type="presOf" srcId="{CB5234BA-1475-4E31-8634-BBC8F59389B8}" destId="{68329CDF-480F-4ED3-BC16-1D9469EE9632}" srcOrd="0" destOrd="0" presId="urn:microsoft.com/office/officeart/2005/8/layout/vList2"/>
    <dgm:cxn modelId="{E83CA891-E5DE-400C-8CC4-8F173BADBE6D}" type="presOf" srcId="{25C8C7A4-8767-496A-9F21-D14EE7E48D3B}" destId="{15730810-56EF-4F2B-A999-C268C27794ED}" srcOrd="0" destOrd="0" presId="urn:microsoft.com/office/officeart/2005/8/layout/vList2"/>
    <dgm:cxn modelId="{B1A4E425-25C0-46DB-8CA3-CEC465D256B8}" srcId="{25C8C7A4-8767-496A-9F21-D14EE7E48D3B}" destId="{CB5234BA-1475-4E31-8634-BBC8F59389B8}" srcOrd="0" destOrd="0" parTransId="{1207B3D6-FBC0-4C34-B190-0BAA579C7E44}" sibTransId="{6A7F4523-DBBF-48DC-8501-754E32D44B67}"/>
    <dgm:cxn modelId="{BD5EB098-0AF1-4876-A0EC-837F044A4762}" type="presParOf" srcId="{15730810-56EF-4F2B-A999-C268C27794ED}" destId="{68329CDF-480F-4ED3-BC16-1D9469EE96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25C8C7A4-8767-496A-9F21-D14EE7E48D3B}" type="doc">
      <dgm:prSet loTypeId="urn:microsoft.com/office/officeart/2005/8/layout/vList2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B5234BA-1475-4E31-8634-BBC8F59389B8}">
      <dgm:prSet/>
      <dgm:spPr/>
      <dgm:t>
        <a:bodyPr/>
        <a:lstStyle/>
        <a:p>
          <a:pPr algn="ctr" rtl="0"/>
          <a:r>
            <a:rPr lang="ru-RU" i="0" dirty="0" smtClean="0">
              <a:latin typeface="Georgia" pitchFamily="18" charset="0"/>
            </a:rPr>
            <a:t>АО «Экран – Оптические системы»</a:t>
          </a:r>
          <a:endParaRPr lang="ru-RU" i="0" dirty="0">
            <a:latin typeface="Georgia" pitchFamily="18" charset="0"/>
          </a:endParaRPr>
        </a:p>
      </dgm:t>
    </dgm:pt>
    <dgm:pt modelId="{1207B3D6-FBC0-4C34-B190-0BAA579C7E44}" type="parTrans" cxnId="{B1A4E425-25C0-46DB-8CA3-CEC465D256B8}">
      <dgm:prSet/>
      <dgm:spPr/>
      <dgm:t>
        <a:bodyPr/>
        <a:lstStyle/>
        <a:p>
          <a:endParaRPr lang="ru-RU" i="0"/>
        </a:p>
      </dgm:t>
    </dgm:pt>
    <dgm:pt modelId="{6A7F4523-DBBF-48DC-8501-754E32D44B67}" type="sibTrans" cxnId="{B1A4E425-25C0-46DB-8CA3-CEC465D256B8}">
      <dgm:prSet/>
      <dgm:spPr/>
      <dgm:t>
        <a:bodyPr/>
        <a:lstStyle/>
        <a:p>
          <a:endParaRPr lang="ru-RU" i="0"/>
        </a:p>
      </dgm:t>
    </dgm:pt>
    <dgm:pt modelId="{15730810-56EF-4F2B-A999-C268C27794ED}" type="pres">
      <dgm:prSet presAssocID="{25C8C7A4-8767-496A-9F21-D14EE7E48D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329CDF-480F-4ED3-BC16-1D9469EE9632}" type="pres">
      <dgm:prSet presAssocID="{CB5234BA-1475-4E31-8634-BBC8F59389B8}" presName="parentText" presStyleLbl="node1" presStyleIdx="0" presStyleCnt="1" custLinFactNeighborX="0" custLinFactNeighborY="910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1B8211-C398-4DB2-A952-758FF3B76162}" type="presOf" srcId="{CB5234BA-1475-4E31-8634-BBC8F59389B8}" destId="{68329CDF-480F-4ED3-BC16-1D9469EE9632}" srcOrd="0" destOrd="0" presId="urn:microsoft.com/office/officeart/2005/8/layout/vList2"/>
    <dgm:cxn modelId="{B1A4E425-25C0-46DB-8CA3-CEC465D256B8}" srcId="{25C8C7A4-8767-496A-9F21-D14EE7E48D3B}" destId="{CB5234BA-1475-4E31-8634-BBC8F59389B8}" srcOrd="0" destOrd="0" parTransId="{1207B3D6-FBC0-4C34-B190-0BAA579C7E44}" sibTransId="{6A7F4523-DBBF-48DC-8501-754E32D44B67}"/>
    <dgm:cxn modelId="{76558A75-3FE8-412D-ADBF-80ACBA0517C0}" type="presOf" srcId="{25C8C7A4-8767-496A-9F21-D14EE7E48D3B}" destId="{15730810-56EF-4F2B-A999-C268C27794ED}" srcOrd="0" destOrd="0" presId="urn:microsoft.com/office/officeart/2005/8/layout/vList2"/>
    <dgm:cxn modelId="{97D64475-3A81-4CB0-8174-CDA608059FAC}" type="presParOf" srcId="{15730810-56EF-4F2B-A999-C268C27794ED}" destId="{68329CDF-480F-4ED3-BC16-1D9469EE96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41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702E07B6-A65B-431F-A70A-7D0722A0F244}" type="doc">
      <dgm:prSet loTypeId="urn:microsoft.com/office/officeart/2005/8/layout/target3" loCatId="relationship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06DF09F1-F275-43FF-9B34-8B154732E073}">
      <dgm:prSet custT="1"/>
      <dgm:spPr/>
      <dgm:t>
        <a:bodyPr/>
        <a:lstStyle/>
        <a:p>
          <a:pPr rtl="0"/>
          <a:r>
            <a:rPr lang="ru-RU" sz="1400" dirty="0" smtClean="0">
              <a:latin typeface="Georgia" pitchFamily="18" charset="0"/>
            </a:rPr>
            <a:t>Всего освоено в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2015</a:t>
          </a:r>
          <a:r>
            <a:rPr lang="ru-RU" sz="1400" dirty="0" smtClean="0">
              <a:latin typeface="Georgia" pitchFamily="18" charset="0"/>
            </a:rPr>
            <a:t> году</a:t>
          </a:r>
          <a:br>
            <a:rPr lang="ru-RU" sz="1400" dirty="0" smtClean="0">
              <a:latin typeface="Georgia" pitchFamily="18" charset="0"/>
            </a:rPr>
          </a:br>
          <a:r>
            <a:rPr lang="ru-RU" sz="1400" dirty="0" smtClean="0">
              <a:latin typeface="Georgia" pitchFamily="18" charset="0"/>
            </a:rPr>
            <a:t>(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9</a:t>
          </a:r>
          <a:r>
            <a:rPr lang="ru-RU" sz="1400" dirty="0" smtClean="0">
              <a:latin typeface="Georgia" pitchFamily="18" charset="0"/>
            </a:rPr>
            <a:t> месяцев)</a:t>
          </a:r>
          <a:endParaRPr lang="ru-RU" sz="1400" dirty="0">
            <a:latin typeface="Georgia" pitchFamily="18" charset="0"/>
          </a:endParaRPr>
        </a:p>
      </dgm:t>
    </dgm:pt>
    <dgm:pt modelId="{8252FF28-C1BA-4E93-94F9-9F5AA13AAB70}" type="parTrans" cxnId="{E33DE01E-DCCD-402D-9154-9BF339E96173}">
      <dgm:prSet/>
      <dgm:spPr/>
      <dgm:t>
        <a:bodyPr/>
        <a:lstStyle/>
        <a:p>
          <a:endParaRPr lang="ru-RU"/>
        </a:p>
      </dgm:t>
    </dgm:pt>
    <dgm:pt modelId="{1A24EA85-751B-492D-B3F2-B7C68198D8FB}" type="sibTrans" cxnId="{E33DE01E-DCCD-402D-9154-9BF339E96173}">
      <dgm:prSet/>
      <dgm:spPr/>
      <dgm:t>
        <a:bodyPr/>
        <a:lstStyle/>
        <a:p>
          <a:endParaRPr lang="ru-RU"/>
        </a:p>
      </dgm:t>
    </dgm:pt>
    <dgm:pt modelId="{431B15C8-BCE6-4A47-B7B6-AB357107D27F}">
      <dgm:prSet custT="1"/>
      <dgm:spPr/>
      <dgm:t>
        <a:bodyPr/>
        <a:lstStyle/>
        <a:p>
          <a:pPr rtl="0"/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935</a:t>
          </a:r>
          <a:r>
            <a:rPr lang="ru-RU" sz="1600" dirty="0" smtClean="0"/>
            <a:t> </a:t>
          </a:r>
          <a:r>
            <a:rPr lang="ru-RU" sz="1600" dirty="0" smtClean="0">
              <a:latin typeface="Georgia" pitchFamily="18" charset="0"/>
            </a:rPr>
            <a:t>млн. рублей</a:t>
          </a:r>
          <a:endParaRPr lang="ru-RU" sz="1600" dirty="0">
            <a:latin typeface="Georgia" pitchFamily="18" charset="0"/>
          </a:endParaRPr>
        </a:p>
      </dgm:t>
    </dgm:pt>
    <dgm:pt modelId="{BF6D4883-05A2-4B23-86BA-F69F91C6964F}" type="parTrans" cxnId="{3563C0B6-267C-436F-9D70-23A97A0A7B9D}">
      <dgm:prSet/>
      <dgm:spPr/>
      <dgm:t>
        <a:bodyPr/>
        <a:lstStyle/>
        <a:p>
          <a:endParaRPr lang="ru-RU"/>
        </a:p>
      </dgm:t>
    </dgm:pt>
    <dgm:pt modelId="{B508A125-BCDE-411D-80BE-EC468BCE2630}" type="sibTrans" cxnId="{3563C0B6-267C-436F-9D70-23A97A0A7B9D}">
      <dgm:prSet/>
      <dgm:spPr/>
      <dgm:t>
        <a:bodyPr/>
        <a:lstStyle/>
        <a:p>
          <a:endParaRPr lang="ru-RU"/>
        </a:p>
      </dgm:t>
    </dgm:pt>
    <dgm:pt modelId="{2A5D9ED2-C0BE-4E04-A4B4-5358E1063D77}" type="pres">
      <dgm:prSet presAssocID="{702E07B6-A65B-431F-A70A-7D0722A0F24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EFDA40-9C50-4145-9909-C365209E243F}" type="pres">
      <dgm:prSet presAssocID="{06DF09F1-F275-43FF-9B34-8B154732E073}" presName="circle1" presStyleLbl="node1" presStyleIdx="0" presStyleCnt="2"/>
      <dgm:spPr/>
      <dgm:t>
        <a:bodyPr/>
        <a:lstStyle/>
        <a:p>
          <a:endParaRPr lang="ru-RU"/>
        </a:p>
      </dgm:t>
    </dgm:pt>
    <dgm:pt modelId="{B832386B-391F-42A7-8E98-A91157DD97EC}" type="pres">
      <dgm:prSet presAssocID="{06DF09F1-F275-43FF-9B34-8B154732E073}" presName="space" presStyleCnt="0"/>
      <dgm:spPr/>
      <dgm:t>
        <a:bodyPr/>
        <a:lstStyle/>
        <a:p>
          <a:endParaRPr lang="ru-RU"/>
        </a:p>
      </dgm:t>
    </dgm:pt>
    <dgm:pt modelId="{6FDE370D-51F4-4CD1-9783-F9FDDE580025}" type="pres">
      <dgm:prSet presAssocID="{06DF09F1-F275-43FF-9B34-8B154732E073}" presName="rect1" presStyleLbl="alignAcc1" presStyleIdx="0" presStyleCnt="2"/>
      <dgm:spPr/>
      <dgm:t>
        <a:bodyPr/>
        <a:lstStyle/>
        <a:p>
          <a:endParaRPr lang="ru-RU"/>
        </a:p>
      </dgm:t>
    </dgm:pt>
    <dgm:pt modelId="{1AE83E13-FAD9-4C13-BF4A-DC4E913A5036}" type="pres">
      <dgm:prSet presAssocID="{431B15C8-BCE6-4A47-B7B6-AB357107D27F}" presName="vertSpace2" presStyleLbl="node1" presStyleIdx="0" presStyleCnt="2"/>
      <dgm:spPr/>
      <dgm:t>
        <a:bodyPr/>
        <a:lstStyle/>
        <a:p>
          <a:endParaRPr lang="ru-RU"/>
        </a:p>
      </dgm:t>
    </dgm:pt>
    <dgm:pt modelId="{239FF8F5-FF32-4B76-96F9-EBDC4358AE46}" type="pres">
      <dgm:prSet presAssocID="{431B15C8-BCE6-4A47-B7B6-AB357107D27F}" presName="circle2" presStyleLbl="node1" presStyleIdx="1" presStyleCnt="2"/>
      <dgm:spPr/>
      <dgm:t>
        <a:bodyPr/>
        <a:lstStyle/>
        <a:p>
          <a:endParaRPr lang="ru-RU"/>
        </a:p>
      </dgm:t>
    </dgm:pt>
    <dgm:pt modelId="{8D8A927D-8725-4928-882D-FF97C121B7EB}" type="pres">
      <dgm:prSet presAssocID="{431B15C8-BCE6-4A47-B7B6-AB357107D27F}" presName="rect2" presStyleLbl="alignAcc1" presStyleIdx="1" presStyleCnt="2" custScaleY="94194"/>
      <dgm:spPr/>
      <dgm:t>
        <a:bodyPr/>
        <a:lstStyle/>
        <a:p>
          <a:endParaRPr lang="ru-RU"/>
        </a:p>
      </dgm:t>
    </dgm:pt>
    <dgm:pt modelId="{7F5B356A-6DD6-4390-99A1-3E93D7EFE1BC}" type="pres">
      <dgm:prSet presAssocID="{06DF09F1-F275-43FF-9B34-8B154732E073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0FDAF-2958-4DF7-AF03-C43001ABAAD6}" type="pres">
      <dgm:prSet presAssocID="{431B15C8-BCE6-4A47-B7B6-AB357107D27F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4B150A-570C-4E51-B62C-6292E86904CC}" type="presOf" srcId="{431B15C8-BCE6-4A47-B7B6-AB357107D27F}" destId="{A810FDAF-2958-4DF7-AF03-C43001ABAAD6}" srcOrd="1" destOrd="0" presId="urn:microsoft.com/office/officeart/2005/8/layout/target3"/>
    <dgm:cxn modelId="{E48CA568-824B-497F-9D4C-B8D0377D1A1F}" type="presOf" srcId="{06DF09F1-F275-43FF-9B34-8B154732E073}" destId="{7F5B356A-6DD6-4390-99A1-3E93D7EFE1BC}" srcOrd="1" destOrd="0" presId="urn:microsoft.com/office/officeart/2005/8/layout/target3"/>
    <dgm:cxn modelId="{3563C0B6-267C-436F-9D70-23A97A0A7B9D}" srcId="{702E07B6-A65B-431F-A70A-7D0722A0F244}" destId="{431B15C8-BCE6-4A47-B7B6-AB357107D27F}" srcOrd="1" destOrd="0" parTransId="{BF6D4883-05A2-4B23-86BA-F69F91C6964F}" sibTransId="{B508A125-BCDE-411D-80BE-EC468BCE2630}"/>
    <dgm:cxn modelId="{E33DE01E-DCCD-402D-9154-9BF339E96173}" srcId="{702E07B6-A65B-431F-A70A-7D0722A0F244}" destId="{06DF09F1-F275-43FF-9B34-8B154732E073}" srcOrd="0" destOrd="0" parTransId="{8252FF28-C1BA-4E93-94F9-9F5AA13AAB70}" sibTransId="{1A24EA85-751B-492D-B3F2-B7C68198D8FB}"/>
    <dgm:cxn modelId="{26101BF5-83D6-4520-9323-04026F5BB707}" type="presOf" srcId="{06DF09F1-F275-43FF-9B34-8B154732E073}" destId="{6FDE370D-51F4-4CD1-9783-F9FDDE580025}" srcOrd="0" destOrd="0" presId="urn:microsoft.com/office/officeart/2005/8/layout/target3"/>
    <dgm:cxn modelId="{1B47E1CD-6671-401A-8EB7-FA168FD189B3}" type="presOf" srcId="{702E07B6-A65B-431F-A70A-7D0722A0F244}" destId="{2A5D9ED2-C0BE-4E04-A4B4-5358E1063D77}" srcOrd="0" destOrd="0" presId="urn:microsoft.com/office/officeart/2005/8/layout/target3"/>
    <dgm:cxn modelId="{139CB5E6-D850-4A6B-BE15-C2581B6B5B5F}" type="presOf" srcId="{431B15C8-BCE6-4A47-B7B6-AB357107D27F}" destId="{8D8A927D-8725-4928-882D-FF97C121B7EB}" srcOrd="0" destOrd="0" presId="urn:microsoft.com/office/officeart/2005/8/layout/target3"/>
    <dgm:cxn modelId="{849A3B35-34E0-4624-90BF-D09603EA6B3A}" type="presParOf" srcId="{2A5D9ED2-C0BE-4E04-A4B4-5358E1063D77}" destId="{9DEFDA40-9C50-4145-9909-C365209E243F}" srcOrd="0" destOrd="0" presId="urn:microsoft.com/office/officeart/2005/8/layout/target3"/>
    <dgm:cxn modelId="{92365D29-8026-42DE-91A0-1F8611E1A5B6}" type="presParOf" srcId="{2A5D9ED2-C0BE-4E04-A4B4-5358E1063D77}" destId="{B832386B-391F-42A7-8E98-A91157DD97EC}" srcOrd="1" destOrd="0" presId="urn:microsoft.com/office/officeart/2005/8/layout/target3"/>
    <dgm:cxn modelId="{3669AD37-47DB-49ED-A1B5-22DE2C9448A6}" type="presParOf" srcId="{2A5D9ED2-C0BE-4E04-A4B4-5358E1063D77}" destId="{6FDE370D-51F4-4CD1-9783-F9FDDE580025}" srcOrd="2" destOrd="0" presId="urn:microsoft.com/office/officeart/2005/8/layout/target3"/>
    <dgm:cxn modelId="{9075C3CD-B6AE-497E-BBF5-01B2752B5C09}" type="presParOf" srcId="{2A5D9ED2-C0BE-4E04-A4B4-5358E1063D77}" destId="{1AE83E13-FAD9-4C13-BF4A-DC4E913A5036}" srcOrd="3" destOrd="0" presId="urn:microsoft.com/office/officeart/2005/8/layout/target3"/>
    <dgm:cxn modelId="{B12A7B3F-BB9B-404B-8479-BD831301E9E6}" type="presParOf" srcId="{2A5D9ED2-C0BE-4E04-A4B4-5358E1063D77}" destId="{239FF8F5-FF32-4B76-96F9-EBDC4358AE46}" srcOrd="4" destOrd="0" presId="urn:microsoft.com/office/officeart/2005/8/layout/target3"/>
    <dgm:cxn modelId="{62678FC3-CCB0-4F45-840F-614AB23884B5}" type="presParOf" srcId="{2A5D9ED2-C0BE-4E04-A4B4-5358E1063D77}" destId="{8D8A927D-8725-4928-882D-FF97C121B7EB}" srcOrd="5" destOrd="0" presId="urn:microsoft.com/office/officeart/2005/8/layout/target3"/>
    <dgm:cxn modelId="{5B00D35F-A716-49C9-AFD3-90C09B9F4551}" type="presParOf" srcId="{2A5D9ED2-C0BE-4E04-A4B4-5358E1063D77}" destId="{7F5B356A-6DD6-4390-99A1-3E93D7EFE1BC}" srcOrd="6" destOrd="0" presId="urn:microsoft.com/office/officeart/2005/8/layout/target3"/>
    <dgm:cxn modelId="{0855EDF7-6AA6-4749-868B-8CFE509061EA}" type="presParOf" srcId="{2A5D9ED2-C0BE-4E04-A4B4-5358E1063D77}" destId="{A810FDAF-2958-4DF7-AF03-C43001ABAAD6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4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847DA72B-48A8-4494-A37C-8A12E20F5613}" type="doc">
      <dgm:prSet loTypeId="urn:microsoft.com/office/officeart/2005/8/layout/target3" loCatId="relationship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16CE8413-C250-4097-B549-6A25A7E82448}">
      <dgm:prSet custT="1"/>
      <dgm:spPr/>
      <dgm:t>
        <a:bodyPr/>
        <a:lstStyle/>
        <a:p>
          <a:pPr rtl="0"/>
          <a:r>
            <a:rPr lang="ru-RU" sz="1400" dirty="0" smtClean="0">
              <a:latin typeface="Georgia" pitchFamily="18" charset="0"/>
            </a:rPr>
            <a:t>Поддержка из областного </a:t>
          </a:r>
          <a:br>
            <a:rPr lang="ru-RU" sz="1400" dirty="0" smtClean="0">
              <a:latin typeface="Georgia" pitchFamily="18" charset="0"/>
            </a:rPr>
          </a:br>
          <a:r>
            <a:rPr lang="ru-RU" sz="1400" dirty="0" smtClean="0">
              <a:latin typeface="Georgia" pitchFamily="18" charset="0"/>
            </a:rPr>
            <a:t>бюджета</a:t>
          </a:r>
          <a:r>
            <a:rPr lang="ru-RU" sz="1300" dirty="0" smtClean="0">
              <a:latin typeface="Georgia" pitchFamily="18" charset="0"/>
            </a:rPr>
            <a:t> </a:t>
          </a:r>
          <a:endParaRPr lang="ru-RU" sz="1300" dirty="0">
            <a:latin typeface="Georgia" pitchFamily="18" charset="0"/>
          </a:endParaRPr>
        </a:p>
      </dgm:t>
    </dgm:pt>
    <dgm:pt modelId="{02AF5877-A48C-450D-998E-1E869C9C9FC6}" type="parTrans" cxnId="{45CF0052-8ECD-4C35-93A6-C0A3F63BB16C}">
      <dgm:prSet/>
      <dgm:spPr/>
      <dgm:t>
        <a:bodyPr/>
        <a:lstStyle/>
        <a:p>
          <a:endParaRPr lang="ru-RU"/>
        </a:p>
      </dgm:t>
    </dgm:pt>
    <dgm:pt modelId="{60BBDE92-26CF-42ED-B6F1-B2ED76077CA7}" type="sibTrans" cxnId="{45CF0052-8ECD-4C35-93A6-C0A3F63BB16C}">
      <dgm:prSet/>
      <dgm:spPr/>
      <dgm:t>
        <a:bodyPr/>
        <a:lstStyle/>
        <a:p>
          <a:endParaRPr lang="ru-RU"/>
        </a:p>
      </dgm:t>
    </dgm:pt>
    <dgm:pt modelId="{E6766F73-7023-4D9B-AD25-BBA147086BAF}">
      <dgm:prSet custT="1"/>
      <dgm:spPr/>
      <dgm:t>
        <a:bodyPr/>
        <a:lstStyle/>
        <a:p>
          <a:pPr rtl="0"/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77,8</a:t>
          </a:r>
          <a:r>
            <a:rPr lang="ru-RU" sz="1200" dirty="0" smtClean="0"/>
            <a:t> </a:t>
          </a:r>
          <a:r>
            <a:rPr lang="ru-RU" sz="1600" dirty="0" smtClean="0">
              <a:latin typeface="Georgia" pitchFamily="18" charset="0"/>
            </a:rPr>
            <a:t>млн. рублей</a:t>
          </a:r>
          <a:endParaRPr lang="ru-RU" sz="1600" dirty="0">
            <a:latin typeface="Georgia" pitchFamily="18" charset="0"/>
          </a:endParaRPr>
        </a:p>
      </dgm:t>
    </dgm:pt>
    <dgm:pt modelId="{549A3E6C-6367-4AF6-8F72-62B69AD7147C}" type="parTrans" cxnId="{21DD81FE-0EBB-4AD9-AB4E-29E16F77818B}">
      <dgm:prSet/>
      <dgm:spPr/>
      <dgm:t>
        <a:bodyPr/>
        <a:lstStyle/>
        <a:p>
          <a:endParaRPr lang="ru-RU"/>
        </a:p>
      </dgm:t>
    </dgm:pt>
    <dgm:pt modelId="{1D466E0B-A7A4-4D44-86CC-472862E58628}" type="sibTrans" cxnId="{21DD81FE-0EBB-4AD9-AB4E-29E16F77818B}">
      <dgm:prSet/>
      <dgm:spPr/>
      <dgm:t>
        <a:bodyPr/>
        <a:lstStyle/>
        <a:p>
          <a:endParaRPr lang="ru-RU"/>
        </a:p>
      </dgm:t>
    </dgm:pt>
    <dgm:pt modelId="{3043721B-B078-4D33-8E99-E3443A99E6AD}" type="pres">
      <dgm:prSet presAssocID="{847DA72B-48A8-4494-A37C-8A12E20F561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0E2897-8A4E-4459-B7D4-D91A4EF7B8E1}" type="pres">
      <dgm:prSet presAssocID="{16CE8413-C250-4097-B549-6A25A7E82448}" presName="circle1" presStyleLbl="node1" presStyleIdx="0" presStyleCnt="2"/>
      <dgm:spPr/>
      <dgm:t>
        <a:bodyPr/>
        <a:lstStyle/>
        <a:p>
          <a:endParaRPr lang="ru-RU"/>
        </a:p>
      </dgm:t>
    </dgm:pt>
    <dgm:pt modelId="{0B2693AA-8A91-47D7-B6F8-C5F8E33DCD31}" type="pres">
      <dgm:prSet presAssocID="{16CE8413-C250-4097-B549-6A25A7E82448}" presName="space" presStyleCnt="0"/>
      <dgm:spPr/>
      <dgm:t>
        <a:bodyPr/>
        <a:lstStyle/>
        <a:p>
          <a:endParaRPr lang="ru-RU"/>
        </a:p>
      </dgm:t>
    </dgm:pt>
    <dgm:pt modelId="{8743B841-13A3-4D0E-A6F0-8F0C09CC065F}" type="pres">
      <dgm:prSet presAssocID="{16CE8413-C250-4097-B549-6A25A7E82448}" presName="rect1" presStyleLbl="alignAcc1" presStyleIdx="0" presStyleCnt="2"/>
      <dgm:spPr/>
      <dgm:t>
        <a:bodyPr/>
        <a:lstStyle/>
        <a:p>
          <a:endParaRPr lang="ru-RU"/>
        </a:p>
      </dgm:t>
    </dgm:pt>
    <dgm:pt modelId="{D48BD132-A14C-4CCC-BD3A-18F57B4A3682}" type="pres">
      <dgm:prSet presAssocID="{E6766F73-7023-4D9B-AD25-BBA147086BAF}" presName="vertSpace2" presStyleLbl="node1" presStyleIdx="0" presStyleCnt="2"/>
      <dgm:spPr/>
      <dgm:t>
        <a:bodyPr/>
        <a:lstStyle/>
        <a:p>
          <a:endParaRPr lang="ru-RU"/>
        </a:p>
      </dgm:t>
    </dgm:pt>
    <dgm:pt modelId="{4926C8CE-7921-4C1E-A20E-A67CB5B54290}" type="pres">
      <dgm:prSet presAssocID="{E6766F73-7023-4D9B-AD25-BBA147086BAF}" presName="circle2" presStyleLbl="node1" presStyleIdx="1" presStyleCnt="2"/>
      <dgm:spPr/>
      <dgm:t>
        <a:bodyPr/>
        <a:lstStyle/>
        <a:p>
          <a:endParaRPr lang="ru-RU"/>
        </a:p>
      </dgm:t>
    </dgm:pt>
    <dgm:pt modelId="{FD43B332-279E-4CEB-8815-3072CDA56EBE}" type="pres">
      <dgm:prSet presAssocID="{E6766F73-7023-4D9B-AD25-BBA147086BAF}" presName="rect2" presStyleLbl="alignAcc1" presStyleIdx="1" presStyleCnt="2" custLinFactNeighborX="8426" custLinFactNeighborY="-1490"/>
      <dgm:spPr/>
      <dgm:t>
        <a:bodyPr/>
        <a:lstStyle/>
        <a:p>
          <a:endParaRPr lang="ru-RU"/>
        </a:p>
      </dgm:t>
    </dgm:pt>
    <dgm:pt modelId="{BF0752FE-5E58-4060-95FB-B7C4B37277D9}" type="pres">
      <dgm:prSet presAssocID="{16CE8413-C250-4097-B549-6A25A7E82448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73164F-72DE-438B-9284-F1860406DF88}" type="pres">
      <dgm:prSet presAssocID="{E6766F73-7023-4D9B-AD25-BBA147086BAF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CA4717-8641-49AC-928F-D72446A31612}" type="presOf" srcId="{847DA72B-48A8-4494-A37C-8A12E20F5613}" destId="{3043721B-B078-4D33-8E99-E3443A99E6AD}" srcOrd="0" destOrd="0" presId="urn:microsoft.com/office/officeart/2005/8/layout/target3"/>
    <dgm:cxn modelId="{BB976E08-8B16-48F1-B64F-4B14A645C7DA}" type="presOf" srcId="{E6766F73-7023-4D9B-AD25-BBA147086BAF}" destId="{D273164F-72DE-438B-9284-F1860406DF88}" srcOrd="1" destOrd="0" presId="urn:microsoft.com/office/officeart/2005/8/layout/target3"/>
    <dgm:cxn modelId="{270637E7-258E-454A-808E-AA7983C67C86}" type="presOf" srcId="{16CE8413-C250-4097-B549-6A25A7E82448}" destId="{BF0752FE-5E58-4060-95FB-B7C4B37277D9}" srcOrd="1" destOrd="0" presId="urn:microsoft.com/office/officeart/2005/8/layout/target3"/>
    <dgm:cxn modelId="{ADA78BB7-5BFA-4478-B210-ADE69B8C0024}" type="presOf" srcId="{16CE8413-C250-4097-B549-6A25A7E82448}" destId="{8743B841-13A3-4D0E-A6F0-8F0C09CC065F}" srcOrd="0" destOrd="0" presId="urn:microsoft.com/office/officeart/2005/8/layout/target3"/>
    <dgm:cxn modelId="{F728F472-1CB9-4811-8D1E-93FAE2B79EA0}" type="presOf" srcId="{E6766F73-7023-4D9B-AD25-BBA147086BAF}" destId="{FD43B332-279E-4CEB-8815-3072CDA56EBE}" srcOrd="0" destOrd="0" presId="urn:microsoft.com/office/officeart/2005/8/layout/target3"/>
    <dgm:cxn modelId="{21DD81FE-0EBB-4AD9-AB4E-29E16F77818B}" srcId="{847DA72B-48A8-4494-A37C-8A12E20F5613}" destId="{E6766F73-7023-4D9B-AD25-BBA147086BAF}" srcOrd="1" destOrd="0" parTransId="{549A3E6C-6367-4AF6-8F72-62B69AD7147C}" sibTransId="{1D466E0B-A7A4-4D44-86CC-472862E58628}"/>
    <dgm:cxn modelId="{45CF0052-8ECD-4C35-93A6-C0A3F63BB16C}" srcId="{847DA72B-48A8-4494-A37C-8A12E20F5613}" destId="{16CE8413-C250-4097-B549-6A25A7E82448}" srcOrd="0" destOrd="0" parTransId="{02AF5877-A48C-450D-998E-1E869C9C9FC6}" sibTransId="{60BBDE92-26CF-42ED-B6F1-B2ED76077CA7}"/>
    <dgm:cxn modelId="{E566BD85-1DAF-45A1-9B8A-942A8D6A0CC6}" type="presParOf" srcId="{3043721B-B078-4D33-8E99-E3443A99E6AD}" destId="{A70E2897-8A4E-4459-B7D4-D91A4EF7B8E1}" srcOrd="0" destOrd="0" presId="urn:microsoft.com/office/officeart/2005/8/layout/target3"/>
    <dgm:cxn modelId="{56BFF5DD-4593-471C-B38B-621FCA44188D}" type="presParOf" srcId="{3043721B-B078-4D33-8E99-E3443A99E6AD}" destId="{0B2693AA-8A91-47D7-B6F8-C5F8E33DCD31}" srcOrd="1" destOrd="0" presId="urn:microsoft.com/office/officeart/2005/8/layout/target3"/>
    <dgm:cxn modelId="{0E72ECC8-21AD-4B03-8222-68C8BABFB6BC}" type="presParOf" srcId="{3043721B-B078-4D33-8E99-E3443A99E6AD}" destId="{8743B841-13A3-4D0E-A6F0-8F0C09CC065F}" srcOrd="2" destOrd="0" presId="urn:microsoft.com/office/officeart/2005/8/layout/target3"/>
    <dgm:cxn modelId="{36E9D1C1-EDCB-4D9D-A12C-2ACE8819A4FB}" type="presParOf" srcId="{3043721B-B078-4D33-8E99-E3443A99E6AD}" destId="{D48BD132-A14C-4CCC-BD3A-18F57B4A3682}" srcOrd="3" destOrd="0" presId="urn:microsoft.com/office/officeart/2005/8/layout/target3"/>
    <dgm:cxn modelId="{3482E1FC-17B2-4F23-BA51-F3E13AA13467}" type="presParOf" srcId="{3043721B-B078-4D33-8E99-E3443A99E6AD}" destId="{4926C8CE-7921-4C1E-A20E-A67CB5B54290}" srcOrd="4" destOrd="0" presId="urn:microsoft.com/office/officeart/2005/8/layout/target3"/>
    <dgm:cxn modelId="{243E1E07-2F7E-471C-B100-ABB5073AC6EA}" type="presParOf" srcId="{3043721B-B078-4D33-8E99-E3443A99E6AD}" destId="{FD43B332-279E-4CEB-8815-3072CDA56EBE}" srcOrd="5" destOrd="0" presId="urn:microsoft.com/office/officeart/2005/8/layout/target3"/>
    <dgm:cxn modelId="{B50CC32A-57B7-443E-8ADF-B625A4771835}" type="presParOf" srcId="{3043721B-B078-4D33-8E99-E3443A99E6AD}" destId="{BF0752FE-5E58-4060-95FB-B7C4B37277D9}" srcOrd="6" destOrd="0" presId="urn:microsoft.com/office/officeart/2005/8/layout/target3"/>
    <dgm:cxn modelId="{D6689989-E532-491A-B53B-266D08D1AB70}" type="presParOf" srcId="{3043721B-B078-4D33-8E99-E3443A99E6AD}" destId="{D273164F-72DE-438B-9284-F1860406DF88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51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BF95C5B1-048E-465B-B59F-F7B4C47882F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F9D20D-4A2A-4388-A471-6B0E823C439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b="1" dirty="0" smtClean="0">
              <a:solidFill>
                <a:srgbClr val="C00000"/>
              </a:solidFill>
              <a:latin typeface="Georgia" pitchFamily="18" charset="0"/>
            </a:rPr>
            <a:t>Поддержка промышленных предприятий – город Новосибирск</a:t>
          </a:r>
          <a:endParaRPr lang="ru-RU" sz="1400" b="1" dirty="0">
            <a:solidFill>
              <a:srgbClr val="C00000"/>
            </a:solidFill>
            <a:latin typeface="Georgia" pitchFamily="18" charset="0"/>
          </a:endParaRPr>
        </a:p>
      </dgm:t>
    </dgm:pt>
    <dgm:pt modelId="{6BCFC771-4AC0-4150-9EBC-FE6580067AA1}" type="parTrans" cxnId="{96A62407-3E89-44ED-BEA4-ECE9353F43D2}">
      <dgm:prSet/>
      <dgm:spPr/>
      <dgm:t>
        <a:bodyPr/>
        <a:lstStyle/>
        <a:p>
          <a:endParaRPr lang="ru-RU" sz="1400"/>
        </a:p>
      </dgm:t>
    </dgm:pt>
    <dgm:pt modelId="{7AEDD3A6-3E50-4F87-A812-E61D1C583630}" type="sibTrans" cxnId="{96A62407-3E89-44ED-BEA4-ECE9353F43D2}">
      <dgm:prSet/>
      <dgm:spPr/>
      <dgm:t>
        <a:bodyPr/>
        <a:lstStyle/>
        <a:p>
          <a:endParaRPr lang="ru-RU" sz="1400"/>
        </a:p>
      </dgm:t>
    </dgm:pt>
    <dgm:pt modelId="{6CA564A0-0695-44B5-BAF7-B7209FBA898B}" type="pres">
      <dgm:prSet presAssocID="{BF95C5B1-048E-465B-B59F-F7B4C47882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05B380-2FD5-47F8-BD86-61FADC9FF94C}" type="pres">
      <dgm:prSet presAssocID="{70F9D20D-4A2A-4388-A471-6B0E823C439F}" presName="parentText" presStyleLbl="node1" presStyleIdx="0" presStyleCnt="1" custScaleY="298693" custLinFactY="-33432" custLinFactNeighborX="-1192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B54B7D-38A8-4444-AA4F-07972E23A7F8}" type="presOf" srcId="{BF95C5B1-048E-465B-B59F-F7B4C47882FA}" destId="{6CA564A0-0695-44B5-BAF7-B7209FBA898B}" srcOrd="0" destOrd="0" presId="urn:microsoft.com/office/officeart/2005/8/layout/vList2"/>
    <dgm:cxn modelId="{96A62407-3E89-44ED-BEA4-ECE9353F43D2}" srcId="{BF95C5B1-048E-465B-B59F-F7B4C47882FA}" destId="{70F9D20D-4A2A-4388-A471-6B0E823C439F}" srcOrd="0" destOrd="0" parTransId="{6BCFC771-4AC0-4150-9EBC-FE6580067AA1}" sibTransId="{7AEDD3A6-3E50-4F87-A812-E61D1C583630}"/>
    <dgm:cxn modelId="{79A3D9B5-5F19-4914-B61F-C8E579371609}" type="presOf" srcId="{70F9D20D-4A2A-4388-A471-6B0E823C439F}" destId="{1A05B380-2FD5-47F8-BD86-61FADC9FF94C}" srcOrd="0" destOrd="0" presId="urn:microsoft.com/office/officeart/2005/8/layout/vList2"/>
    <dgm:cxn modelId="{82969C80-98A6-4F4E-9E61-221600B319C8}" type="presParOf" srcId="{6CA564A0-0695-44B5-BAF7-B7209FBA898B}" destId="{1A05B380-2FD5-47F8-BD86-61FADC9FF94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4B237172-157E-4549-9D3A-046EE20AC51F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0CDB152-85C6-4FC9-BDF1-B21CF93ECEDE}">
      <dgm:prSet custT="1"/>
      <dgm:spPr/>
      <dgm:t>
        <a:bodyPr/>
        <a:lstStyle/>
        <a:p>
          <a:pPr rtl="0"/>
          <a:r>
            <a:rPr lang="ru-RU" sz="1600" dirty="0" smtClean="0">
              <a:latin typeface="Georgia" pitchFamily="18" charset="0"/>
            </a:rPr>
            <a:t>Сумма привлеченных кредитов под поручительства:</a:t>
          </a:r>
          <a:br>
            <a:rPr lang="ru-RU" sz="1600" dirty="0" smtClean="0">
              <a:latin typeface="Georgia" pitchFamily="18" charset="0"/>
            </a:rPr>
          </a:br>
          <a:r>
            <a:rPr lang="ru-RU" sz="2000" b="1" i="0" dirty="0" smtClean="0">
              <a:effectLst/>
              <a:latin typeface="Times New Roman" pitchFamily="18" charset="0"/>
              <a:cs typeface="Times New Roman" pitchFamily="18" charset="0"/>
            </a:rPr>
            <a:t>3 252,8</a:t>
          </a:r>
          <a:r>
            <a:rPr lang="ru-RU" sz="1600" i="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dirty="0" smtClean="0">
              <a:latin typeface="Georgia" pitchFamily="18" charset="0"/>
            </a:rPr>
            <a:t>млрд. рублей (</a:t>
          </a:r>
          <a:r>
            <a:rPr lang="ru-RU" sz="1600" b="1" i="0" dirty="0" smtClean="0">
              <a:effectLst/>
              <a:latin typeface="Times New Roman" pitchFamily="18" charset="0"/>
              <a:cs typeface="Times New Roman" pitchFamily="18" charset="0"/>
            </a:rPr>
            <a:t>392,7</a:t>
          </a:r>
          <a:r>
            <a:rPr lang="ru-RU" sz="1600" i="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r>
            <a:rPr lang="ru-RU" sz="1600" dirty="0" smtClean="0">
              <a:latin typeface="Georgia" pitchFamily="18" charset="0"/>
            </a:rPr>
            <a:t> к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2014</a:t>
          </a:r>
          <a:r>
            <a:rPr lang="ru-RU" sz="1600" dirty="0" smtClean="0">
              <a:latin typeface="Georgia" pitchFamily="18" charset="0"/>
            </a:rPr>
            <a:t> году)</a:t>
          </a:r>
          <a:endParaRPr lang="ru-RU" sz="1600" dirty="0">
            <a:latin typeface="Georgia" pitchFamily="18" charset="0"/>
          </a:endParaRPr>
        </a:p>
      </dgm:t>
    </dgm:pt>
    <dgm:pt modelId="{51B78C63-3F1C-4A50-B3F6-B46DE7393233}" type="parTrans" cxnId="{D219C469-6889-475A-B5C9-259A94C49369}">
      <dgm:prSet/>
      <dgm:spPr/>
      <dgm:t>
        <a:bodyPr/>
        <a:lstStyle/>
        <a:p>
          <a:endParaRPr lang="ru-RU" sz="1600">
            <a:latin typeface="Georgia" pitchFamily="18" charset="0"/>
          </a:endParaRPr>
        </a:p>
      </dgm:t>
    </dgm:pt>
    <dgm:pt modelId="{36B2844C-7EB0-4984-85E3-5D1E8E389601}" type="sibTrans" cxnId="{D219C469-6889-475A-B5C9-259A94C49369}">
      <dgm:prSet/>
      <dgm:spPr/>
      <dgm:t>
        <a:bodyPr/>
        <a:lstStyle/>
        <a:p>
          <a:endParaRPr lang="ru-RU" sz="1600">
            <a:latin typeface="Georgia" pitchFamily="18" charset="0"/>
          </a:endParaRPr>
        </a:p>
      </dgm:t>
    </dgm:pt>
    <dgm:pt modelId="{B563A19D-FD5C-4B40-B56C-3F1D20AB5BBF}" type="pres">
      <dgm:prSet presAssocID="{4B237172-157E-4549-9D3A-046EE20AC51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FC68A2-0BB8-4426-8CDF-3C4F615C6156}" type="pres">
      <dgm:prSet presAssocID="{40CDB152-85C6-4FC9-BDF1-B21CF93ECEDE}" presName="circle1" presStyleLbl="node1" presStyleIdx="0" presStyleCnt="1" custLinFactNeighborX="-30994"/>
      <dgm:spPr/>
    </dgm:pt>
    <dgm:pt modelId="{CE05C7B2-836E-483A-9972-FC8606B7DE7F}" type="pres">
      <dgm:prSet presAssocID="{40CDB152-85C6-4FC9-BDF1-B21CF93ECEDE}" presName="space" presStyleCnt="0"/>
      <dgm:spPr/>
    </dgm:pt>
    <dgm:pt modelId="{C9EDFBE9-F5D8-4FEB-89ED-E3E59F7050A5}" type="pres">
      <dgm:prSet presAssocID="{40CDB152-85C6-4FC9-BDF1-B21CF93ECEDE}" presName="rect1" presStyleLbl="alignAcc1" presStyleIdx="0" presStyleCnt="1" custScaleX="104976" custLinFactNeighborX="-3859"/>
      <dgm:spPr/>
      <dgm:t>
        <a:bodyPr/>
        <a:lstStyle/>
        <a:p>
          <a:endParaRPr lang="ru-RU"/>
        </a:p>
      </dgm:t>
    </dgm:pt>
    <dgm:pt modelId="{11C469F4-84A6-4ED2-8F45-9A70B2D0B35C}" type="pres">
      <dgm:prSet presAssocID="{40CDB152-85C6-4FC9-BDF1-B21CF93ECED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19C469-6889-475A-B5C9-259A94C49369}" srcId="{4B237172-157E-4549-9D3A-046EE20AC51F}" destId="{40CDB152-85C6-4FC9-BDF1-B21CF93ECEDE}" srcOrd="0" destOrd="0" parTransId="{51B78C63-3F1C-4A50-B3F6-B46DE7393233}" sibTransId="{36B2844C-7EB0-4984-85E3-5D1E8E389601}"/>
    <dgm:cxn modelId="{D4DD0611-ECC6-4E78-91D9-D920F746FB89}" type="presOf" srcId="{40CDB152-85C6-4FC9-BDF1-B21CF93ECEDE}" destId="{11C469F4-84A6-4ED2-8F45-9A70B2D0B35C}" srcOrd="1" destOrd="0" presId="urn:microsoft.com/office/officeart/2005/8/layout/target3"/>
    <dgm:cxn modelId="{0CA9C399-C9F0-4C97-9129-0AC00F5DC33A}" type="presOf" srcId="{40CDB152-85C6-4FC9-BDF1-B21CF93ECEDE}" destId="{C9EDFBE9-F5D8-4FEB-89ED-E3E59F7050A5}" srcOrd="0" destOrd="0" presId="urn:microsoft.com/office/officeart/2005/8/layout/target3"/>
    <dgm:cxn modelId="{C130B0DD-D0AD-4D11-A6E1-13AEAA7BD940}" type="presOf" srcId="{4B237172-157E-4549-9D3A-046EE20AC51F}" destId="{B563A19D-FD5C-4B40-B56C-3F1D20AB5BBF}" srcOrd="0" destOrd="0" presId="urn:microsoft.com/office/officeart/2005/8/layout/target3"/>
    <dgm:cxn modelId="{7F2EC45B-2837-4D53-8263-87585F5EFB79}" type="presParOf" srcId="{B563A19D-FD5C-4B40-B56C-3F1D20AB5BBF}" destId="{5AFC68A2-0BB8-4426-8CDF-3C4F615C6156}" srcOrd="0" destOrd="0" presId="urn:microsoft.com/office/officeart/2005/8/layout/target3"/>
    <dgm:cxn modelId="{D801CB9A-8F26-4422-BD3D-428E7C0905C5}" type="presParOf" srcId="{B563A19D-FD5C-4B40-B56C-3F1D20AB5BBF}" destId="{CE05C7B2-836E-483A-9972-FC8606B7DE7F}" srcOrd="1" destOrd="0" presId="urn:microsoft.com/office/officeart/2005/8/layout/target3"/>
    <dgm:cxn modelId="{6D320D57-E4E8-4314-A350-A666DD6458E7}" type="presParOf" srcId="{B563A19D-FD5C-4B40-B56C-3F1D20AB5BBF}" destId="{C9EDFBE9-F5D8-4FEB-89ED-E3E59F7050A5}" srcOrd="2" destOrd="0" presId="urn:microsoft.com/office/officeart/2005/8/layout/target3"/>
    <dgm:cxn modelId="{D808FC69-4096-4D58-BFC4-3B95380F394C}" type="presParOf" srcId="{B563A19D-FD5C-4B40-B56C-3F1D20AB5BBF}" destId="{11C469F4-84A6-4ED2-8F45-9A70B2D0B35C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7594653-E4C2-4569-961C-FFB6FC922952}" type="doc">
      <dgm:prSet loTypeId="urn:microsoft.com/office/officeart/2005/8/layout/vList2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8F8BDC8-C664-44B2-B357-D1F905D528E0}" type="pres">
      <dgm:prSet presAssocID="{97594653-E4C2-4569-961C-FFB6FC9229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ACF96FF-A4AE-4B54-9CC7-6E8276FD1F65}" type="presOf" srcId="{97594653-E4C2-4569-961C-FFB6FC922952}" destId="{88F8BDC8-C664-44B2-B357-D1F905D528E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0E3D822-166B-4F59-AA6A-F56B5780DAB7}" type="doc">
      <dgm:prSet loTypeId="urn:microsoft.com/office/officeart/2005/8/layout/vList2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6C67A16-1FF7-4140-AC2E-001F4A753377}">
      <dgm:prSet custT="1"/>
      <dgm:spPr/>
      <dgm:t>
        <a:bodyPr/>
        <a:lstStyle/>
        <a:p>
          <a:pPr algn="ctr" rtl="0"/>
          <a:r>
            <a:rPr lang="ru-RU" sz="1500" dirty="0" smtClean="0">
              <a:latin typeface="Georgia" pitchFamily="18" charset="0"/>
            </a:rPr>
            <a:t>Финансирование проектов по модернизации и техническому перевооружению предприятий ОПК Новосибирской области в рамках федеральных целевых программ </a:t>
          </a:r>
          <a:br>
            <a:rPr lang="ru-RU" sz="1500" dirty="0" smtClean="0">
              <a:latin typeface="Georgia" pitchFamily="18" charset="0"/>
            </a:rPr>
          </a:b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789,1</a:t>
          </a:r>
          <a:r>
            <a:rPr lang="ru-RU" sz="1500" dirty="0" smtClean="0">
              <a:latin typeface="Georgia" pitchFamily="18" charset="0"/>
            </a:rPr>
            <a:t> млн. рублей за </a:t>
          </a:r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11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dirty="0" smtClean="0">
              <a:latin typeface="Georgia" pitchFamily="18" charset="0"/>
            </a:rPr>
            <a:t>месяцев </a:t>
          </a:r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2015</a:t>
          </a:r>
          <a:r>
            <a:rPr lang="ru-RU" sz="15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dirty="0" smtClean="0">
              <a:latin typeface="Georgia" pitchFamily="18" charset="0"/>
            </a:rPr>
            <a:t>года</a:t>
          </a:r>
          <a:endParaRPr lang="ru-RU" sz="1500" dirty="0">
            <a:latin typeface="Georgia" pitchFamily="18" charset="0"/>
          </a:endParaRPr>
        </a:p>
      </dgm:t>
    </dgm:pt>
    <dgm:pt modelId="{C478C0CD-0FA7-4D4E-A24B-3D31924E9126}" type="parTrans" cxnId="{F426FF6D-98CF-49CE-8CA6-BB22A36F9D00}">
      <dgm:prSet/>
      <dgm:spPr/>
      <dgm:t>
        <a:bodyPr/>
        <a:lstStyle/>
        <a:p>
          <a:pPr algn="ctr"/>
          <a:endParaRPr lang="ru-RU" sz="1400">
            <a:latin typeface="Georgia" pitchFamily="18" charset="0"/>
          </a:endParaRPr>
        </a:p>
      </dgm:t>
    </dgm:pt>
    <dgm:pt modelId="{36E42C8C-0814-4DAE-92E3-1B9D5F0A8CC3}" type="sibTrans" cxnId="{F426FF6D-98CF-49CE-8CA6-BB22A36F9D00}">
      <dgm:prSet/>
      <dgm:spPr/>
      <dgm:t>
        <a:bodyPr/>
        <a:lstStyle/>
        <a:p>
          <a:pPr algn="ctr"/>
          <a:endParaRPr lang="ru-RU" sz="1400">
            <a:latin typeface="Georgia" pitchFamily="18" charset="0"/>
          </a:endParaRPr>
        </a:p>
      </dgm:t>
    </dgm:pt>
    <dgm:pt modelId="{DE8CB1D1-0388-443D-97A5-C3D3F30CB3D0}" type="pres">
      <dgm:prSet presAssocID="{30E3D822-166B-4F59-AA6A-F56B5780DA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F66635-F52F-433B-B1BC-35E55BD0FA37}" type="pres">
      <dgm:prSet presAssocID="{96C67A16-1FF7-4140-AC2E-001F4A753377}" presName="parentText" presStyleLbl="node1" presStyleIdx="0" presStyleCnt="1" custScaleY="3482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26FF6D-98CF-49CE-8CA6-BB22A36F9D00}" srcId="{30E3D822-166B-4F59-AA6A-F56B5780DAB7}" destId="{96C67A16-1FF7-4140-AC2E-001F4A753377}" srcOrd="0" destOrd="0" parTransId="{C478C0CD-0FA7-4D4E-A24B-3D31924E9126}" sibTransId="{36E42C8C-0814-4DAE-92E3-1B9D5F0A8CC3}"/>
    <dgm:cxn modelId="{22AC38B4-0A35-40E2-BA50-3FF5574B8D8E}" type="presOf" srcId="{30E3D822-166B-4F59-AA6A-F56B5780DAB7}" destId="{DE8CB1D1-0388-443D-97A5-C3D3F30CB3D0}" srcOrd="0" destOrd="0" presId="urn:microsoft.com/office/officeart/2005/8/layout/vList2"/>
    <dgm:cxn modelId="{83F5F6EB-EF79-4C23-A357-37A5CF78003A}" type="presOf" srcId="{96C67A16-1FF7-4140-AC2E-001F4A753377}" destId="{BEF66635-F52F-433B-B1BC-35E55BD0FA37}" srcOrd="0" destOrd="0" presId="urn:microsoft.com/office/officeart/2005/8/layout/vList2"/>
    <dgm:cxn modelId="{728FC061-F021-4A4C-AF2D-2AAEB9DD073C}" type="presParOf" srcId="{DE8CB1D1-0388-443D-97A5-C3D3F30CB3D0}" destId="{BEF66635-F52F-433B-B1BC-35E55BD0FA3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A07A5EF-C9B8-4201-93A4-4AB65D0B966E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07662C-1B01-4D1E-B4FE-986EFE8886C7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ru-RU" sz="1300" b="0" dirty="0" smtClean="0">
              <a:latin typeface="Georgia" pitchFamily="18" charset="0"/>
            </a:rPr>
            <a:t>Развитие оборонно-промышленного комплекса Российской Федерации на </a:t>
          </a:r>
          <a:r>
            <a:rPr lang="ru-RU" sz="1300" b="0" dirty="0" smtClean="0">
              <a:latin typeface="Times New Roman" pitchFamily="18" charset="0"/>
              <a:cs typeface="Times New Roman" pitchFamily="18" charset="0"/>
            </a:rPr>
            <a:t>2011-2020</a:t>
          </a:r>
          <a:r>
            <a:rPr lang="ru-RU" sz="1300" b="0" dirty="0" smtClean="0">
              <a:latin typeface="Georgia" pitchFamily="18" charset="0"/>
            </a:rPr>
            <a:t> годы</a:t>
          </a:r>
          <a:endParaRPr lang="ru-RU" sz="1300" b="0" dirty="0">
            <a:latin typeface="Georgia" pitchFamily="18" charset="0"/>
          </a:endParaRPr>
        </a:p>
      </dgm:t>
    </dgm:pt>
    <dgm:pt modelId="{F7DF3E35-C617-4624-973F-CC1890016BD4}" type="parTrans" cxnId="{2DB57DAB-195C-4810-82B9-DAA0BFBA0586}">
      <dgm:prSet/>
      <dgm:spPr/>
      <dgm:t>
        <a:bodyPr/>
        <a:lstStyle/>
        <a:p>
          <a:endParaRPr lang="ru-RU" sz="1300"/>
        </a:p>
      </dgm:t>
    </dgm:pt>
    <dgm:pt modelId="{AAA6976D-1F9E-4C31-B98C-EFC2C1DD684B}" type="sibTrans" cxnId="{2DB57DAB-195C-4810-82B9-DAA0BFBA0586}">
      <dgm:prSet/>
      <dgm:spPr/>
      <dgm:t>
        <a:bodyPr/>
        <a:lstStyle/>
        <a:p>
          <a:endParaRPr lang="ru-RU" sz="1300"/>
        </a:p>
      </dgm:t>
    </dgm:pt>
    <dgm:pt modelId="{3F4350B8-0877-4078-8A7F-47C40AE0BF40}" type="pres">
      <dgm:prSet presAssocID="{7A07A5EF-C9B8-4201-93A4-4AB65D0B966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1C99EA-21AF-40F6-8D46-DA8A731D347B}" type="pres">
      <dgm:prSet presAssocID="{A607662C-1B01-4D1E-B4FE-986EFE8886C7}" presName="circle1" presStyleLbl="node1" presStyleIdx="0" presStyleCnt="1"/>
      <dgm:spPr/>
    </dgm:pt>
    <dgm:pt modelId="{1DFD541B-79DF-419F-8AB5-54A22443F55B}" type="pres">
      <dgm:prSet presAssocID="{A607662C-1B01-4D1E-B4FE-986EFE8886C7}" presName="space" presStyleCnt="0"/>
      <dgm:spPr/>
    </dgm:pt>
    <dgm:pt modelId="{54D7407F-51C9-4855-9DDA-2EF227218FED}" type="pres">
      <dgm:prSet presAssocID="{A607662C-1B01-4D1E-B4FE-986EFE8886C7}" presName="rect1" presStyleLbl="alignAcc1" presStyleIdx="0" presStyleCnt="1"/>
      <dgm:spPr/>
      <dgm:t>
        <a:bodyPr/>
        <a:lstStyle/>
        <a:p>
          <a:endParaRPr lang="ru-RU"/>
        </a:p>
      </dgm:t>
    </dgm:pt>
    <dgm:pt modelId="{E349A79B-A3F7-49CB-86AA-0E4522B09C1C}" type="pres">
      <dgm:prSet presAssocID="{A607662C-1B01-4D1E-B4FE-986EFE8886C7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B57DAB-195C-4810-82B9-DAA0BFBA0586}" srcId="{7A07A5EF-C9B8-4201-93A4-4AB65D0B966E}" destId="{A607662C-1B01-4D1E-B4FE-986EFE8886C7}" srcOrd="0" destOrd="0" parTransId="{F7DF3E35-C617-4624-973F-CC1890016BD4}" sibTransId="{AAA6976D-1F9E-4C31-B98C-EFC2C1DD684B}"/>
    <dgm:cxn modelId="{E7DAE992-5342-4C7A-AD21-8E7C4CEE7B9A}" type="presOf" srcId="{7A07A5EF-C9B8-4201-93A4-4AB65D0B966E}" destId="{3F4350B8-0877-4078-8A7F-47C40AE0BF40}" srcOrd="0" destOrd="0" presId="urn:microsoft.com/office/officeart/2005/8/layout/target3"/>
    <dgm:cxn modelId="{C6E7A0F9-6F76-4FE8-A173-D6C7A5E9A8FC}" type="presOf" srcId="{A607662C-1B01-4D1E-B4FE-986EFE8886C7}" destId="{54D7407F-51C9-4855-9DDA-2EF227218FED}" srcOrd="0" destOrd="0" presId="urn:microsoft.com/office/officeart/2005/8/layout/target3"/>
    <dgm:cxn modelId="{374BBBD5-E57A-4F1E-9551-83AE8F61E56B}" type="presOf" srcId="{A607662C-1B01-4D1E-B4FE-986EFE8886C7}" destId="{E349A79B-A3F7-49CB-86AA-0E4522B09C1C}" srcOrd="1" destOrd="0" presId="urn:microsoft.com/office/officeart/2005/8/layout/target3"/>
    <dgm:cxn modelId="{C8EE6C48-AAF1-4758-996B-577EE45B8277}" type="presParOf" srcId="{3F4350B8-0877-4078-8A7F-47C40AE0BF40}" destId="{D61C99EA-21AF-40F6-8D46-DA8A731D347B}" srcOrd="0" destOrd="0" presId="urn:microsoft.com/office/officeart/2005/8/layout/target3"/>
    <dgm:cxn modelId="{7EA6039C-94AD-4F1D-8683-AC3CE2AE0A23}" type="presParOf" srcId="{3F4350B8-0877-4078-8A7F-47C40AE0BF40}" destId="{1DFD541B-79DF-419F-8AB5-54A22443F55B}" srcOrd="1" destOrd="0" presId="urn:microsoft.com/office/officeart/2005/8/layout/target3"/>
    <dgm:cxn modelId="{09FB8C95-B5B1-4000-8639-45488A089FA5}" type="presParOf" srcId="{3F4350B8-0877-4078-8A7F-47C40AE0BF40}" destId="{54D7407F-51C9-4855-9DDA-2EF227218FED}" srcOrd="2" destOrd="0" presId="urn:microsoft.com/office/officeart/2005/8/layout/target3"/>
    <dgm:cxn modelId="{4D123367-6ADD-47D1-B69D-E3D1AB1A7318}" type="presParOf" srcId="{3F4350B8-0877-4078-8A7F-47C40AE0BF40}" destId="{E349A79B-A3F7-49CB-86AA-0E4522B09C1C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A07A5EF-C9B8-4201-93A4-4AB65D0B966E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07662C-1B01-4D1E-B4FE-986EFE8886C7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300" b="0" dirty="0" smtClean="0">
              <a:latin typeface="Georgia" pitchFamily="18" charset="0"/>
              <a:cs typeface="Arial" pitchFamily="34" charset="0"/>
            </a:rPr>
            <a:t>Развитие гражданской авиационной техники России </a:t>
          </a:r>
          <a:r>
            <a:rPr lang="en-US" sz="1300" b="0" dirty="0" smtClean="0">
              <a:latin typeface="Georgia" pitchFamily="18" charset="0"/>
              <a:cs typeface="Arial" pitchFamily="34" charset="0"/>
            </a:rPr>
            <a:t/>
          </a:r>
          <a:br>
            <a:rPr lang="en-US" sz="1300" b="0" dirty="0" smtClean="0">
              <a:latin typeface="Georgia" pitchFamily="18" charset="0"/>
              <a:cs typeface="Arial" pitchFamily="34" charset="0"/>
            </a:rPr>
          </a:br>
          <a:r>
            <a:rPr lang="ru-RU" sz="1300" b="0" dirty="0" smtClean="0">
              <a:latin typeface="Georgia" pitchFamily="18" charset="0"/>
              <a:cs typeface="Arial" pitchFamily="34" charset="0"/>
            </a:rPr>
            <a:t>на </a:t>
          </a:r>
          <a:r>
            <a:rPr lang="ru-RU" sz="1300" b="0" dirty="0" smtClean="0">
              <a:latin typeface="Times New Roman" pitchFamily="18" charset="0"/>
              <a:cs typeface="Times New Roman" pitchFamily="18" charset="0"/>
            </a:rPr>
            <a:t>2002-2010</a:t>
          </a:r>
          <a:r>
            <a:rPr lang="ru-RU" sz="1300" b="0" dirty="0" smtClean="0">
              <a:latin typeface="Georgia" pitchFamily="18" charset="0"/>
              <a:cs typeface="Arial" pitchFamily="34" charset="0"/>
            </a:rPr>
            <a:t> годы и на период до </a:t>
          </a:r>
          <a:r>
            <a:rPr lang="ru-RU" sz="1300" b="0" dirty="0" smtClean="0">
              <a:latin typeface="Times New Roman" pitchFamily="18" charset="0"/>
              <a:cs typeface="Times New Roman" pitchFamily="18" charset="0"/>
            </a:rPr>
            <a:t>2015 </a:t>
          </a:r>
          <a:r>
            <a:rPr lang="ru-RU" sz="1300" b="0" dirty="0" smtClean="0">
              <a:latin typeface="Georgia" pitchFamily="18" charset="0"/>
              <a:cs typeface="Arial" pitchFamily="34" charset="0"/>
            </a:rPr>
            <a:t>года</a:t>
          </a:r>
          <a:endParaRPr lang="ru-RU" sz="1300" b="0" dirty="0">
            <a:latin typeface="Georgia" pitchFamily="18" charset="0"/>
          </a:endParaRPr>
        </a:p>
      </dgm:t>
    </dgm:pt>
    <dgm:pt modelId="{F7DF3E35-C617-4624-973F-CC1890016BD4}" type="parTrans" cxnId="{2DB57DAB-195C-4810-82B9-DAA0BFBA0586}">
      <dgm:prSet/>
      <dgm:spPr/>
      <dgm:t>
        <a:bodyPr/>
        <a:lstStyle/>
        <a:p>
          <a:endParaRPr lang="ru-RU" sz="1300"/>
        </a:p>
      </dgm:t>
    </dgm:pt>
    <dgm:pt modelId="{AAA6976D-1F9E-4C31-B98C-EFC2C1DD684B}" type="sibTrans" cxnId="{2DB57DAB-195C-4810-82B9-DAA0BFBA0586}">
      <dgm:prSet/>
      <dgm:spPr/>
      <dgm:t>
        <a:bodyPr/>
        <a:lstStyle/>
        <a:p>
          <a:endParaRPr lang="ru-RU" sz="1300"/>
        </a:p>
      </dgm:t>
    </dgm:pt>
    <dgm:pt modelId="{3F4350B8-0877-4078-8A7F-47C40AE0BF40}" type="pres">
      <dgm:prSet presAssocID="{7A07A5EF-C9B8-4201-93A4-4AB65D0B966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1C99EA-21AF-40F6-8D46-DA8A731D347B}" type="pres">
      <dgm:prSet presAssocID="{A607662C-1B01-4D1E-B4FE-986EFE8886C7}" presName="circle1" presStyleLbl="node1" presStyleIdx="0" presStyleCnt="1"/>
      <dgm:spPr/>
    </dgm:pt>
    <dgm:pt modelId="{1DFD541B-79DF-419F-8AB5-54A22443F55B}" type="pres">
      <dgm:prSet presAssocID="{A607662C-1B01-4D1E-B4FE-986EFE8886C7}" presName="space" presStyleCnt="0"/>
      <dgm:spPr/>
    </dgm:pt>
    <dgm:pt modelId="{54D7407F-51C9-4855-9DDA-2EF227218FED}" type="pres">
      <dgm:prSet presAssocID="{A607662C-1B01-4D1E-B4FE-986EFE8886C7}" presName="rect1" presStyleLbl="alignAcc1" presStyleIdx="0" presStyleCnt="1"/>
      <dgm:spPr/>
      <dgm:t>
        <a:bodyPr/>
        <a:lstStyle/>
        <a:p>
          <a:endParaRPr lang="ru-RU"/>
        </a:p>
      </dgm:t>
    </dgm:pt>
    <dgm:pt modelId="{E349A79B-A3F7-49CB-86AA-0E4522B09C1C}" type="pres">
      <dgm:prSet presAssocID="{A607662C-1B01-4D1E-B4FE-986EFE8886C7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B57DAB-195C-4810-82B9-DAA0BFBA0586}" srcId="{7A07A5EF-C9B8-4201-93A4-4AB65D0B966E}" destId="{A607662C-1B01-4D1E-B4FE-986EFE8886C7}" srcOrd="0" destOrd="0" parTransId="{F7DF3E35-C617-4624-973F-CC1890016BD4}" sibTransId="{AAA6976D-1F9E-4C31-B98C-EFC2C1DD684B}"/>
    <dgm:cxn modelId="{86099C5E-1176-4242-B80D-5C720B359739}" type="presOf" srcId="{A607662C-1B01-4D1E-B4FE-986EFE8886C7}" destId="{54D7407F-51C9-4855-9DDA-2EF227218FED}" srcOrd="0" destOrd="0" presId="urn:microsoft.com/office/officeart/2005/8/layout/target3"/>
    <dgm:cxn modelId="{67E0C237-4FA4-4862-AB48-82C1DD347AC2}" type="presOf" srcId="{7A07A5EF-C9B8-4201-93A4-4AB65D0B966E}" destId="{3F4350B8-0877-4078-8A7F-47C40AE0BF40}" srcOrd="0" destOrd="0" presId="urn:microsoft.com/office/officeart/2005/8/layout/target3"/>
    <dgm:cxn modelId="{406BB72E-2E54-4F68-BABD-5D15303ADB58}" type="presOf" srcId="{A607662C-1B01-4D1E-B4FE-986EFE8886C7}" destId="{E349A79B-A3F7-49CB-86AA-0E4522B09C1C}" srcOrd="1" destOrd="0" presId="urn:microsoft.com/office/officeart/2005/8/layout/target3"/>
    <dgm:cxn modelId="{C17DB50D-2A9F-4B5B-B67B-78793EE2A758}" type="presParOf" srcId="{3F4350B8-0877-4078-8A7F-47C40AE0BF40}" destId="{D61C99EA-21AF-40F6-8D46-DA8A731D347B}" srcOrd="0" destOrd="0" presId="urn:microsoft.com/office/officeart/2005/8/layout/target3"/>
    <dgm:cxn modelId="{9BA2C8A2-0F0A-4968-88E7-EC9B87964E57}" type="presParOf" srcId="{3F4350B8-0877-4078-8A7F-47C40AE0BF40}" destId="{1DFD541B-79DF-419F-8AB5-54A22443F55B}" srcOrd="1" destOrd="0" presId="urn:microsoft.com/office/officeart/2005/8/layout/target3"/>
    <dgm:cxn modelId="{986BBB86-D35F-43D5-A386-9A12F13D8AF1}" type="presParOf" srcId="{3F4350B8-0877-4078-8A7F-47C40AE0BF40}" destId="{54D7407F-51C9-4855-9DDA-2EF227218FED}" srcOrd="2" destOrd="0" presId="urn:microsoft.com/office/officeart/2005/8/layout/target3"/>
    <dgm:cxn modelId="{AF07307B-E8AB-4E4E-8D60-D48188E4E5E6}" type="presParOf" srcId="{3F4350B8-0877-4078-8A7F-47C40AE0BF40}" destId="{E349A79B-A3F7-49CB-86AA-0E4522B09C1C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A07A5EF-C9B8-4201-93A4-4AB65D0B966E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07662C-1B01-4D1E-B4FE-986EFE8886C7}">
      <dgm:prSet custT="1"/>
      <dgm:spPr/>
      <dgm:t>
        <a:bodyPr/>
        <a:lstStyle/>
        <a:p>
          <a:pPr rtl="0"/>
          <a:r>
            <a:rPr lang="ru-RU" sz="1300" b="0" dirty="0" smtClean="0">
              <a:latin typeface="Georgia" pitchFamily="18" charset="0"/>
              <a:cs typeface="Arial" pitchFamily="34" charset="0"/>
            </a:rPr>
            <a:t>Развитие электронной компонентной базы и радиоэлектроники </a:t>
          </a:r>
          <a:r>
            <a:rPr lang="en-US" sz="1300" b="0" dirty="0" smtClean="0">
              <a:latin typeface="Georgia" pitchFamily="18" charset="0"/>
              <a:cs typeface="Arial" pitchFamily="34" charset="0"/>
            </a:rPr>
            <a:t/>
          </a:r>
          <a:br>
            <a:rPr lang="en-US" sz="1300" b="0" dirty="0" smtClean="0">
              <a:latin typeface="Georgia" pitchFamily="18" charset="0"/>
              <a:cs typeface="Arial" pitchFamily="34" charset="0"/>
            </a:rPr>
          </a:br>
          <a:r>
            <a:rPr lang="ru-RU" sz="1300" b="0" dirty="0" smtClean="0">
              <a:latin typeface="Georgia" pitchFamily="18" charset="0"/>
              <a:cs typeface="Arial" pitchFamily="34" charset="0"/>
            </a:rPr>
            <a:t>на </a:t>
          </a:r>
          <a:r>
            <a:rPr lang="ru-RU" sz="1300" b="0" dirty="0" smtClean="0">
              <a:latin typeface="Times New Roman" pitchFamily="18" charset="0"/>
              <a:cs typeface="Times New Roman" pitchFamily="18" charset="0"/>
            </a:rPr>
            <a:t>2008 - 2015 </a:t>
          </a:r>
          <a:r>
            <a:rPr lang="ru-RU" sz="1300" b="0" dirty="0" smtClean="0">
              <a:latin typeface="Georgia" pitchFamily="18" charset="0"/>
              <a:cs typeface="Arial" pitchFamily="34" charset="0"/>
            </a:rPr>
            <a:t>годы</a:t>
          </a:r>
          <a:endParaRPr lang="ru-RU" sz="1300" b="0" dirty="0">
            <a:latin typeface="Georgia" pitchFamily="18" charset="0"/>
          </a:endParaRPr>
        </a:p>
      </dgm:t>
    </dgm:pt>
    <dgm:pt modelId="{F7DF3E35-C617-4624-973F-CC1890016BD4}" type="parTrans" cxnId="{2DB57DAB-195C-4810-82B9-DAA0BFBA0586}">
      <dgm:prSet/>
      <dgm:spPr/>
      <dgm:t>
        <a:bodyPr/>
        <a:lstStyle/>
        <a:p>
          <a:endParaRPr lang="ru-RU" sz="1300" b="0"/>
        </a:p>
      </dgm:t>
    </dgm:pt>
    <dgm:pt modelId="{AAA6976D-1F9E-4C31-B98C-EFC2C1DD684B}" type="sibTrans" cxnId="{2DB57DAB-195C-4810-82B9-DAA0BFBA0586}">
      <dgm:prSet/>
      <dgm:spPr/>
      <dgm:t>
        <a:bodyPr/>
        <a:lstStyle/>
        <a:p>
          <a:endParaRPr lang="ru-RU" sz="1300" b="0"/>
        </a:p>
      </dgm:t>
    </dgm:pt>
    <dgm:pt modelId="{3F4350B8-0877-4078-8A7F-47C40AE0BF40}" type="pres">
      <dgm:prSet presAssocID="{7A07A5EF-C9B8-4201-93A4-4AB65D0B966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1C99EA-21AF-40F6-8D46-DA8A731D347B}" type="pres">
      <dgm:prSet presAssocID="{A607662C-1B01-4D1E-B4FE-986EFE8886C7}" presName="circle1" presStyleLbl="node1" presStyleIdx="0" presStyleCnt="1"/>
      <dgm:spPr/>
    </dgm:pt>
    <dgm:pt modelId="{1DFD541B-79DF-419F-8AB5-54A22443F55B}" type="pres">
      <dgm:prSet presAssocID="{A607662C-1B01-4D1E-B4FE-986EFE8886C7}" presName="space" presStyleCnt="0"/>
      <dgm:spPr/>
    </dgm:pt>
    <dgm:pt modelId="{54D7407F-51C9-4855-9DDA-2EF227218FED}" type="pres">
      <dgm:prSet presAssocID="{A607662C-1B01-4D1E-B4FE-986EFE8886C7}" presName="rect1" presStyleLbl="alignAcc1" presStyleIdx="0" presStyleCnt="1"/>
      <dgm:spPr/>
      <dgm:t>
        <a:bodyPr/>
        <a:lstStyle/>
        <a:p>
          <a:endParaRPr lang="ru-RU"/>
        </a:p>
      </dgm:t>
    </dgm:pt>
    <dgm:pt modelId="{E349A79B-A3F7-49CB-86AA-0E4522B09C1C}" type="pres">
      <dgm:prSet presAssocID="{A607662C-1B01-4D1E-B4FE-986EFE8886C7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B57DAB-195C-4810-82B9-DAA0BFBA0586}" srcId="{7A07A5EF-C9B8-4201-93A4-4AB65D0B966E}" destId="{A607662C-1B01-4D1E-B4FE-986EFE8886C7}" srcOrd="0" destOrd="0" parTransId="{F7DF3E35-C617-4624-973F-CC1890016BD4}" sibTransId="{AAA6976D-1F9E-4C31-B98C-EFC2C1DD684B}"/>
    <dgm:cxn modelId="{BD0C0C88-F2BD-450A-B3C7-4F2DAC5205BD}" type="presOf" srcId="{A607662C-1B01-4D1E-B4FE-986EFE8886C7}" destId="{54D7407F-51C9-4855-9DDA-2EF227218FED}" srcOrd="0" destOrd="0" presId="urn:microsoft.com/office/officeart/2005/8/layout/target3"/>
    <dgm:cxn modelId="{6492AF6F-6757-4CD5-92C7-A7F30AF2F920}" type="presOf" srcId="{A607662C-1B01-4D1E-B4FE-986EFE8886C7}" destId="{E349A79B-A3F7-49CB-86AA-0E4522B09C1C}" srcOrd="1" destOrd="0" presId="urn:microsoft.com/office/officeart/2005/8/layout/target3"/>
    <dgm:cxn modelId="{0CE51D39-4D99-4B60-9101-E706C3846A21}" type="presOf" srcId="{7A07A5EF-C9B8-4201-93A4-4AB65D0B966E}" destId="{3F4350B8-0877-4078-8A7F-47C40AE0BF40}" srcOrd="0" destOrd="0" presId="urn:microsoft.com/office/officeart/2005/8/layout/target3"/>
    <dgm:cxn modelId="{D10FE004-1DCC-4DC3-80A2-57A75ACFAB64}" type="presParOf" srcId="{3F4350B8-0877-4078-8A7F-47C40AE0BF40}" destId="{D61C99EA-21AF-40F6-8D46-DA8A731D347B}" srcOrd="0" destOrd="0" presId="urn:microsoft.com/office/officeart/2005/8/layout/target3"/>
    <dgm:cxn modelId="{09F67FAB-92F1-485C-A493-1AA1E66FEFC1}" type="presParOf" srcId="{3F4350B8-0877-4078-8A7F-47C40AE0BF40}" destId="{1DFD541B-79DF-419F-8AB5-54A22443F55B}" srcOrd="1" destOrd="0" presId="urn:microsoft.com/office/officeart/2005/8/layout/target3"/>
    <dgm:cxn modelId="{4D13D3BF-DB7F-4A43-AA5E-136F69700B1D}" type="presParOf" srcId="{3F4350B8-0877-4078-8A7F-47C40AE0BF40}" destId="{54D7407F-51C9-4855-9DDA-2EF227218FED}" srcOrd="2" destOrd="0" presId="urn:microsoft.com/office/officeart/2005/8/layout/target3"/>
    <dgm:cxn modelId="{9F66BA9A-9D92-4506-9BE5-17809ED8DF4A}" type="presParOf" srcId="{3F4350B8-0877-4078-8A7F-47C40AE0BF40}" destId="{E349A79B-A3F7-49CB-86AA-0E4522B09C1C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D6D6F7B-8F0E-4C3B-A63C-E1D0B92331E0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8C4F6AB-4AFD-469F-B4A8-760D3CA00018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</dgm:spPr>
      <dgm:t>
        <a:bodyPr/>
        <a:lstStyle/>
        <a:p>
          <a:pPr algn="ctr" rtl="0"/>
          <a:r>
            <a:rPr lang="ru-RU" sz="1800" b="1" dirty="0" smtClean="0">
              <a:solidFill>
                <a:schemeClr val="accent5">
                  <a:lumMod val="50000"/>
                </a:schemeClr>
              </a:solidFill>
              <a:latin typeface="Georgia" pitchFamily="18" charset="0"/>
            </a:rPr>
            <a:t>Фонд развития промышленности</a:t>
          </a:r>
          <a:endParaRPr lang="ru-RU" sz="1800" b="1" dirty="0">
            <a:solidFill>
              <a:schemeClr val="accent5">
                <a:lumMod val="50000"/>
              </a:schemeClr>
            </a:solidFill>
            <a:latin typeface="Georgia" pitchFamily="18" charset="0"/>
          </a:endParaRPr>
        </a:p>
      </dgm:t>
    </dgm:pt>
    <dgm:pt modelId="{4EF492DB-897A-44A0-9E50-739624F902CC}" type="parTrans" cxnId="{DE0DC59F-69B6-4DB8-96DF-62C615923830}">
      <dgm:prSet/>
      <dgm:spPr/>
      <dgm:t>
        <a:bodyPr/>
        <a:lstStyle/>
        <a:p>
          <a:endParaRPr lang="ru-RU">
            <a:latin typeface="Georgia" pitchFamily="18" charset="0"/>
          </a:endParaRPr>
        </a:p>
      </dgm:t>
    </dgm:pt>
    <dgm:pt modelId="{0D9E3BFF-02B1-45E2-A49C-FFCF6225C7CB}" type="sibTrans" cxnId="{DE0DC59F-69B6-4DB8-96DF-62C615923830}">
      <dgm:prSet/>
      <dgm:spPr/>
      <dgm:t>
        <a:bodyPr/>
        <a:lstStyle/>
        <a:p>
          <a:endParaRPr lang="ru-RU">
            <a:latin typeface="Georgia" pitchFamily="18" charset="0"/>
          </a:endParaRPr>
        </a:p>
      </dgm:t>
    </dgm:pt>
    <dgm:pt modelId="{EDCEF73B-0C19-4034-A341-373BBCCFB16E}" type="pres">
      <dgm:prSet presAssocID="{9D6D6F7B-8F0E-4C3B-A63C-E1D0B92331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1EB9B8-0E00-47CA-A10E-401BF5B79592}" type="pres">
      <dgm:prSet presAssocID="{A8C4F6AB-4AFD-469F-B4A8-760D3CA00018}" presName="parentText" presStyleLbl="node1" presStyleIdx="0" presStyleCnt="1" custScaleY="284394" custLinFactNeighborX="529" custLinFactNeighborY="44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0DC59F-69B6-4DB8-96DF-62C615923830}" srcId="{9D6D6F7B-8F0E-4C3B-A63C-E1D0B92331E0}" destId="{A8C4F6AB-4AFD-469F-B4A8-760D3CA00018}" srcOrd="0" destOrd="0" parTransId="{4EF492DB-897A-44A0-9E50-739624F902CC}" sibTransId="{0D9E3BFF-02B1-45E2-A49C-FFCF6225C7CB}"/>
    <dgm:cxn modelId="{C2F18DEC-EFFA-44D7-B959-7B8EEF425698}" type="presOf" srcId="{A8C4F6AB-4AFD-469F-B4A8-760D3CA00018}" destId="{061EB9B8-0E00-47CA-A10E-401BF5B79592}" srcOrd="0" destOrd="0" presId="urn:microsoft.com/office/officeart/2005/8/layout/vList2"/>
    <dgm:cxn modelId="{71FFE8B8-044A-4DFB-B0A5-F00703FC6E0D}" type="presOf" srcId="{9D6D6F7B-8F0E-4C3B-A63C-E1D0B92331E0}" destId="{EDCEF73B-0C19-4034-A341-373BBCCFB16E}" srcOrd="0" destOrd="0" presId="urn:microsoft.com/office/officeart/2005/8/layout/vList2"/>
    <dgm:cxn modelId="{063A37F4-AA37-47EF-86DA-8DE69451A9C7}" type="presParOf" srcId="{EDCEF73B-0C19-4034-A341-373BBCCFB16E}" destId="{061EB9B8-0E00-47CA-A10E-401BF5B79592}" srcOrd="0" destOrd="0" presId="urn:microsoft.com/office/officeart/2005/8/layout/vList2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9DBC47-6B2B-48A7-A150-8E73789D4DBF}">
      <dsp:nvSpPr>
        <dsp:cNvPr id="0" name=""/>
        <dsp:cNvSpPr/>
      </dsp:nvSpPr>
      <dsp:spPr>
        <a:xfrm>
          <a:off x="0" y="337"/>
          <a:ext cx="8424936" cy="75574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 smtClean="0">
              <a:latin typeface="Georgia" pitchFamily="18" charset="0"/>
            </a:rPr>
            <a:t>Более</a:t>
          </a:r>
          <a:r>
            <a:rPr lang="ru-RU" sz="1400" kern="1200" dirty="0" smtClean="0">
              <a:latin typeface="Georgia" pitchFamily="18" charset="0"/>
            </a:rPr>
            <a:t>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30</a:t>
          </a:r>
          <a:r>
            <a:rPr lang="ru-RU" sz="1400" kern="1200" dirty="0" smtClean="0">
              <a:latin typeface="Georgia" pitchFamily="18" charset="0"/>
            </a:rPr>
            <a:t> </a:t>
          </a:r>
          <a:r>
            <a:rPr lang="ru-RU" sz="1500" kern="1200" dirty="0" smtClean="0">
              <a:latin typeface="Georgia" pitchFamily="18" charset="0"/>
            </a:rPr>
            <a:t>предприятий Новосибирской области включены</a:t>
          </a:r>
          <a:r>
            <a:rPr lang="en-US" sz="1500" kern="1200" dirty="0" smtClean="0">
              <a:latin typeface="Georgia" pitchFamily="18" charset="0"/>
            </a:rPr>
            <a:t/>
          </a:r>
          <a:br>
            <a:rPr lang="en-US" sz="1500" kern="1200" dirty="0" smtClean="0">
              <a:latin typeface="Georgia" pitchFamily="18" charset="0"/>
            </a:rPr>
          </a:br>
          <a:r>
            <a:rPr lang="ru-RU" sz="1500" kern="1200" dirty="0" smtClean="0">
              <a:latin typeface="Georgia" pitchFamily="18" charset="0"/>
            </a:rPr>
            <a:t>в сводный реестр организаций оборонно-промышленного </a:t>
          </a:r>
          <a:br>
            <a:rPr lang="ru-RU" sz="1500" kern="1200" dirty="0" smtClean="0">
              <a:latin typeface="Georgia" pitchFamily="18" charset="0"/>
            </a:rPr>
          </a:br>
          <a:r>
            <a:rPr lang="ru-RU" sz="1500" kern="1200" dirty="0" smtClean="0">
              <a:latin typeface="Georgia" pitchFamily="18" charset="0"/>
            </a:rPr>
            <a:t>комплекса России (ОПК) </a:t>
          </a:r>
          <a:endParaRPr lang="ru-RU" sz="1500" kern="1200" dirty="0">
            <a:latin typeface="Georgia" pitchFamily="18" charset="0"/>
          </a:endParaRPr>
        </a:p>
      </dsp:txBody>
      <dsp:txXfrm>
        <a:off x="36892" y="37229"/>
        <a:ext cx="8351152" cy="68196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E0EE6A-B152-4D2D-BEAE-42A4FFE6F348}">
      <dsp:nvSpPr>
        <dsp:cNvPr id="0" name=""/>
        <dsp:cNvSpPr/>
      </dsp:nvSpPr>
      <dsp:spPr>
        <a:xfrm>
          <a:off x="0" y="0"/>
          <a:ext cx="8452894" cy="8640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latin typeface="Georgia" pitchFamily="18" charset="0"/>
            </a:rPr>
            <a:t>Государственная программа Российской Федерации </a:t>
          </a:r>
          <a:br>
            <a:rPr lang="ru-RU" sz="1600" b="1" i="0" kern="1200" dirty="0" smtClean="0">
              <a:latin typeface="Georgia" pitchFamily="18" charset="0"/>
            </a:rPr>
          </a:br>
          <a:r>
            <a:rPr lang="ru-RU" sz="1600" b="1" i="0" kern="1200" dirty="0" smtClean="0">
              <a:latin typeface="Georgia" pitchFamily="18" charset="0"/>
            </a:rPr>
            <a:t>«Развитие промышленности и повышение ее конкурентоспособности»</a:t>
          </a:r>
          <a:endParaRPr lang="ru-RU" sz="1600" b="1" i="0" kern="1200" dirty="0">
            <a:latin typeface="Georgia" pitchFamily="18" charset="0"/>
          </a:endParaRPr>
        </a:p>
      </dsp:txBody>
      <dsp:txXfrm>
        <a:off x="25309" y="25309"/>
        <a:ext cx="8402276" cy="81347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958F3A-9E14-4D63-9097-472446D1E141}">
      <dsp:nvSpPr>
        <dsp:cNvPr id="0" name=""/>
        <dsp:cNvSpPr/>
      </dsp:nvSpPr>
      <dsp:spPr>
        <a:xfrm>
          <a:off x="0" y="0"/>
          <a:ext cx="833680" cy="83368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D22748-31BF-4514-A597-3275DB022D32}">
      <dsp:nvSpPr>
        <dsp:cNvPr id="0" name=""/>
        <dsp:cNvSpPr/>
      </dsp:nvSpPr>
      <dsp:spPr>
        <a:xfrm>
          <a:off x="416840" y="0"/>
          <a:ext cx="3540686" cy="8336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Georgia" pitchFamily="18" charset="0"/>
            </a:rPr>
            <a:t>Субсидирование части затрат на уплату процентов по кредитам на реализацию инвестиционного проекта </a:t>
          </a:r>
          <a:endParaRPr lang="ru-RU" sz="1400" kern="1200" dirty="0">
            <a:latin typeface="Georgia" pitchFamily="18" charset="0"/>
          </a:endParaRPr>
        </a:p>
      </dsp:txBody>
      <dsp:txXfrm>
        <a:off x="416840" y="0"/>
        <a:ext cx="3540686" cy="83368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958F3A-9E14-4D63-9097-472446D1E141}">
      <dsp:nvSpPr>
        <dsp:cNvPr id="0" name=""/>
        <dsp:cNvSpPr/>
      </dsp:nvSpPr>
      <dsp:spPr>
        <a:xfrm>
          <a:off x="0" y="0"/>
          <a:ext cx="882098" cy="88209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D22748-31BF-4514-A597-3275DB022D32}">
      <dsp:nvSpPr>
        <dsp:cNvPr id="0" name=""/>
        <dsp:cNvSpPr/>
      </dsp:nvSpPr>
      <dsp:spPr>
        <a:xfrm>
          <a:off x="441048" y="0"/>
          <a:ext cx="3498932" cy="8820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Georgia" pitchFamily="18" charset="0"/>
            </a:rPr>
            <a:t>Субсидирование части затрат на уплату процентов по кредитам на пополнение оборотных средств и (или) на финансирование текущей производственной деятельности </a:t>
          </a:r>
          <a:endParaRPr lang="ru-RU" sz="1300" kern="1200" dirty="0">
            <a:latin typeface="Georgia" pitchFamily="18" charset="0"/>
          </a:endParaRPr>
        </a:p>
      </dsp:txBody>
      <dsp:txXfrm>
        <a:off x="441048" y="0"/>
        <a:ext cx="3498932" cy="88209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331321-A810-4251-9811-B1431FFAF244}">
      <dsp:nvSpPr>
        <dsp:cNvPr id="0" name=""/>
        <dsp:cNvSpPr/>
      </dsp:nvSpPr>
      <dsp:spPr>
        <a:xfrm>
          <a:off x="4053" y="59"/>
          <a:ext cx="8300770" cy="35991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Georgia" pitchFamily="18" charset="0"/>
            </a:rPr>
            <a:t>Более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80%</a:t>
          </a:r>
          <a:r>
            <a:rPr lang="ru-RU" sz="1600" kern="1200" dirty="0" smtClean="0">
              <a:latin typeface="Georgia" pitchFamily="18" charset="0"/>
            </a:rPr>
            <a:t> проектов имеют производственную направленность</a:t>
          </a:r>
          <a:endParaRPr lang="ru-RU" sz="1600" kern="1200" dirty="0">
            <a:latin typeface="Georgia" pitchFamily="18" charset="0"/>
          </a:endParaRPr>
        </a:p>
      </dsp:txBody>
      <dsp:txXfrm>
        <a:off x="21623" y="17629"/>
        <a:ext cx="8265630" cy="32477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BD2FB3-A682-4032-81ED-37B65FEA95DD}">
      <dsp:nvSpPr>
        <dsp:cNvPr id="0" name=""/>
        <dsp:cNvSpPr/>
      </dsp:nvSpPr>
      <dsp:spPr>
        <a:xfrm>
          <a:off x="4053" y="0"/>
          <a:ext cx="8300770" cy="79208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Georgia" pitchFamily="18" charset="0"/>
            </a:rPr>
            <a:t>В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2015</a:t>
          </a:r>
          <a:r>
            <a:rPr lang="ru-RU" sz="1500" kern="1200" dirty="0" smtClean="0">
              <a:latin typeface="Georgia" pitchFamily="18" charset="0"/>
            </a:rPr>
            <a:t> году Фондом зарегистрировано </a:t>
          </a:r>
          <a:r>
            <a:rPr lang="ru-RU" sz="1800" b="1" i="0" kern="1200" dirty="0" smtClean="0">
              <a:latin typeface="Times New Roman" pitchFamily="18" charset="0"/>
              <a:cs typeface="Times New Roman" pitchFamily="18" charset="0"/>
            </a:rPr>
            <a:t>200</a:t>
          </a:r>
          <a:r>
            <a:rPr lang="ru-RU" sz="1500" kern="1200" dirty="0" smtClean="0">
              <a:latin typeface="Georgia" pitchFamily="18" charset="0"/>
            </a:rPr>
            <a:t> конкурсных заявок </a:t>
          </a:r>
          <a:r>
            <a:rPr lang="en-US" sz="1500" kern="1200" dirty="0" smtClean="0">
              <a:latin typeface="Georgia" pitchFamily="18" charset="0"/>
            </a:rPr>
            <a:t/>
          </a:r>
          <a:br>
            <a:rPr lang="en-US" sz="1500" kern="1200" dirty="0" smtClean="0">
              <a:latin typeface="Georgia" pitchFamily="18" charset="0"/>
            </a:rPr>
          </a:br>
          <a:r>
            <a:rPr lang="ru-RU" sz="1500" kern="1200" dirty="0" smtClean="0">
              <a:latin typeface="Georgia" pitchFamily="18" charset="0"/>
            </a:rPr>
            <a:t>от малых инновационных предприятий области </a:t>
          </a:r>
          <a:br>
            <a:rPr lang="ru-RU" sz="1500" kern="1200" dirty="0" smtClean="0">
              <a:latin typeface="Georgia" pitchFamily="18" charset="0"/>
            </a:rPr>
          </a:br>
          <a:r>
            <a:rPr lang="ru-RU" sz="1500" kern="1200" dirty="0" smtClean="0">
              <a:latin typeface="Georgia" pitchFamily="18" charset="0"/>
            </a:rPr>
            <a:t>(в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2,3</a:t>
          </a:r>
          <a:r>
            <a:rPr lang="ru-RU" sz="1500" kern="1200" dirty="0" smtClean="0">
              <a:latin typeface="Georgia" pitchFamily="18" charset="0"/>
            </a:rPr>
            <a:t> раза больше, чем в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2014</a:t>
          </a:r>
          <a:r>
            <a:rPr lang="ru-RU" sz="1500" kern="1200" dirty="0" smtClean="0">
              <a:latin typeface="Georgia" pitchFamily="18" charset="0"/>
            </a:rPr>
            <a:t> году)</a:t>
          </a:r>
          <a:endParaRPr lang="ru-RU" sz="1500" kern="1200" dirty="0">
            <a:latin typeface="Georgia" pitchFamily="18" charset="0"/>
          </a:endParaRPr>
        </a:p>
      </dsp:txBody>
      <dsp:txXfrm>
        <a:off x="42720" y="38667"/>
        <a:ext cx="8223436" cy="71475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099593-BE99-4BAD-B196-262CC0051C1C}">
      <dsp:nvSpPr>
        <dsp:cNvPr id="0" name=""/>
        <dsp:cNvSpPr/>
      </dsp:nvSpPr>
      <dsp:spPr>
        <a:xfrm>
          <a:off x="4053" y="26494"/>
          <a:ext cx="8300770" cy="45106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Georgia" pitchFamily="18" charset="0"/>
            </a:rPr>
            <a:t>Экспертным советом Фонда поддержана </a:t>
          </a:r>
          <a:r>
            <a:rPr lang="ru-RU" sz="1800" b="1" i="0" kern="1200" dirty="0" smtClean="0">
              <a:latin typeface="Times New Roman" pitchFamily="18" charset="0"/>
              <a:cs typeface="Times New Roman" pitchFamily="18" charset="0"/>
            </a:rPr>
            <a:t>61</a:t>
          </a:r>
          <a:r>
            <a:rPr lang="ru-RU" sz="1900" kern="1200" dirty="0" smtClean="0">
              <a:latin typeface="Georgia" pitchFamily="18" charset="0"/>
            </a:rPr>
            <a:t> </a:t>
          </a:r>
          <a:r>
            <a:rPr lang="ru-RU" sz="1500" kern="1200" dirty="0" smtClean="0">
              <a:latin typeface="Georgia" pitchFamily="18" charset="0"/>
            </a:rPr>
            <a:t>заявка </a:t>
          </a:r>
          <a:br>
            <a:rPr lang="ru-RU" sz="1500" kern="1200" dirty="0" smtClean="0">
              <a:latin typeface="Georgia" pitchFamily="18" charset="0"/>
            </a:rPr>
          </a:br>
          <a:r>
            <a:rPr lang="ru-RU" sz="1500" kern="1200" dirty="0" smtClean="0">
              <a:latin typeface="Georgia" pitchFamily="18" charset="0"/>
            </a:rPr>
            <a:t>(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30,5</a:t>
          </a:r>
          <a:r>
            <a:rPr lang="ru-RU" sz="1500" kern="1200" dirty="0" smtClean="0">
              <a:latin typeface="Georgia" pitchFamily="18" charset="0"/>
            </a:rPr>
            <a:t>% от количества поданных заявок)</a:t>
          </a:r>
          <a:endParaRPr lang="ru-RU" sz="1500" kern="1200" dirty="0">
            <a:latin typeface="Georgia" pitchFamily="18" charset="0"/>
          </a:endParaRPr>
        </a:p>
      </dsp:txBody>
      <dsp:txXfrm>
        <a:off x="26072" y="48513"/>
        <a:ext cx="8256732" cy="40702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1A05E4-EC54-4710-9E49-4B20B8AA5870}">
      <dsp:nvSpPr>
        <dsp:cNvPr id="0" name=""/>
        <dsp:cNvSpPr/>
      </dsp:nvSpPr>
      <dsp:spPr>
        <a:xfrm>
          <a:off x="0" y="33604"/>
          <a:ext cx="8281005" cy="45106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Georgia" pitchFamily="18" charset="0"/>
            </a:rPr>
            <a:t>По</a:t>
          </a:r>
          <a:r>
            <a:rPr lang="ru-RU" sz="1600" kern="1200" dirty="0" smtClean="0">
              <a:latin typeface="Georgia" pitchFamily="18" charset="0"/>
            </a:rPr>
            <a:t> </a:t>
          </a:r>
          <a:r>
            <a:rPr lang="ru-RU" sz="1800" b="1" i="0" kern="1200" dirty="0" smtClean="0">
              <a:latin typeface="Times New Roman" pitchFamily="18" charset="0"/>
              <a:cs typeface="Times New Roman" pitchFamily="18" charset="0"/>
            </a:rPr>
            <a:t>61</a:t>
          </a:r>
          <a:r>
            <a:rPr lang="ru-RU" sz="1600" kern="1200" dirty="0" smtClean="0">
              <a:latin typeface="Georgia" pitchFamily="18" charset="0"/>
            </a:rPr>
            <a:t> </a:t>
          </a:r>
          <a:r>
            <a:rPr lang="ru-RU" sz="1500" kern="1200" dirty="0" smtClean="0">
              <a:latin typeface="Georgia" pitchFamily="18" charset="0"/>
            </a:rPr>
            <a:t>инновационному проекту заключены контракты </a:t>
          </a:r>
          <a:br>
            <a:rPr lang="ru-RU" sz="1500" kern="1200" dirty="0" smtClean="0">
              <a:latin typeface="Georgia" pitchFamily="18" charset="0"/>
            </a:rPr>
          </a:br>
          <a:r>
            <a:rPr lang="ru-RU" sz="1500" kern="1200" dirty="0" smtClean="0">
              <a:latin typeface="Georgia" pitchFamily="18" charset="0"/>
            </a:rPr>
            <a:t>на сумму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330</a:t>
          </a:r>
          <a:r>
            <a:rPr lang="ru-RU" sz="1500" kern="1200" dirty="0" smtClean="0">
              <a:latin typeface="Georgia" pitchFamily="18" charset="0"/>
            </a:rPr>
            <a:t> млн. рублей (в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3,2</a:t>
          </a:r>
          <a:r>
            <a:rPr lang="ru-RU" sz="1500" kern="1200" dirty="0" smtClean="0">
              <a:latin typeface="Georgia" pitchFamily="18" charset="0"/>
            </a:rPr>
            <a:t> раза больше, чем в 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2014</a:t>
          </a:r>
          <a:r>
            <a:rPr lang="ru-RU" sz="1500" kern="1200" dirty="0" smtClean="0">
              <a:latin typeface="Georgia" pitchFamily="18" charset="0"/>
            </a:rPr>
            <a:t> году)</a:t>
          </a:r>
          <a:endParaRPr lang="ru-RU" sz="1500" kern="1200" dirty="0">
            <a:latin typeface="Georgia" pitchFamily="18" charset="0"/>
          </a:endParaRPr>
        </a:p>
      </dsp:txBody>
      <dsp:txXfrm>
        <a:off x="22019" y="55623"/>
        <a:ext cx="8236967" cy="40702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44E499-6280-4733-98F8-8D9CADA1510A}">
      <dsp:nvSpPr>
        <dsp:cNvPr id="0" name=""/>
        <dsp:cNvSpPr/>
      </dsp:nvSpPr>
      <dsp:spPr>
        <a:xfrm>
          <a:off x="0" y="0"/>
          <a:ext cx="7102457" cy="770320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Georgia" pitchFamily="18" charset="0"/>
            </a:rPr>
            <a:t>Государственная программа</a:t>
          </a:r>
          <a:r>
            <a:rPr lang="en-US" sz="1400" b="1" kern="1200" dirty="0" smtClean="0">
              <a:latin typeface="Georgia" pitchFamily="18" charset="0"/>
            </a:rPr>
            <a:t> </a:t>
          </a:r>
          <a:r>
            <a:rPr lang="ru-RU" sz="1400" b="1" kern="1200" dirty="0" smtClean="0">
              <a:latin typeface="Georgia" pitchFamily="18" charset="0"/>
            </a:rPr>
            <a:t>Новосибирской области </a:t>
          </a:r>
          <a:br>
            <a:rPr lang="ru-RU" sz="1400" b="1" kern="1200" dirty="0" smtClean="0">
              <a:latin typeface="Georgia" pitchFamily="18" charset="0"/>
            </a:rPr>
          </a:br>
          <a:r>
            <a:rPr lang="ru-RU" sz="1400" b="1" kern="1200" dirty="0" smtClean="0">
              <a:latin typeface="Georgia" pitchFamily="18" charset="0"/>
            </a:rPr>
            <a:t>«Развитие промышленности и повышение ее конкурентоспособности в Новосибирской области на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2015-2020</a:t>
          </a:r>
          <a:r>
            <a:rPr lang="ru-RU" sz="1400" b="1" kern="1200" dirty="0" smtClean="0">
              <a:latin typeface="Georgia" pitchFamily="18" charset="0"/>
            </a:rPr>
            <a:t> годы»</a:t>
          </a:r>
          <a:endParaRPr lang="ru-RU" sz="1400" b="1" kern="1200" dirty="0">
            <a:latin typeface="Georgia" pitchFamily="18" charset="0"/>
          </a:endParaRPr>
        </a:p>
      </dsp:txBody>
      <dsp:txXfrm>
        <a:off x="37604" y="37604"/>
        <a:ext cx="7027249" cy="69511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3F2B2C-A7FB-4064-86B3-F6151912714B}">
      <dsp:nvSpPr>
        <dsp:cNvPr id="0" name=""/>
        <dsp:cNvSpPr/>
      </dsp:nvSpPr>
      <dsp:spPr>
        <a:xfrm>
          <a:off x="0" y="0"/>
          <a:ext cx="263500" cy="263500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E31025-2F1F-430A-83A5-7C9DA239353A}">
      <dsp:nvSpPr>
        <dsp:cNvPr id="0" name=""/>
        <dsp:cNvSpPr/>
      </dsp:nvSpPr>
      <dsp:spPr>
        <a:xfrm>
          <a:off x="131749" y="0"/>
          <a:ext cx="6758567" cy="263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252000"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Georgia" pitchFamily="18" charset="0"/>
            </a:rPr>
            <a:t>Объем финансирования программы </a:t>
          </a:r>
          <a:endParaRPr lang="ru-RU" sz="1200" kern="1200" dirty="0">
            <a:latin typeface="Georgia" pitchFamily="18" charset="0"/>
          </a:endParaRPr>
        </a:p>
      </dsp:txBody>
      <dsp:txXfrm>
        <a:off x="131749" y="0"/>
        <a:ext cx="6758567" cy="26350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D077FD-9A07-4B5A-937E-811AAEB92567}">
      <dsp:nvSpPr>
        <dsp:cNvPr id="0" name=""/>
        <dsp:cNvSpPr/>
      </dsp:nvSpPr>
      <dsp:spPr>
        <a:xfrm>
          <a:off x="389008" y="0"/>
          <a:ext cx="948580" cy="28093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6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год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2722" y="13714"/>
        <a:ext cx="921152" cy="253507"/>
      </dsp:txXfrm>
    </dsp:sp>
    <dsp:sp modelId="{7DEF0051-22F9-4A72-B3BD-FBA8F9CB5B04}">
      <dsp:nvSpPr>
        <dsp:cNvPr id="0" name=""/>
        <dsp:cNvSpPr/>
      </dsp:nvSpPr>
      <dsp:spPr>
        <a:xfrm>
          <a:off x="216021" y="312011"/>
          <a:ext cx="1440165" cy="60609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120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en-US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1400" kern="1200" dirty="0" smtClean="0">
              <a:latin typeface="Georgia" pitchFamily="18" charset="0"/>
              <a:cs typeface="Times New Roman" pitchFamily="18" charset="0"/>
            </a:rPr>
            <a:t>млн. рублей</a:t>
          </a:r>
          <a:endParaRPr lang="ru-RU" sz="1400" kern="1200" dirty="0">
            <a:latin typeface="Georgia" pitchFamily="18" charset="0"/>
            <a:cs typeface="Times New Roman" pitchFamily="18" charset="0"/>
          </a:endParaRPr>
        </a:p>
      </dsp:txBody>
      <dsp:txXfrm>
        <a:off x="245608" y="341598"/>
        <a:ext cx="1380991" cy="5469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D4EA4E-1310-43F1-AB9E-FB6E915DC6D0}">
      <dsp:nvSpPr>
        <dsp:cNvPr id="0" name=""/>
        <dsp:cNvSpPr/>
      </dsp:nvSpPr>
      <dsp:spPr>
        <a:xfrm>
          <a:off x="0" y="0"/>
          <a:ext cx="8380886" cy="84578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Georgia" pitchFamily="18" charset="0"/>
            </a:rPr>
            <a:t>Ожидаемый рост объемов</a:t>
          </a:r>
          <a:r>
            <a:rPr lang="en-US" sz="1500" kern="1200" dirty="0" smtClean="0">
              <a:latin typeface="Georgia" pitchFamily="18" charset="0"/>
            </a:rPr>
            <a:t> </a:t>
          </a:r>
          <a:r>
            <a:rPr lang="ru-RU" sz="1500" kern="1200" dirty="0" smtClean="0">
              <a:latin typeface="Georgia" pitchFamily="18" charset="0"/>
            </a:rPr>
            <a:t>производства на предприятиях ОПК в </a:t>
          </a:r>
          <a:r>
            <a:rPr lang="ru-RU" sz="1500" b="0" i="0" kern="1200" dirty="0" smtClean="0">
              <a:latin typeface="Times New Roman" pitchFamily="18" charset="0"/>
              <a:cs typeface="Times New Roman" pitchFamily="18" charset="0"/>
            </a:rPr>
            <a:t>2015</a:t>
          </a:r>
          <a:r>
            <a:rPr lang="ru-RU" sz="1500" kern="1200" dirty="0" smtClean="0">
              <a:latin typeface="Georgia" pitchFamily="18" charset="0"/>
            </a:rPr>
            <a:t> году – </a:t>
          </a:r>
          <a:r>
            <a:rPr lang="en-US" sz="1500" kern="1200" dirty="0" smtClean="0">
              <a:latin typeface="Georgia" pitchFamily="18" charset="0"/>
            </a:rPr>
            <a:t/>
          </a:r>
          <a:br>
            <a:rPr lang="en-US" sz="1500" kern="1200" dirty="0" smtClean="0">
              <a:latin typeface="Georgia" pitchFamily="18" charset="0"/>
            </a:rPr>
          </a:br>
          <a:r>
            <a:rPr lang="ru-RU" sz="1600" b="1" i="0" kern="1200" dirty="0" smtClean="0">
              <a:latin typeface="Times New Roman" pitchFamily="18" charset="0"/>
              <a:cs typeface="Times New Roman" pitchFamily="18" charset="0"/>
            </a:rPr>
            <a:t>11</a:t>
          </a:r>
          <a:r>
            <a:rPr lang="en-US" sz="1600" b="1" i="0" kern="1200" dirty="0" smtClean="0">
              <a:latin typeface="Times New Roman" pitchFamily="18" charset="0"/>
              <a:cs typeface="Times New Roman" pitchFamily="18" charset="0"/>
            </a:rPr>
            <a:t>0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% </a:t>
          </a:r>
          <a:r>
            <a:rPr lang="ru-RU" sz="1500" kern="1200" dirty="0" smtClean="0">
              <a:latin typeface="Georgia" pitchFamily="18" charset="0"/>
            </a:rPr>
            <a:t>к уровню </a:t>
          </a:r>
          <a:r>
            <a:rPr lang="ru-RU" sz="1500" b="0" i="0" kern="1200" dirty="0" smtClean="0">
              <a:latin typeface="Times New Roman" pitchFamily="18" charset="0"/>
              <a:cs typeface="Times New Roman" pitchFamily="18" charset="0"/>
            </a:rPr>
            <a:t>2014</a:t>
          </a:r>
          <a:r>
            <a:rPr lang="ru-RU" sz="1500" kern="1200" dirty="0" smtClean="0">
              <a:latin typeface="Georgia" pitchFamily="18" charset="0"/>
            </a:rPr>
            <a:t> года </a:t>
          </a:r>
          <a:r>
            <a:rPr lang="en-US" sz="1500" kern="1200" dirty="0" smtClean="0">
              <a:latin typeface="Georgia" pitchFamily="18" charset="0"/>
            </a:rPr>
            <a:t/>
          </a:r>
          <a:br>
            <a:rPr lang="en-US" sz="1500" kern="1200" dirty="0" smtClean="0">
              <a:latin typeface="Georgia" pitchFamily="18" charset="0"/>
            </a:rPr>
          </a:br>
          <a:r>
            <a:rPr lang="ru-RU" sz="1500" kern="1200" dirty="0" smtClean="0">
              <a:latin typeface="Georgia" pitchFamily="18" charset="0"/>
            </a:rPr>
            <a:t>(в </a:t>
          </a:r>
          <a:r>
            <a:rPr lang="ru-RU" sz="1500" b="1" i="0" kern="120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ru-RU" sz="1500" kern="1200" dirty="0" smtClean="0">
              <a:latin typeface="Georgia" pitchFamily="18" charset="0"/>
            </a:rPr>
            <a:t> и более раза больше, чем за последние пять лет)</a:t>
          </a:r>
          <a:endParaRPr lang="ru-RU" sz="1500" kern="1200" dirty="0">
            <a:latin typeface="Georgia" pitchFamily="18" charset="0"/>
          </a:endParaRPr>
        </a:p>
      </dsp:txBody>
      <dsp:txXfrm>
        <a:off x="41288" y="41288"/>
        <a:ext cx="8298310" cy="76320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676C1E-CD8C-4AE8-9B16-8954F7FCFD5E}">
      <dsp:nvSpPr>
        <dsp:cNvPr id="0" name=""/>
        <dsp:cNvSpPr/>
      </dsp:nvSpPr>
      <dsp:spPr>
        <a:xfrm>
          <a:off x="-6803" y="0"/>
          <a:ext cx="360040" cy="360040"/>
        </a:xfrm>
        <a:prstGeom prst="pie">
          <a:avLst>
            <a:gd name="adj1" fmla="val 5400000"/>
            <a:gd name="adj2" fmla="val 16200000"/>
          </a:avLst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6E9F99-774B-4295-B2DC-719C9E9E1A3E}">
      <dsp:nvSpPr>
        <dsp:cNvPr id="0" name=""/>
        <dsp:cNvSpPr/>
      </dsp:nvSpPr>
      <dsp:spPr>
        <a:xfrm>
          <a:off x="159610" y="0"/>
          <a:ext cx="7984096" cy="360040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latin typeface="Georgia" pitchFamily="18" charset="0"/>
            </a:rPr>
            <a:t>Льготная ставка по налогу на прибыль в части,</a:t>
          </a:r>
          <a:r>
            <a:rPr lang="en-US" sz="1200" kern="1200" dirty="0" smtClean="0">
              <a:latin typeface="Georgia" pitchFamily="18" charset="0"/>
            </a:rPr>
            <a:t> </a:t>
          </a:r>
          <a:r>
            <a:rPr lang="ru-RU" sz="1200" kern="1200" dirty="0" smtClean="0">
              <a:latin typeface="Georgia" pitchFamily="18" charset="0"/>
            </a:rPr>
            <a:t>зачисляемой в бюджет Новосибирской области</a:t>
          </a:r>
          <a:endParaRPr lang="ru-RU" sz="1200" kern="1200" dirty="0">
            <a:latin typeface="Georgia" pitchFamily="18" charset="0"/>
          </a:endParaRPr>
        </a:p>
      </dsp:txBody>
      <dsp:txXfrm>
        <a:off x="159610" y="0"/>
        <a:ext cx="7984096" cy="36004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FDA672-34CC-405C-BA4B-8562C4A30250}">
      <dsp:nvSpPr>
        <dsp:cNvPr id="0" name=""/>
        <dsp:cNvSpPr/>
      </dsp:nvSpPr>
      <dsp:spPr>
        <a:xfrm>
          <a:off x="5370" y="0"/>
          <a:ext cx="1919814" cy="4847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Georgia" pitchFamily="18" charset="0"/>
            </a:rPr>
            <a:t>Общая сумма льгот в 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2015 </a:t>
          </a:r>
          <a:r>
            <a:rPr lang="ru-RU" sz="1200" kern="1200" dirty="0" smtClean="0">
              <a:latin typeface="Georgia" pitchFamily="18" charset="0"/>
              <a:cs typeface="Times New Roman" pitchFamily="18" charset="0"/>
            </a:rPr>
            <a:t>году (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9 </a:t>
          </a:r>
          <a:r>
            <a:rPr lang="ru-RU" sz="1200" kern="1200" dirty="0" smtClean="0">
              <a:latin typeface="Georgia" pitchFamily="18" charset="0"/>
              <a:cs typeface="Times New Roman" pitchFamily="18" charset="0"/>
            </a:rPr>
            <a:t>месяцев)</a:t>
          </a:r>
          <a:endParaRPr lang="ru-RU" sz="1200" kern="1200" dirty="0">
            <a:latin typeface="Georgia" pitchFamily="18" charset="0"/>
            <a:cs typeface="Times New Roman" pitchFamily="18" charset="0"/>
          </a:endParaRPr>
        </a:p>
      </dsp:txBody>
      <dsp:txXfrm>
        <a:off x="19568" y="14198"/>
        <a:ext cx="1891418" cy="456352"/>
      </dsp:txXfrm>
    </dsp:sp>
    <dsp:sp modelId="{4529BF5E-590C-475E-A258-0B1A5877647E}">
      <dsp:nvSpPr>
        <dsp:cNvPr id="0" name=""/>
        <dsp:cNvSpPr/>
      </dsp:nvSpPr>
      <dsp:spPr>
        <a:xfrm>
          <a:off x="2121050" y="52697"/>
          <a:ext cx="399231" cy="379353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2121050" y="128568"/>
        <a:ext cx="285425" cy="227611"/>
      </dsp:txXfrm>
    </dsp:sp>
    <dsp:sp modelId="{2362EBA7-1EA8-4570-9528-7004818FE8B3}">
      <dsp:nvSpPr>
        <dsp:cNvPr id="0" name=""/>
        <dsp:cNvSpPr/>
      </dsp:nvSpPr>
      <dsp:spPr>
        <a:xfrm>
          <a:off x="2693110" y="0"/>
          <a:ext cx="2514265" cy="4847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82,6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latin typeface="Georgia" pitchFamily="18" charset="0"/>
              <a:cs typeface="Times New Roman" pitchFamily="18" charset="0"/>
            </a:rPr>
            <a:t>млн. рублей</a:t>
          </a:r>
          <a:endParaRPr lang="ru-RU" sz="1400" kern="1200" dirty="0">
            <a:latin typeface="Georgia" pitchFamily="18" charset="0"/>
            <a:cs typeface="Times New Roman" pitchFamily="18" charset="0"/>
          </a:endParaRPr>
        </a:p>
      </dsp:txBody>
      <dsp:txXfrm>
        <a:off x="2707308" y="14198"/>
        <a:ext cx="2485869" cy="456352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D077FD-9A07-4B5A-937E-811AAEB92567}">
      <dsp:nvSpPr>
        <dsp:cNvPr id="0" name=""/>
        <dsp:cNvSpPr/>
      </dsp:nvSpPr>
      <dsp:spPr>
        <a:xfrm>
          <a:off x="438684" y="0"/>
          <a:ext cx="952566" cy="28093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2015 год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2398" y="13714"/>
        <a:ext cx="925138" cy="253507"/>
      </dsp:txXfrm>
    </dsp:sp>
    <dsp:sp modelId="{7DEF0051-22F9-4A72-B3BD-FBA8F9CB5B04}">
      <dsp:nvSpPr>
        <dsp:cNvPr id="0" name=""/>
        <dsp:cNvSpPr/>
      </dsp:nvSpPr>
      <dsp:spPr>
        <a:xfrm>
          <a:off x="125340" y="312011"/>
          <a:ext cx="1378724" cy="60609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65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en-US" sz="16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1400" kern="1200" dirty="0" err="1" smtClean="0">
              <a:latin typeface="Georgia" pitchFamily="18" charset="0"/>
              <a:cs typeface="Times New Roman" pitchFamily="18" charset="0"/>
            </a:rPr>
            <a:t>млн.рублей</a:t>
          </a:r>
          <a:endParaRPr lang="ru-RU" sz="1400" kern="1200" dirty="0">
            <a:latin typeface="Georgia" pitchFamily="18" charset="0"/>
            <a:cs typeface="Times New Roman" pitchFamily="18" charset="0"/>
          </a:endParaRPr>
        </a:p>
      </dsp:txBody>
      <dsp:txXfrm>
        <a:off x="154927" y="341598"/>
        <a:ext cx="1319550" cy="546916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D077FD-9A07-4B5A-937E-811AAEB92567}">
      <dsp:nvSpPr>
        <dsp:cNvPr id="0" name=""/>
        <dsp:cNvSpPr/>
      </dsp:nvSpPr>
      <dsp:spPr>
        <a:xfrm>
          <a:off x="378656" y="0"/>
          <a:ext cx="948580" cy="28093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2017 год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2370" y="13714"/>
        <a:ext cx="921152" cy="253507"/>
      </dsp:txXfrm>
    </dsp:sp>
    <dsp:sp modelId="{7DEF0051-22F9-4A72-B3BD-FBA8F9CB5B04}">
      <dsp:nvSpPr>
        <dsp:cNvPr id="0" name=""/>
        <dsp:cNvSpPr/>
      </dsp:nvSpPr>
      <dsp:spPr>
        <a:xfrm>
          <a:off x="216021" y="311625"/>
          <a:ext cx="1440165" cy="60609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120</a:t>
          </a:r>
          <a:br>
            <a:rPr lang="en-US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latin typeface="Georgia" pitchFamily="18" charset="0"/>
              <a:cs typeface="Times New Roman" pitchFamily="18" charset="0"/>
            </a:rPr>
            <a:t>млн. рублей</a:t>
          </a:r>
          <a:endParaRPr lang="ru-RU" sz="1400" kern="1200" dirty="0">
            <a:latin typeface="Georgia" pitchFamily="18" charset="0"/>
            <a:cs typeface="Times New Roman" pitchFamily="18" charset="0"/>
          </a:endParaRPr>
        </a:p>
      </dsp:txBody>
      <dsp:txXfrm>
        <a:off x="245608" y="341212"/>
        <a:ext cx="1380991" cy="54691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44E499-6280-4733-98F8-8D9CADA1510A}">
      <dsp:nvSpPr>
        <dsp:cNvPr id="0" name=""/>
        <dsp:cNvSpPr/>
      </dsp:nvSpPr>
      <dsp:spPr>
        <a:xfrm>
          <a:off x="0" y="0"/>
          <a:ext cx="7056783" cy="678849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Georgia" pitchFamily="18" charset="0"/>
            </a:rPr>
            <a:t>Государственная программа Новосибирской области </a:t>
          </a:r>
          <a:br>
            <a:rPr lang="ru-RU" sz="1400" b="1" kern="1200" dirty="0" smtClean="0">
              <a:latin typeface="Georgia" pitchFamily="18" charset="0"/>
            </a:rPr>
          </a:br>
          <a:r>
            <a:rPr lang="ru-RU" sz="1400" b="1" kern="1200" dirty="0" smtClean="0">
              <a:latin typeface="Georgia" pitchFamily="18" charset="0"/>
            </a:rPr>
            <a:t>«Развитие промышленности и повышение ее конкурентоспособности в Новосибирской области на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2015-2020</a:t>
          </a:r>
          <a:r>
            <a:rPr lang="ru-RU" sz="1400" b="1" kern="1200" dirty="0" smtClean="0">
              <a:latin typeface="Georgia" pitchFamily="18" charset="0"/>
            </a:rPr>
            <a:t> годы»</a:t>
          </a:r>
          <a:endParaRPr lang="ru-RU" sz="1400" b="1" kern="1200" dirty="0">
            <a:latin typeface="Georgia" pitchFamily="18" charset="0"/>
          </a:endParaRPr>
        </a:p>
      </dsp:txBody>
      <dsp:txXfrm>
        <a:off x="33139" y="33139"/>
        <a:ext cx="6990505" cy="612571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91E0EA-BB26-45DA-8957-700299421703}">
      <dsp:nvSpPr>
        <dsp:cNvPr id="0" name=""/>
        <dsp:cNvSpPr/>
      </dsp:nvSpPr>
      <dsp:spPr>
        <a:xfrm>
          <a:off x="0" y="579"/>
          <a:ext cx="7087680" cy="592906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rPr>
            <a:t>Поддержка инвестиционных проектов </a:t>
          </a:r>
          <a:br>
            <a:rPr lang="ru-RU" sz="1400" b="1" kern="1200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rPr>
          </a:br>
          <a:r>
            <a:rPr lang="ru-RU" sz="1400" b="1" kern="1200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rPr>
            <a:t>промышленных предприятий</a:t>
          </a:r>
          <a:endParaRPr lang="ru-RU" sz="1400" b="1" kern="1200" dirty="0">
            <a:solidFill>
              <a:schemeClr val="accent6">
                <a:lumMod val="50000"/>
              </a:schemeClr>
            </a:solidFill>
            <a:latin typeface="Georgia" pitchFamily="18" charset="0"/>
          </a:endParaRPr>
        </a:p>
      </dsp:txBody>
      <dsp:txXfrm>
        <a:off x="28943" y="29522"/>
        <a:ext cx="7029794" cy="53502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29CDF-480F-4ED3-BC16-1D9469EE9632}">
      <dsp:nvSpPr>
        <dsp:cNvPr id="0" name=""/>
        <dsp:cNvSpPr/>
      </dsp:nvSpPr>
      <dsp:spPr>
        <a:xfrm>
          <a:off x="0" y="0"/>
          <a:ext cx="2736304" cy="25615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kern="1200" smtClean="0">
              <a:latin typeface="Georgia" pitchFamily="18" charset="0"/>
            </a:rPr>
            <a:t>ООО «ВПК-Ойл»</a:t>
          </a:r>
          <a:endParaRPr lang="ru-RU" sz="1200" i="0" kern="1200">
            <a:latin typeface="Georgia" pitchFamily="18" charset="0"/>
          </a:endParaRPr>
        </a:p>
      </dsp:txBody>
      <dsp:txXfrm>
        <a:off x="12504" y="12504"/>
        <a:ext cx="2711296" cy="2311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7BFB7-17FB-4F06-8CF9-109B2B24404C}">
      <dsp:nvSpPr>
        <dsp:cNvPr id="0" name=""/>
        <dsp:cNvSpPr/>
      </dsp:nvSpPr>
      <dsp:spPr>
        <a:xfrm>
          <a:off x="0" y="5130"/>
          <a:ext cx="8407500" cy="8049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Georgia" pitchFamily="18" charset="0"/>
            </a:rPr>
            <a:t>Доля гособоронзаказа в общем объеме выпуска спецпродукции выросла </a:t>
          </a:r>
          <a:br>
            <a:rPr lang="ru-RU" sz="1500" kern="1200" dirty="0" smtClean="0">
              <a:latin typeface="Georgia" pitchFamily="18" charset="0"/>
            </a:rPr>
          </a:br>
          <a:r>
            <a:rPr lang="ru-RU" sz="1500" kern="1200" dirty="0" smtClean="0">
              <a:latin typeface="Georgia" pitchFamily="18" charset="0"/>
            </a:rPr>
            <a:t>с </a:t>
          </a:r>
          <a:r>
            <a:rPr lang="ru-RU" sz="1800" b="1" i="0" kern="1200" dirty="0" smtClean="0">
              <a:latin typeface="Times New Roman" pitchFamily="18" charset="0"/>
              <a:cs typeface="Times New Roman" pitchFamily="18" charset="0"/>
            </a:rPr>
            <a:t>78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%</a:t>
          </a:r>
          <a:r>
            <a:rPr lang="ru-RU" sz="1500" kern="1200" dirty="0" smtClean="0">
              <a:latin typeface="Georgia" pitchFamily="18" charset="0"/>
            </a:rPr>
            <a:t> в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2011</a:t>
          </a:r>
          <a:r>
            <a:rPr lang="ru-RU" sz="1500" kern="1200" dirty="0" smtClean="0">
              <a:latin typeface="Georgia" pitchFamily="18" charset="0"/>
            </a:rPr>
            <a:t> году до </a:t>
          </a:r>
          <a:r>
            <a:rPr lang="ru-RU" sz="1800" b="1" i="0" kern="1200" dirty="0" smtClean="0">
              <a:latin typeface="Times New Roman" pitchFamily="18" charset="0"/>
              <a:cs typeface="Times New Roman" pitchFamily="18" charset="0"/>
            </a:rPr>
            <a:t>85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%</a:t>
          </a:r>
          <a:r>
            <a:rPr lang="ru-RU" sz="1500" kern="1200" dirty="0" smtClean="0">
              <a:latin typeface="Georgia" pitchFamily="18" charset="0"/>
            </a:rPr>
            <a:t> в </a:t>
          </a:r>
          <a:r>
            <a:rPr lang="ru-RU" sz="1500" b="0" i="0" kern="1200" dirty="0" smtClean="0">
              <a:latin typeface="Times New Roman" pitchFamily="18" charset="0"/>
              <a:cs typeface="Times New Roman" pitchFamily="18" charset="0"/>
            </a:rPr>
            <a:t>2014</a:t>
          </a:r>
          <a:r>
            <a:rPr lang="ru-RU" sz="1500" b="1" i="0" kern="1200" dirty="0" smtClean="0">
              <a:latin typeface="Georgia" pitchFamily="18" charset="0"/>
              <a:cs typeface="Arial" pitchFamily="34" charset="0"/>
            </a:rPr>
            <a:t> </a:t>
          </a:r>
          <a:r>
            <a:rPr lang="ru-RU" sz="1500" kern="1200" dirty="0" smtClean="0">
              <a:latin typeface="Georgia" pitchFamily="18" charset="0"/>
            </a:rPr>
            <a:t>году.</a:t>
          </a:r>
          <a:endParaRPr lang="ru-RU" sz="1500" kern="1200" dirty="0">
            <a:latin typeface="Georgia" pitchFamily="18" charset="0"/>
          </a:endParaRPr>
        </a:p>
      </dsp:txBody>
      <dsp:txXfrm>
        <a:off x="39295" y="44425"/>
        <a:ext cx="8328910" cy="726370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29CDF-480F-4ED3-BC16-1D9469EE9632}">
      <dsp:nvSpPr>
        <dsp:cNvPr id="0" name=""/>
        <dsp:cNvSpPr/>
      </dsp:nvSpPr>
      <dsp:spPr>
        <a:xfrm>
          <a:off x="0" y="0"/>
          <a:ext cx="2736304" cy="25615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kern="1200" dirty="0" smtClean="0">
              <a:latin typeface="Georgia" pitchFamily="18" charset="0"/>
            </a:rPr>
            <a:t>ЗАО «НЭВЗ-</a:t>
          </a:r>
          <a:r>
            <a:rPr lang="ru-RU" sz="1200" i="0" kern="1200" dirty="0" err="1" smtClean="0">
              <a:latin typeface="Georgia" pitchFamily="18" charset="0"/>
            </a:rPr>
            <a:t>Керамикс</a:t>
          </a:r>
          <a:r>
            <a:rPr lang="ru-RU" sz="1200" i="0" kern="1200" dirty="0" smtClean="0">
              <a:latin typeface="Georgia" pitchFamily="18" charset="0"/>
            </a:rPr>
            <a:t>»</a:t>
          </a:r>
          <a:endParaRPr lang="ru-RU" sz="1200" i="0" kern="1200" dirty="0">
            <a:latin typeface="Georgia" pitchFamily="18" charset="0"/>
          </a:endParaRPr>
        </a:p>
      </dsp:txBody>
      <dsp:txXfrm>
        <a:off x="12504" y="12504"/>
        <a:ext cx="2711296" cy="231146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29CDF-480F-4ED3-BC16-1D9469EE9632}">
      <dsp:nvSpPr>
        <dsp:cNvPr id="0" name=""/>
        <dsp:cNvSpPr/>
      </dsp:nvSpPr>
      <dsp:spPr>
        <a:xfrm>
          <a:off x="0" y="0"/>
          <a:ext cx="2736304" cy="25615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kern="1200" dirty="0" smtClean="0">
              <a:latin typeface="Georgia" pitchFamily="18" charset="0"/>
            </a:rPr>
            <a:t>ОАО «</a:t>
          </a:r>
          <a:r>
            <a:rPr lang="ru-RU" sz="1200" i="0" kern="1200" dirty="0" err="1" smtClean="0">
              <a:latin typeface="Georgia" pitchFamily="18" charset="0"/>
            </a:rPr>
            <a:t>Сибиар</a:t>
          </a:r>
          <a:r>
            <a:rPr lang="ru-RU" sz="1200" i="0" kern="1200" dirty="0" smtClean="0">
              <a:latin typeface="Georgia" pitchFamily="18" charset="0"/>
            </a:rPr>
            <a:t>»</a:t>
          </a:r>
          <a:endParaRPr lang="ru-RU" sz="1200" i="0" kern="1200" dirty="0">
            <a:latin typeface="Georgia" pitchFamily="18" charset="0"/>
          </a:endParaRPr>
        </a:p>
      </dsp:txBody>
      <dsp:txXfrm>
        <a:off x="12504" y="12504"/>
        <a:ext cx="2711296" cy="231146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29CDF-480F-4ED3-BC16-1D9469EE9632}">
      <dsp:nvSpPr>
        <dsp:cNvPr id="0" name=""/>
        <dsp:cNvSpPr/>
      </dsp:nvSpPr>
      <dsp:spPr>
        <a:xfrm>
          <a:off x="0" y="90"/>
          <a:ext cx="2736304" cy="26984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kern="1200" dirty="0" smtClean="0">
              <a:latin typeface="Georgia" pitchFamily="18" charset="0"/>
            </a:rPr>
            <a:t>АО «Сибирский Антрацит»</a:t>
          </a:r>
          <a:endParaRPr lang="ru-RU" sz="1200" i="0" kern="1200" dirty="0">
            <a:latin typeface="Georgia" pitchFamily="18" charset="0"/>
          </a:endParaRPr>
        </a:p>
      </dsp:txBody>
      <dsp:txXfrm>
        <a:off x="13173" y="13263"/>
        <a:ext cx="2709958" cy="243502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29CDF-480F-4ED3-BC16-1D9469EE9632}">
      <dsp:nvSpPr>
        <dsp:cNvPr id="0" name=""/>
        <dsp:cNvSpPr/>
      </dsp:nvSpPr>
      <dsp:spPr>
        <a:xfrm>
          <a:off x="0" y="34"/>
          <a:ext cx="2736304" cy="25615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kern="1200" dirty="0" smtClean="0">
              <a:latin typeface="Georgia" pitchFamily="18" charset="0"/>
            </a:rPr>
            <a:t>ОАО «Катод»</a:t>
          </a:r>
          <a:endParaRPr lang="ru-RU" sz="1200" i="0" kern="1200" dirty="0">
            <a:latin typeface="Georgia" pitchFamily="18" charset="0"/>
          </a:endParaRPr>
        </a:p>
      </dsp:txBody>
      <dsp:txXfrm>
        <a:off x="12504" y="12538"/>
        <a:ext cx="2711296" cy="231146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29CDF-480F-4ED3-BC16-1D9469EE9632}">
      <dsp:nvSpPr>
        <dsp:cNvPr id="0" name=""/>
        <dsp:cNvSpPr/>
      </dsp:nvSpPr>
      <dsp:spPr>
        <a:xfrm>
          <a:off x="0" y="0"/>
          <a:ext cx="2664295" cy="31535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kern="1200" dirty="0" smtClean="0">
              <a:latin typeface="Georgia" pitchFamily="18" charset="0"/>
            </a:rPr>
            <a:t>ООО «Сибирское стекло»</a:t>
          </a:r>
          <a:endParaRPr lang="ru-RU" sz="1200" i="0" kern="1200" dirty="0">
            <a:latin typeface="Georgia" pitchFamily="18" charset="0"/>
          </a:endParaRPr>
        </a:p>
      </dsp:txBody>
      <dsp:txXfrm>
        <a:off x="15394" y="15394"/>
        <a:ext cx="2633507" cy="284564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29CDF-480F-4ED3-BC16-1D9469EE9632}">
      <dsp:nvSpPr>
        <dsp:cNvPr id="0" name=""/>
        <dsp:cNvSpPr/>
      </dsp:nvSpPr>
      <dsp:spPr>
        <a:xfrm>
          <a:off x="0" y="79240"/>
          <a:ext cx="2664295" cy="28079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kern="1200" dirty="0" smtClean="0">
              <a:latin typeface="Georgia" pitchFamily="18" charset="0"/>
            </a:rPr>
            <a:t>АО «Экран – Оптические системы»</a:t>
          </a:r>
          <a:endParaRPr lang="ru-RU" sz="1200" i="0" kern="1200" dirty="0">
            <a:latin typeface="Georgia" pitchFamily="18" charset="0"/>
          </a:endParaRPr>
        </a:p>
      </dsp:txBody>
      <dsp:txXfrm>
        <a:off x="13707" y="92947"/>
        <a:ext cx="2636881" cy="253385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FDA40-9C50-4145-9909-C365209E243F}">
      <dsp:nvSpPr>
        <dsp:cNvPr id="0" name=""/>
        <dsp:cNvSpPr/>
      </dsp:nvSpPr>
      <dsp:spPr>
        <a:xfrm>
          <a:off x="0" y="0"/>
          <a:ext cx="754779" cy="754779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DE370D-51F4-4CD1-9783-F9FDDE580025}">
      <dsp:nvSpPr>
        <dsp:cNvPr id="0" name=""/>
        <dsp:cNvSpPr/>
      </dsp:nvSpPr>
      <dsp:spPr>
        <a:xfrm>
          <a:off x="377389" y="0"/>
          <a:ext cx="2620587" cy="75477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Georgia" pitchFamily="18" charset="0"/>
            </a:rPr>
            <a:t>Всего освоено в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2015</a:t>
          </a:r>
          <a:r>
            <a:rPr lang="ru-RU" sz="1400" kern="1200" dirty="0" smtClean="0">
              <a:latin typeface="Georgia" pitchFamily="18" charset="0"/>
            </a:rPr>
            <a:t> году</a:t>
          </a:r>
          <a:br>
            <a:rPr lang="ru-RU" sz="1400" kern="1200" dirty="0" smtClean="0">
              <a:latin typeface="Georgia" pitchFamily="18" charset="0"/>
            </a:rPr>
          </a:br>
          <a:r>
            <a:rPr lang="ru-RU" sz="1400" kern="1200" dirty="0" smtClean="0">
              <a:latin typeface="Georgia" pitchFamily="18" charset="0"/>
            </a:rPr>
            <a:t>(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9</a:t>
          </a:r>
          <a:r>
            <a:rPr lang="ru-RU" sz="1400" kern="1200" dirty="0" smtClean="0">
              <a:latin typeface="Georgia" pitchFamily="18" charset="0"/>
            </a:rPr>
            <a:t> месяцев)</a:t>
          </a:r>
          <a:endParaRPr lang="ru-RU" sz="1400" kern="1200" dirty="0">
            <a:latin typeface="Georgia" pitchFamily="18" charset="0"/>
          </a:endParaRPr>
        </a:p>
      </dsp:txBody>
      <dsp:txXfrm>
        <a:off x="377389" y="0"/>
        <a:ext cx="2620587" cy="358520"/>
      </dsp:txXfrm>
    </dsp:sp>
    <dsp:sp modelId="{239FF8F5-FF32-4B76-96F9-EBDC4358AE46}">
      <dsp:nvSpPr>
        <dsp:cNvPr id="0" name=""/>
        <dsp:cNvSpPr/>
      </dsp:nvSpPr>
      <dsp:spPr>
        <a:xfrm>
          <a:off x="198129" y="358520"/>
          <a:ext cx="358520" cy="358520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8A927D-8725-4928-882D-FF97C121B7EB}">
      <dsp:nvSpPr>
        <dsp:cNvPr id="0" name=""/>
        <dsp:cNvSpPr/>
      </dsp:nvSpPr>
      <dsp:spPr>
        <a:xfrm>
          <a:off x="377389" y="368927"/>
          <a:ext cx="2620587" cy="3377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935</a:t>
          </a:r>
          <a:r>
            <a:rPr lang="ru-RU" sz="1600" kern="1200" dirty="0" smtClean="0"/>
            <a:t> </a:t>
          </a:r>
          <a:r>
            <a:rPr lang="ru-RU" sz="1600" kern="1200" dirty="0" smtClean="0">
              <a:latin typeface="Georgia" pitchFamily="18" charset="0"/>
            </a:rPr>
            <a:t>млн. рублей</a:t>
          </a:r>
          <a:endParaRPr lang="ru-RU" sz="1600" kern="1200" dirty="0">
            <a:latin typeface="Georgia" pitchFamily="18" charset="0"/>
          </a:endParaRPr>
        </a:p>
      </dsp:txBody>
      <dsp:txXfrm>
        <a:off x="377389" y="368927"/>
        <a:ext cx="2620587" cy="337704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0E2897-8A4E-4459-B7D4-D91A4EF7B8E1}">
      <dsp:nvSpPr>
        <dsp:cNvPr id="0" name=""/>
        <dsp:cNvSpPr/>
      </dsp:nvSpPr>
      <dsp:spPr>
        <a:xfrm>
          <a:off x="0" y="0"/>
          <a:ext cx="864096" cy="864096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43B841-13A3-4D0E-A6F0-8F0C09CC065F}">
      <dsp:nvSpPr>
        <dsp:cNvPr id="0" name=""/>
        <dsp:cNvSpPr/>
      </dsp:nvSpPr>
      <dsp:spPr>
        <a:xfrm>
          <a:off x="432048" y="0"/>
          <a:ext cx="2634903" cy="8640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Georgia" pitchFamily="18" charset="0"/>
            </a:rPr>
            <a:t>Поддержка из областного </a:t>
          </a:r>
          <a:br>
            <a:rPr lang="ru-RU" sz="1400" kern="1200" dirty="0" smtClean="0">
              <a:latin typeface="Georgia" pitchFamily="18" charset="0"/>
            </a:rPr>
          </a:br>
          <a:r>
            <a:rPr lang="ru-RU" sz="1400" kern="1200" dirty="0" smtClean="0">
              <a:latin typeface="Georgia" pitchFamily="18" charset="0"/>
            </a:rPr>
            <a:t>бюджета</a:t>
          </a:r>
          <a:r>
            <a:rPr lang="ru-RU" sz="1300" kern="1200" dirty="0" smtClean="0">
              <a:latin typeface="Georgia" pitchFamily="18" charset="0"/>
            </a:rPr>
            <a:t> </a:t>
          </a:r>
          <a:endParaRPr lang="ru-RU" sz="1300" kern="1200" dirty="0">
            <a:latin typeface="Georgia" pitchFamily="18" charset="0"/>
          </a:endParaRPr>
        </a:p>
      </dsp:txBody>
      <dsp:txXfrm>
        <a:off x="432048" y="0"/>
        <a:ext cx="2634903" cy="410445"/>
      </dsp:txXfrm>
    </dsp:sp>
    <dsp:sp modelId="{4926C8CE-7921-4C1E-A20E-A67CB5B54290}">
      <dsp:nvSpPr>
        <dsp:cNvPr id="0" name=""/>
        <dsp:cNvSpPr/>
      </dsp:nvSpPr>
      <dsp:spPr>
        <a:xfrm>
          <a:off x="226825" y="410445"/>
          <a:ext cx="410445" cy="410445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43B332-279E-4CEB-8815-3072CDA56EBE}">
      <dsp:nvSpPr>
        <dsp:cNvPr id="0" name=""/>
        <dsp:cNvSpPr/>
      </dsp:nvSpPr>
      <dsp:spPr>
        <a:xfrm>
          <a:off x="432048" y="404329"/>
          <a:ext cx="2634903" cy="41044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77,8</a:t>
          </a:r>
          <a:r>
            <a:rPr lang="ru-RU" sz="1200" kern="1200" dirty="0" smtClean="0"/>
            <a:t> </a:t>
          </a:r>
          <a:r>
            <a:rPr lang="ru-RU" sz="1600" kern="1200" dirty="0" smtClean="0">
              <a:latin typeface="Georgia" pitchFamily="18" charset="0"/>
            </a:rPr>
            <a:t>млн. рублей</a:t>
          </a:r>
          <a:endParaRPr lang="ru-RU" sz="1600" kern="1200" dirty="0">
            <a:latin typeface="Georgia" pitchFamily="18" charset="0"/>
          </a:endParaRPr>
        </a:p>
      </dsp:txBody>
      <dsp:txXfrm>
        <a:off x="432048" y="404329"/>
        <a:ext cx="2634903" cy="410445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05B380-2FD5-47F8-BD86-61FADC9FF94C}">
      <dsp:nvSpPr>
        <dsp:cNvPr id="0" name=""/>
        <dsp:cNvSpPr/>
      </dsp:nvSpPr>
      <dsp:spPr>
        <a:xfrm>
          <a:off x="0" y="0"/>
          <a:ext cx="6874693" cy="57550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  <a:latin typeface="Georgia" pitchFamily="18" charset="0"/>
            </a:rPr>
            <a:t>Поддержка промышленных предприятий – город Новосибирск</a:t>
          </a:r>
          <a:endParaRPr lang="ru-RU" sz="1400" b="1" kern="1200" dirty="0">
            <a:solidFill>
              <a:srgbClr val="C00000"/>
            </a:solidFill>
            <a:latin typeface="Georgia" pitchFamily="18" charset="0"/>
          </a:endParaRPr>
        </a:p>
      </dsp:txBody>
      <dsp:txXfrm>
        <a:off x="28094" y="28094"/>
        <a:ext cx="6818505" cy="519313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FC68A2-0BB8-4426-8CDF-3C4F615C6156}">
      <dsp:nvSpPr>
        <dsp:cNvPr id="0" name=""/>
        <dsp:cNvSpPr/>
      </dsp:nvSpPr>
      <dsp:spPr>
        <a:xfrm>
          <a:off x="-300683" y="0"/>
          <a:ext cx="702078" cy="702078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DFBE9-F5D8-4FEB-89ED-E3E59F7050A5}">
      <dsp:nvSpPr>
        <dsp:cNvPr id="0" name=""/>
        <dsp:cNvSpPr/>
      </dsp:nvSpPr>
      <dsp:spPr>
        <a:xfrm>
          <a:off x="0" y="0"/>
          <a:ext cx="7010922" cy="70207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Georgia" pitchFamily="18" charset="0"/>
            </a:rPr>
            <a:t>Сумма привлеченных кредитов под поручительства:</a:t>
          </a:r>
          <a:br>
            <a:rPr lang="ru-RU" sz="1600" kern="1200" dirty="0" smtClean="0">
              <a:latin typeface="Georgia" pitchFamily="18" charset="0"/>
            </a:rPr>
          </a:br>
          <a:r>
            <a:rPr lang="ru-RU" sz="2000" b="1" i="0" kern="1200" dirty="0" smtClean="0">
              <a:effectLst/>
              <a:latin typeface="Times New Roman" pitchFamily="18" charset="0"/>
              <a:cs typeface="Times New Roman" pitchFamily="18" charset="0"/>
            </a:rPr>
            <a:t>3 252,8</a:t>
          </a:r>
          <a:r>
            <a:rPr lang="ru-RU" sz="1600" i="0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kern="1200" dirty="0" smtClean="0">
              <a:latin typeface="Georgia" pitchFamily="18" charset="0"/>
            </a:rPr>
            <a:t>млрд. рублей (</a:t>
          </a:r>
          <a:r>
            <a:rPr lang="ru-RU" sz="1600" b="1" i="0" kern="1200" dirty="0" smtClean="0">
              <a:effectLst/>
              <a:latin typeface="Times New Roman" pitchFamily="18" charset="0"/>
              <a:cs typeface="Times New Roman" pitchFamily="18" charset="0"/>
            </a:rPr>
            <a:t>392,7</a:t>
          </a:r>
          <a:r>
            <a:rPr lang="ru-RU" sz="1600" i="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r>
            <a:rPr lang="ru-RU" sz="1600" kern="1200" dirty="0" smtClean="0">
              <a:latin typeface="Georgia" pitchFamily="18" charset="0"/>
            </a:rPr>
            <a:t> к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2014</a:t>
          </a:r>
          <a:r>
            <a:rPr lang="ru-RU" sz="1600" kern="1200" dirty="0" smtClean="0">
              <a:latin typeface="Georgia" pitchFamily="18" charset="0"/>
            </a:rPr>
            <a:t> году)</a:t>
          </a:r>
          <a:endParaRPr lang="ru-RU" sz="1600" kern="1200" dirty="0">
            <a:latin typeface="Georgia" pitchFamily="18" charset="0"/>
          </a:endParaRPr>
        </a:p>
      </dsp:txBody>
      <dsp:txXfrm>
        <a:off x="0" y="0"/>
        <a:ext cx="7010922" cy="7020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F66635-F52F-433B-B1BC-35E55BD0FA37}">
      <dsp:nvSpPr>
        <dsp:cNvPr id="0" name=""/>
        <dsp:cNvSpPr/>
      </dsp:nvSpPr>
      <dsp:spPr>
        <a:xfrm>
          <a:off x="0" y="430"/>
          <a:ext cx="8415134" cy="88123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Georgia" pitchFamily="18" charset="0"/>
            </a:rPr>
            <a:t>Финансирование проектов по модернизации и техническому перевооружению предприятий ОПК Новосибирской области в рамках федеральных целевых программ </a:t>
          </a:r>
          <a:br>
            <a:rPr lang="ru-RU" sz="1500" kern="1200" dirty="0" smtClean="0">
              <a:latin typeface="Georgia" pitchFamily="18" charset="0"/>
            </a:rPr>
          </a:b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789,1</a:t>
          </a:r>
          <a:r>
            <a:rPr lang="ru-RU" sz="1500" kern="1200" dirty="0" smtClean="0">
              <a:latin typeface="Georgia" pitchFamily="18" charset="0"/>
            </a:rPr>
            <a:t> млн. рублей за </a:t>
          </a:r>
          <a:r>
            <a:rPr lang="ru-RU" sz="1500" b="1" kern="1200" dirty="0" smtClean="0">
              <a:latin typeface="Times New Roman" pitchFamily="18" charset="0"/>
              <a:cs typeface="Times New Roman" pitchFamily="18" charset="0"/>
            </a:rPr>
            <a:t>11</a:t>
          </a:r>
          <a:r>
            <a:rPr lang="ru-RU" sz="1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kern="1200" dirty="0" smtClean="0">
              <a:latin typeface="Georgia" pitchFamily="18" charset="0"/>
            </a:rPr>
            <a:t>месяцев </a:t>
          </a:r>
          <a:r>
            <a:rPr lang="ru-RU" sz="1500" b="1" kern="1200" dirty="0" smtClean="0">
              <a:latin typeface="Times New Roman" pitchFamily="18" charset="0"/>
              <a:cs typeface="Times New Roman" pitchFamily="18" charset="0"/>
            </a:rPr>
            <a:t>2015</a:t>
          </a:r>
          <a:r>
            <a:rPr lang="ru-RU" sz="15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500" kern="1200" dirty="0" smtClean="0">
              <a:latin typeface="Georgia" pitchFamily="18" charset="0"/>
            </a:rPr>
            <a:t>года</a:t>
          </a:r>
          <a:endParaRPr lang="ru-RU" sz="1500" kern="1200" dirty="0">
            <a:latin typeface="Georgia" pitchFamily="18" charset="0"/>
          </a:endParaRPr>
        </a:p>
      </dsp:txBody>
      <dsp:txXfrm>
        <a:off x="43018" y="43448"/>
        <a:ext cx="8329098" cy="7952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C99EA-21AF-40F6-8D46-DA8A731D347B}">
      <dsp:nvSpPr>
        <dsp:cNvPr id="0" name=""/>
        <dsp:cNvSpPr/>
      </dsp:nvSpPr>
      <dsp:spPr>
        <a:xfrm>
          <a:off x="0" y="0"/>
          <a:ext cx="378042" cy="37804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D7407F-51C9-4855-9DDA-2EF227218FED}">
      <dsp:nvSpPr>
        <dsp:cNvPr id="0" name=""/>
        <dsp:cNvSpPr/>
      </dsp:nvSpPr>
      <dsp:spPr>
        <a:xfrm>
          <a:off x="189020" y="0"/>
          <a:ext cx="5499611" cy="3780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Georgia" pitchFamily="18" charset="0"/>
            </a:rPr>
            <a:t>Развитие оборонно-промышленного комплекса Российской Федерации на </a:t>
          </a:r>
          <a:r>
            <a:rPr lang="ru-RU" sz="1300" b="0" kern="1200" dirty="0" smtClean="0">
              <a:latin typeface="Times New Roman" pitchFamily="18" charset="0"/>
              <a:cs typeface="Times New Roman" pitchFamily="18" charset="0"/>
            </a:rPr>
            <a:t>2011-2020</a:t>
          </a:r>
          <a:r>
            <a:rPr lang="ru-RU" sz="1300" b="0" kern="1200" dirty="0" smtClean="0">
              <a:latin typeface="Georgia" pitchFamily="18" charset="0"/>
            </a:rPr>
            <a:t> годы</a:t>
          </a:r>
          <a:endParaRPr lang="ru-RU" sz="1300" b="0" kern="1200" dirty="0">
            <a:latin typeface="Georgia" pitchFamily="18" charset="0"/>
          </a:endParaRPr>
        </a:p>
      </dsp:txBody>
      <dsp:txXfrm>
        <a:off x="189020" y="0"/>
        <a:ext cx="5499611" cy="3780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C99EA-21AF-40F6-8D46-DA8A731D347B}">
      <dsp:nvSpPr>
        <dsp:cNvPr id="0" name=""/>
        <dsp:cNvSpPr/>
      </dsp:nvSpPr>
      <dsp:spPr>
        <a:xfrm>
          <a:off x="0" y="0"/>
          <a:ext cx="378042" cy="37804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D7407F-51C9-4855-9DDA-2EF227218FED}">
      <dsp:nvSpPr>
        <dsp:cNvPr id="0" name=""/>
        <dsp:cNvSpPr/>
      </dsp:nvSpPr>
      <dsp:spPr>
        <a:xfrm>
          <a:off x="189020" y="0"/>
          <a:ext cx="5499611" cy="3780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b="0" kern="1200" dirty="0" smtClean="0">
              <a:latin typeface="Georgia" pitchFamily="18" charset="0"/>
              <a:cs typeface="Arial" pitchFamily="34" charset="0"/>
            </a:rPr>
            <a:t>Развитие гражданской авиационной техники России </a:t>
          </a:r>
          <a:r>
            <a:rPr lang="en-US" sz="1300" b="0" kern="1200" dirty="0" smtClean="0">
              <a:latin typeface="Georgia" pitchFamily="18" charset="0"/>
              <a:cs typeface="Arial" pitchFamily="34" charset="0"/>
            </a:rPr>
            <a:t/>
          </a:r>
          <a:br>
            <a:rPr lang="en-US" sz="1300" b="0" kern="1200" dirty="0" smtClean="0">
              <a:latin typeface="Georgia" pitchFamily="18" charset="0"/>
              <a:cs typeface="Arial" pitchFamily="34" charset="0"/>
            </a:rPr>
          </a:br>
          <a:r>
            <a:rPr lang="ru-RU" sz="1300" b="0" kern="1200" dirty="0" smtClean="0">
              <a:latin typeface="Georgia" pitchFamily="18" charset="0"/>
              <a:cs typeface="Arial" pitchFamily="34" charset="0"/>
            </a:rPr>
            <a:t>на </a:t>
          </a:r>
          <a:r>
            <a:rPr lang="ru-RU" sz="1300" b="0" kern="1200" dirty="0" smtClean="0">
              <a:latin typeface="Times New Roman" pitchFamily="18" charset="0"/>
              <a:cs typeface="Times New Roman" pitchFamily="18" charset="0"/>
            </a:rPr>
            <a:t>2002-2010</a:t>
          </a:r>
          <a:r>
            <a:rPr lang="ru-RU" sz="1300" b="0" kern="1200" dirty="0" smtClean="0">
              <a:latin typeface="Georgia" pitchFamily="18" charset="0"/>
              <a:cs typeface="Arial" pitchFamily="34" charset="0"/>
            </a:rPr>
            <a:t> годы и на период до </a:t>
          </a:r>
          <a:r>
            <a:rPr lang="ru-RU" sz="1300" b="0" kern="1200" dirty="0" smtClean="0">
              <a:latin typeface="Times New Roman" pitchFamily="18" charset="0"/>
              <a:cs typeface="Times New Roman" pitchFamily="18" charset="0"/>
            </a:rPr>
            <a:t>2015 </a:t>
          </a:r>
          <a:r>
            <a:rPr lang="ru-RU" sz="1300" b="0" kern="1200" dirty="0" smtClean="0">
              <a:latin typeface="Georgia" pitchFamily="18" charset="0"/>
              <a:cs typeface="Arial" pitchFamily="34" charset="0"/>
            </a:rPr>
            <a:t>года</a:t>
          </a:r>
          <a:endParaRPr lang="ru-RU" sz="1300" b="0" kern="1200" dirty="0">
            <a:latin typeface="Georgia" pitchFamily="18" charset="0"/>
          </a:endParaRPr>
        </a:p>
      </dsp:txBody>
      <dsp:txXfrm>
        <a:off x="189020" y="0"/>
        <a:ext cx="5499611" cy="37804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C99EA-21AF-40F6-8D46-DA8A731D347B}">
      <dsp:nvSpPr>
        <dsp:cNvPr id="0" name=""/>
        <dsp:cNvSpPr/>
      </dsp:nvSpPr>
      <dsp:spPr>
        <a:xfrm>
          <a:off x="0" y="0"/>
          <a:ext cx="378042" cy="37804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D7407F-51C9-4855-9DDA-2EF227218FED}">
      <dsp:nvSpPr>
        <dsp:cNvPr id="0" name=""/>
        <dsp:cNvSpPr/>
      </dsp:nvSpPr>
      <dsp:spPr>
        <a:xfrm>
          <a:off x="189020" y="0"/>
          <a:ext cx="5499611" cy="3780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latin typeface="Georgia" pitchFamily="18" charset="0"/>
              <a:cs typeface="Arial" pitchFamily="34" charset="0"/>
            </a:rPr>
            <a:t>Развитие электронной компонентной базы и радиоэлектроники </a:t>
          </a:r>
          <a:r>
            <a:rPr lang="en-US" sz="1300" b="0" kern="1200" dirty="0" smtClean="0">
              <a:latin typeface="Georgia" pitchFamily="18" charset="0"/>
              <a:cs typeface="Arial" pitchFamily="34" charset="0"/>
            </a:rPr>
            <a:t/>
          </a:r>
          <a:br>
            <a:rPr lang="en-US" sz="1300" b="0" kern="1200" dirty="0" smtClean="0">
              <a:latin typeface="Georgia" pitchFamily="18" charset="0"/>
              <a:cs typeface="Arial" pitchFamily="34" charset="0"/>
            </a:rPr>
          </a:br>
          <a:r>
            <a:rPr lang="ru-RU" sz="1300" b="0" kern="1200" dirty="0" smtClean="0">
              <a:latin typeface="Georgia" pitchFamily="18" charset="0"/>
              <a:cs typeface="Arial" pitchFamily="34" charset="0"/>
            </a:rPr>
            <a:t>на </a:t>
          </a:r>
          <a:r>
            <a:rPr lang="ru-RU" sz="1300" b="0" kern="1200" dirty="0" smtClean="0">
              <a:latin typeface="Times New Roman" pitchFamily="18" charset="0"/>
              <a:cs typeface="Times New Roman" pitchFamily="18" charset="0"/>
            </a:rPr>
            <a:t>2008 - 2015 </a:t>
          </a:r>
          <a:r>
            <a:rPr lang="ru-RU" sz="1300" b="0" kern="1200" dirty="0" smtClean="0">
              <a:latin typeface="Georgia" pitchFamily="18" charset="0"/>
              <a:cs typeface="Arial" pitchFamily="34" charset="0"/>
            </a:rPr>
            <a:t>годы</a:t>
          </a:r>
          <a:endParaRPr lang="ru-RU" sz="1300" b="0" kern="1200" dirty="0">
            <a:latin typeface="Georgia" pitchFamily="18" charset="0"/>
          </a:endParaRPr>
        </a:p>
      </dsp:txBody>
      <dsp:txXfrm>
        <a:off x="189020" y="0"/>
        <a:ext cx="5499611" cy="37804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1EB9B8-0E00-47CA-A10E-401BF5B79592}">
      <dsp:nvSpPr>
        <dsp:cNvPr id="0" name=""/>
        <dsp:cNvSpPr/>
      </dsp:nvSpPr>
      <dsp:spPr>
        <a:xfrm>
          <a:off x="0" y="527"/>
          <a:ext cx="3844382" cy="539532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Georgia" pitchFamily="18" charset="0"/>
            </a:rPr>
            <a:t>Фонд развития промышленности</a:t>
          </a:r>
          <a:endParaRPr lang="ru-RU" sz="1800" b="1" kern="1200" dirty="0">
            <a:solidFill>
              <a:schemeClr val="accent5">
                <a:lumMod val="50000"/>
              </a:schemeClr>
            </a:solidFill>
            <a:latin typeface="Georgia" pitchFamily="18" charset="0"/>
          </a:endParaRPr>
        </a:p>
      </dsp:txBody>
      <dsp:txXfrm>
        <a:off x="26338" y="26865"/>
        <a:ext cx="3791706" cy="486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233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30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647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705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569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429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316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2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007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945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020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190EF-C097-403D-ADBE-0DA30ED3F923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CC095-D23C-4329-B637-0148D4C44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06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13" Type="http://schemas.openxmlformats.org/officeDocument/2006/relationships/diagramLayout" Target="../diagrams/layout19.xml"/><Relationship Id="rId18" Type="http://schemas.openxmlformats.org/officeDocument/2006/relationships/diagramData" Target="../diagrams/data20.xml"/><Relationship Id="rId26" Type="http://schemas.openxmlformats.org/officeDocument/2006/relationships/diagramColors" Target="../diagrams/colors21.xml"/><Relationship Id="rId3" Type="http://schemas.openxmlformats.org/officeDocument/2006/relationships/diagramLayout" Target="../diagrams/layout17.xml"/><Relationship Id="rId21" Type="http://schemas.openxmlformats.org/officeDocument/2006/relationships/diagramColors" Target="../diagrams/colors20.xml"/><Relationship Id="rId34" Type="http://schemas.openxmlformats.org/officeDocument/2006/relationships/diagramLayout" Target="../diagrams/layout23.xml"/><Relationship Id="rId7" Type="http://schemas.openxmlformats.org/officeDocument/2006/relationships/diagramData" Target="../diagrams/data18.xml"/><Relationship Id="rId12" Type="http://schemas.openxmlformats.org/officeDocument/2006/relationships/diagramData" Target="../diagrams/data19.xml"/><Relationship Id="rId17" Type="http://schemas.openxmlformats.org/officeDocument/2006/relationships/image" Target="../media/image9.png"/><Relationship Id="rId25" Type="http://schemas.openxmlformats.org/officeDocument/2006/relationships/diagramQuickStyle" Target="../diagrams/quickStyle21.xml"/><Relationship Id="rId33" Type="http://schemas.openxmlformats.org/officeDocument/2006/relationships/diagramData" Target="../diagrams/data23.xml"/><Relationship Id="rId2" Type="http://schemas.openxmlformats.org/officeDocument/2006/relationships/diagramData" Target="../diagrams/data17.xml"/><Relationship Id="rId16" Type="http://schemas.microsoft.com/office/2007/relationships/diagramDrawing" Target="../diagrams/drawing19.xml"/><Relationship Id="rId20" Type="http://schemas.openxmlformats.org/officeDocument/2006/relationships/diagramQuickStyle" Target="../diagrams/quickStyle20.xml"/><Relationship Id="rId29" Type="http://schemas.openxmlformats.org/officeDocument/2006/relationships/diagramLayout" Target="../diagrams/layout2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24" Type="http://schemas.openxmlformats.org/officeDocument/2006/relationships/diagramLayout" Target="../diagrams/layout21.xml"/><Relationship Id="rId32" Type="http://schemas.microsoft.com/office/2007/relationships/diagramDrawing" Target="../diagrams/drawing22.xml"/><Relationship Id="rId37" Type="http://schemas.microsoft.com/office/2007/relationships/diagramDrawing" Target="../diagrams/drawing23.xml"/><Relationship Id="rId5" Type="http://schemas.openxmlformats.org/officeDocument/2006/relationships/diagramColors" Target="../diagrams/colors17.xml"/><Relationship Id="rId15" Type="http://schemas.openxmlformats.org/officeDocument/2006/relationships/diagramColors" Target="../diagrams/colors19.xml"/><Relationship Id="rId23" Type="http://schemas.openxmlformats.org/officeDocument/2006/relationships/diagramData" Target="../diagrams/data21.xml"/><Relationship Id="rId28" Type="http://schemas.openxmlformats.org/officeDocument/2006/relationships/diagramData" Target="../diagrams/data22.xml"/><Relationship Id="rId36" Type="http://schemas.openxmlformats.org/officeDocument/2006/relationships/diagramColors" Target="../diagrams/colors23.xml"/><Relationship Id="rId10" Type="http://schemas.openxmlformats.org/officeDocument/2006/relationships/diagramColors" Target="../diagrams/colors18.xml"/><Relationship Id="rId19" Type="http://schemas.openxmlformats.org/officeDocument/2006/relationships/diagramLayout" Target="../diagrams/layout20.xml"/><Relationship Id="rId31" Type="http://schemas.openxmlformats.org/officeDocument/2006/relationships/diagramColors" Target="../diagrams/colors22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Relationship Id="rId14" Type="http://schemas.openxmlformats.org/officeDocument/2006/relationships/diagramQuickStyle" Target="../diagrams/quickStyle19.xml"/><Relationship Id="rId22" Type="http://schemas.microsoft.com/office/2007/relationships/diagramDrawing" Target="../diagrams/drawing20.xml"/><Relationship Id="rId27" Type="http://schemas.microsoft.com/office/2007/relationships/diagramDrawing" Target="../diagrams/drawing21.xml"/><Relationship Id="rId30" Type="http://schemas.openxmlformats.org/officeDocument/2006/relationships/diagramQuickStyle" Target="../diagrams/quickStyle22.xml"/><Relationship Id="rId35" Type="http://schemas.openxmlformats.org/officeDocument/2006/relationships/diagramQuickStyle" Target="../diagrams/quickStyle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5.xml"/><Relationship Id="rId13" Type="http://schemas.openxmlformats.org/officeDocument/2006/relationships/diagramLayout" Target="../diagrams/layout26.xml"/><Relationship Id="rId18" Type="http://schemas.openxmlformats.org/officeDocument/2006/relationships/diagramLayout" Target="../diagrams/layout27.xml"/><Relationship Id="rId3" Type="http://schemas.openxmlformats.org/officeDocument/2006/relationships/diagramLayout" Target="../diagrams/layout24.xml"/><Relationship Id="rId21" Type="http://schemas.microsoft.com/office/2007/relationships/diagramDrawing" Target="../diagrams/drawing27.xml"/><Relationship Id="rId7" Type="http://schemas.openxmlformats.org/officeDocument/2006/relationships/diagramData" Target="../diagrams/data25.xml"/><Relationship Id="rId12" Type="http://schemas.openxmlformats.org/officeDocument/2006/relationships/diagramData" Target="../diagrams/data26.xml"/><Relationship Id="rId17" Type="http://schemas.openxmlformats.org/officeDocument/2006/relationships/diagramData" Target="../diagrams/data27.xml"/><Relationship Id="rId2" Type="http://schemas.openxmlformats.org/officeDocument/2006/relationships/diagramData" Target="../diagrams/data24.xml"/><Relationship Id="rId16" Type="http://schemas.microsoft.com/office/2007/relationships/diagramDrawing" Target="../diagrams/drawing26.xml"/><Relationship Id="rId20" Type="http://schemas.openxmlformats.org/officeDocument/2006/relationships/diagramColors" Target="../diagrams/colors2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4.xml"/><Relationship Id="rId11" Type="http://schemas.microsoft.com/office/2007/relationships/diagramDrawing" Target="../diagrams/drawing25.xml"/><Relationship Id="rId5" Type="http://schemas.openxmlformats.org/officeDocument/2006/relationships/diagramColors" Target="../diagrams/colors24.xml"/><Relationship Id="rId15" Type="http://schemas.openxmlformats.org/officeDocument/2006/relationships/diagramColors" Target="../diagrams/colors26.xml"/><Relationship Id="rId10" Type="http://schemas.openxmlformats.org/officeDocument/2006/relationships/diagramColors" Target="../diagrams/colors25.xml"/><Relationship Id="rId19" Type="http://schemas.openxmlformats.org/officeDocument/2006/relationships/diagramQuickStyle" Target="../diagrams/quickStyle27.xml"/><Relationship Id="rId4" Type="http://schemas.openxmlformats.org/officeDocument/2006/relationships/diagramQuickStyle" Target="../diagrams/quickStyle24.xml"/><Relationship Id="rId9" Type="http://schemas.openxmlformats.org/officeDocument/2006/relationships/diagramQuickStyle" Target="../diagrams/quickStyle25.xml"/><Relationship Id="rId14" Type="http://schemas.openxmlformats.org/officeDocument/2006/relationships/diagramQuickStyle" Target="../diagrams/quickStyle26.xml"/><Relationship Id="rId2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30.xml"/><Relationship Id="rId18" Type="http://schemas.openxmlformats.org/officeDocument/2006/relationships/diagramLayout" Target="../diagrams/layout31.xml"/><Relationship Id="rId26" Type="http://schemas.microsoft.com/office/2007/relationships/diagramDrawing" Target="../diagrams/drawing32.xml"/><Relationship Id="rId39" Type="http://schemas.openxmlformats.org/officeDocument/2006/relationships/diagramQuickStyle" Target="../diagrams/quickStyle35.xml"/><Relationship Id="rId3" Type="http://schemas.openxmlformats.org/officeDocument/2006/relationships/diagramLayout" Target="../diagrams/layout28.xml"/><Relationship Id="rId21" Type="http://schemas.microsoft.com/office/2007/relationships/diagramDrawing" Target="../diagrams/drawing31.xml"/><Relationship Id="rId34" Type="http://schemas.openxmlformats.org/officeDocument/2006/relationships/diagramQuickStyle" Target="../diagrams/quickStyle34.xml"/><Relationship Id="rId42" Type="http://schemas.openxmlformats.org/officeDocument/2006/relationships/diagramData" Target="../diagrams/data36.xml"/><Relationship Id="rId47" Type="http://schemas.openxmlformats.org/officeDocument/2006/relationships/diagramData" Target="../diagrams/data37.xml"/><Relationship Id="rId50" Type="http://schemas.openxmlformats.org/officeDocument/2006/relationships/diagramColors" Target="../diagrams/colors37.xml"/><Relationship Id="rId7" Type="http://schemas.openxmlformats.org/officeDocument/2006/relationships/diagramData" Target="../diagrams/data29.xml"/><Relationship Id="rId12" Type="http://schemas.openxmlformats.org/officeDocument/2006/relationships/diagramData" Target="../diagrams/data30.xml"/><Relationship Id="rId17" Type="http://schemas.openxmlformats.org/officeDocument/2006/relationships/diagramData" Target="../diagrams/data31.xml"/><Relationship Id="rId25" Type="http://schemas.openxmlformats.org/officeDocument/2006/relationships/diagramColors" Target="../diagrams/colors32.xml"/><Relationship Id="rId33" Type="http://schemas.openxmlformats.org/officeDocument/2006/relationships/diagramLayout" Target="../diagrams/layout34.xml"/><Relationship Id="rId38" Type="http://schemas.openxmlformats.org/officeDocument/2006/relationships/diagramLayout" Target="../diagrams/layout35.xml"/><Relationship Id="rId46" Type="http://schemas.microsoft.com/office/2007/relationships/diagramDrawing" Target="../diagrams/drawing36.xml"/><Relationship Id="rId2" Type="http://schemas.openxmlformats.org/officeDocument/2006/relationships/diagramData" Target="../diagrams/data28.xml"/><Relationship Id="rId16" Type="http://schemas.microsoft.com/office/2007/relationships/diagramDrawing" Target="../diagrams/drawing30.xml"/><Relationship Id="rId20" Type="http://schemas.openxmlformats.org/officeDocument/2006/relationships/diagramColors" Target="../diagrams/colors31.xml"/><Relationship Id="rId29" Type="http://schemas.openxmlformats.org/officeDocument/2006/relationships/diagramQuickStyle" Target="../diagrams/quickStyle33.xml"/><Relationship Id="rId41" Type="http://schemas.microsoft.com/office/2007/relationships/diagramDrawing" Target="../diagrams/drawing3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8.xml"/><Relationship Id="rId11" Type="http://schemas.microsoft.com/office/2007/relationships/diagramDrawing" Target="../diagrams/drawing29.xml"/><Relationship Id="rId24" Type="http://schemas.openxmlformats.org/officeDocument/2006/relationships/diagramQuickStyle" Target="../diagrams/quickStyle32.xml"/><Relationship Id="rId32" Type="http://schemas.openxmlformats.org/officeDocument/2006/relationships/diagramData" Target="../diagrams/data34.xml"/><Relationship Id="rId37" Type="http://schemas.openxmlformats.org/officeDocument/2006/relationships/diagramData" Target="../diagrams/data35.xml"/><Relationship Id="rId40" Type="http://schemas.openxmlformats.org/officeDocument/2006/relationships/diagramColors" Target="../diagrams/colors35.xml"/><Relationship Id="rId45" Type="http://schemas.openxmlformats.org/officeDocument/2006/relationships/diagramColors" Target="../diagrams/colors36.xml"/><Relationship Id="rId5" Type="http://schemas.openxmlformats.org/officeDocument/2006/relationships/diagramColors" Target="../diagrams/colors28.xml"/><Relationship Id="rId15" Type="http://schemas.openxmlformats.org/officeDocument/2006/relationships/diagramColors" Target="../diagrams/colors30.xml"/><Relationship Id="rId23" Type="http://schemas.openxmlformats.org/officeDocument/2006/relationships/diagramLayout" Target="../diagrams/layout32.xml"/><Relationship Id="rId28" Type="http://schemas.openxmlformats.org/officeDocument/2006/relationships/diagramLayout" Target="../diagrams/layout33.xml"/><Relationship Id="rId36" Type="http://schemas.microsoft.com/office/2007/relationships/diagramDrawing" Target="../diagrams/drawing34.xml"/><Relationship Id="rId49" Type="http://schemas.openxmlformats.org/officeDocument/2006/relationships/diagramQuickStyle" Target="../diagrams/quickStyle37.xml"/><Relationship Id="rId10" Type="http://schemas.openxmlformats.org/officeDocument/2006/relationships/diagramColors" Target="../diagrams/colors29.xml"/><Relationship Id="rId19" Type="http://schemas.openxmlformats.org/officeDocument/2006/relationships/diagramQuickStyle" Target="../diagrams/quickStyle31.xml"/><Relationship Id="rId31" Type="http://schemas.microsoft.com/office/2007/relationships/diagramDrawing" Target="../diagrams/drawing33.xml"/><Relationship Id="rId44" Type="http://schemas.openxmlformats.org/officeDocument/2006/relationships/diagramQuickStyle" Target="../diagrams/quickStyle36.xml"/><Relationship Id="rId52" Type="http://schemas.openxmlformats.org/officeDocument/2006/relationships/image" Target="../media/image9.png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Relationship Id="rId14" Type="http://schemas.openxmlformats.org/officeDocument/2006/relationships/diagramQuickStyle" Target="../diagrams/quickStyle30.xml"/><Relationship Id="rId22" Type="http://schemas.openxmlformats.org/officeDocument/2006/relationships/diagramData" Target="../diagrams/data32.xml"/><Relationship Id="rId27" Type="http://schemas.openxmlformats.org/officeDocument/2006/relationships/diagramData" Target="../diagrams/data33.xml"/><Relationship Id="rId30" Type="http://schemas.openxmlformats.org/officeDocument/2006/relationships/diagramColors" Target="../diagrams/colors33.xml"/><Relationship Id="rId35" Type="http://schemas.openxmlformats.org/officeDocument/2006/relationships/diagramColors" Target="../diagrams/colors34.xml"/><Relationship Id="rId43" Type="http://schemas.openxmlformats.org/officeDocument/2006/relationships/diagramLayout" Target="../diagrams/layout36.xml"/><Relationship Id="rId48" Type="http://schemas.openxmlformats.org/officeDocument/2006/relationships/diagramLayout" Target="../diagrams/layout37.xml"/><Relationship Id="rId8" Type="http://schemas.openxmlformats.org/officeDocument/2006/relationships/diagramLayout" Target="../diagrams/layout29.xml"/><Relationship Id="rId51" Type="http://schemas.microsoft.com/office/2007/relationships/diagramDrawing" Target="../diagrams/drawing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7" Type="http://schemas.openxmlformats.org/officeDocument/2006/relationships/image" Target="../media/image10.jpeg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image" Target="../media/image6.gif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18" Type="http://schemas.openxmlformats.org/officeDocument/2006/relationships/diagramLayout" Target="../diagrams/layout7.xml"/><Relationship Id="rId26" Type="http://schemas.microsoft.com/office/2007/relationships/diagramDrawing" Target="../diagrams/drawing8.xml"/><Relationship Id="rId3" Type="http://schemas.openxmlformats.org/officeDocument/2006/relationships/diagramLayout" Target="../diagrams/layout4.xml"/><Relationship Id="rId21" Type="http://schemas.microsoft.com/office/2007/relationships/diagramDrawing" Target="../diagrams/drawing7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17" Type="http://schemas.openxmlformats.org/officeDocument/2006/relationships/diagramData" Target="../diagrams/data7.xml"/><Relationship Id="rId25" Type="http://schemas.openxmlformats.org/officeDocument/2006/relationships/diagramColors" Target="../diagrams/colors8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20" Type="http://schemas.openxmlformats.org/officeDocument/2006/relationships/diagramColors" Target="../diagrams/colors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24" Type="http://schemas.openxmlformats.org/officeDocument/2006/relationships/diagramQuickStyle" Target="../diagrams/quickStyle8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23" Type="http://schemas.openxmlformats.org/officeDocument/2006/relationships/diagramLayout" Target="../diagrams/layout8.xml"/><Relationship Id="rId10" Type="http://schemas.openxmlformats.org/officeDocument/2006/relationships/diagramColors" Target="../diagrams/colors5.xml"/><Relationship Id="rId19" Type="http://schemas.openxmlformats.org/officeDocument/2006/relationships/diagramQuickStyle" Target="../diagrams/quickStyle7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Relationship Id="rId22" Type="http://schemas.openxmlformats.org/officeDocument/2006/relationships/diagramData" Target="../diagrams/data8.xml"/><Relationship Id="rId27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7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13" Type="http://schemas.openxmlformats.org/officeDocument/2006/relationships/diagramLayout" Target="../diagrams/layout12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12" Type="http://schemas.openxmlformats.org/officeDocument/2006/relationships/diagramData" Target="../diagrams/data12.xml"/><Relationship Id="rId2" Type="http://schemas.openxmlformats.org/officeDocument/2006/relationships/diagramData" Target="../diagrams/data10.xml"/><Relationship Id="rId16" Type="http://schemas.microsoft.com/office/2007/relationships/diagramDrawing" Target="../diagrams/drawing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5" Type="http://schemas.openxmlformats.org/officeDocument/2006/relationships/diagramColors" Target="../diagrams/colors12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Relationship Id="rId14" Type="http://schemas.openxmlformats.org/officeDocument/2006/relationships/diagramQuickStyle" Target="../diagrams/quickStyl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13" Type="http://schemas.openxmlformats.org/officeDocument/2006/relationships/diagramData" Target="../diagrams/data15.xml"/><Relationship Id="rId18" Type="http://schemas.openxmlformats.org/officeDocument/2006/relationships/diagramData" Target="../diagrams/data16.xml"/><Relationship Id="rId3" Type="http://schemas.openxmlformats.org/officeDocument/2006/relationships/diagramData" Target="../diagrams/data13.xml"/><Relationship Id="rId21" Type="http://schemas.openxmlformats.org/officeDocument/2006/relationships/diagramColors" Target="../diagrams/colors16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17" Type="http://schemas.microsoft.com/office/2007/relationships/diagramDrawing" Target="../diagrams/drawing15.xml"/><Relationship Id="rId2" Type="http://schemas.openxmlformats.org/officeDocument/2006/relationships/image" Target="../media/image8.jpeg"/><Relationship Id="rId16" Type="http://schemas.openxmlformats.org/officeDocument/2006/relationships/diagramColors" Target="../diagrams/colors15.xml"/><Relationship Id="rId20" Type="http://schemas.openxmlformats.org/officeDocument/2006/relationships/diagramQuickStyle" Target="../diagrams/quickStyl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4.xml"/><Relationship Id="rId19" Type="http://schemas.openxmlformats.org/officeDocument/2006/relationships/diagramLayout" Target="../diagrams/layout16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Relationship Id="rId14" Type="http://schemas.openxmlformats.org/officeDocument/2006/relationships/diagramLayout" Target="../diagrams/layout15.xml"/><Relationship Id="rId22" Type="http://schemas.microsoft.com/office/2007/relationships/diagramDrawing" Target="../diagrams/drawin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83619"/>
            <a:ext cx="7772400" cy="131672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Georgia" pitchFamily="18" charset="0"/>
                <a:cs typeface="Times New Roman" pitchFamily="18" charset="0"/>
              </a:rPr>
              <a:t>Об итогах работы в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2015</a:t>
            </a:r>
            <a:r>
              <a:rPr lang="ru-RU" sz="2000" b="1" dirty="0" smtClean="0">
                <a:solidFill>
                  <a:srgbClr val="0070C0"/>
                </a:solidFill>
                <a:latin typeface="Georgia" pitchFamily="18" charset="0"/>
                <a:cs typeface="Times New Roman" pitchFamily="18" charset="0"/>
              </a:rPr>
              <a:t> году по реализации задач, обозначенных Губернатором Новосибирской области на период до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 sz="2000" b="1" dirty="0" smtClean="0">
                <a:solidFill>
                  <a:srgbClr val="0070C0"/>
                </a:solidFill>
                <a:latin typeface="Georgia" pitchFamily="18" charset="0"/>
                <a:cs typeface="Times New Roman" pitchFamily="18" charset="0"/>
              </a:rPr>
              <a:t> года</a:t>
            </a:r>
            <a:endParaRPr lang="ru-RU" sz="2000" b="1" dirty="0">
              <a:solidFill>
                <a:srgbClr val="0070C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841780"/>
            <a:ext cx="5648672" cy="1314450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Доклад к расширенному заседанию 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Правительства Новосибирской области 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 декабря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2015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 года 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303499"/>
            <a:ext cx="54729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Министерство промышленности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 торговли и развития 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предпринимательства Новосибирской области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cxnSp>
        <p:nvCxnSpPr>
          <p:cNvPr id="6" name="Straight Connector 8"/>
          <p:cNvCxnSpPr/>
          <p:nvPr/>
        </p:nvCxnSpPr>
        <p:spPr>
          <a:xfrm>
            <a:off x="467544" y="2679762"/>
            <a:ext cx="8365430" cy="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6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689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предприятий: областной бюджет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6280597"/>
              </p:ext>
            </p:extLst>
          </p:nvPr>
        </p:nvGraphicFramePr>
        <p:xfrm>
          <a:off x="467544" y="697990"/>
          <a:ext cx="7102457" cy="771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293200011"/>
              </p:ext>
            </p:extLst>
          </p:nvPr>
        </p:nvGraphicFramePr>
        <p:xfrm>
          <a:off x="706018" y="1707654"/>
          <a:ext cx="6890317" cy="263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627951308"/>
              </p:ext>
            </p:extLst>
          </p:nvPr>
        </p:nvGraphicFramePr>
        <p:xfrm>
          <a:off x="2483768" y="2067694"/>
          <a:ext cx="1872208" cy="918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005" y="681540"/>
            <a:ext cx="787524" cy="882098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539552" y="3075806"/>
            <a:ext cx="8352928" cy="432375"/>
            <a:chOff x="0" y="0"/>
            <a:chExt cx="7177805" cy="862353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7177805" cy="862353"/>
            </a:xfrm>
            <a:prstGeom prst="roundRect">
              <a:avLst/>
            </a:prstGeom>
            <a:gradFill rotWithShape="0">
              <a:gsLst>
                <a:gs pos="0">
                  <a:schemeClr val="accent6">
                    <a:tint val="50000"/>
                    <a:satMod val="300000"/>
                  </a:schemeClr>
                </a:gs>
                <a:gs pos="0">
                  <a:schemeClr val="accent6">
                    <a:tint val="37000"/>
                    <a:satMod val="300000"/>
                  </a:schemeClr>
                </a:gs>
                <a:gs pos="43000">
                  <a:schemeClr val="accent6">
                    <a:tint val="15000"/>
                    <a:satMod val="350000"/>
                  </a:schemeClr>
                </a:gs>
              </a:gsLst>
            </a:gra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42097" y="42097"/>
              <a:ext cx="7093611" cy="7781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latin typeface="Georgia" pitchFamily="18" charset="0"/>
                </a:rPr>
                <a:t>Льготы по налогообложению для товаропроизводителей Новосибирской области</a:t>
              </a:r>
              <a:endParaRPr lang="ru-RU" sz="1200" b="1" kern="1200" dirty="0">
                <a:latin typeface="Georgia" pitchFamily="18" charset="0"/>
              </a:endParaRPr>
            </a:p>
          </p:txBody>
        </p:sp>
      </p:grp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3626143974"/>
              </p:ext>
            </p:extLst>
          </p:nvPr>
        </p:nvGraphicFramePr>
        <p:xfrm>
          <a:off x="755576" y="3579862"/>
          <a:ext cx="8136904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1036961027"/>
              </p:ext>
            </p:extLst>
          </p:nvPr>
        </p:nvGraphicFramePr>
        <p:xfrm>
          <a:off x="1115616" y="4083918"/>
          <a:ext cx="5212746" cy="484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779293891"/>
              </p:ext>
            </p:extLst>
          </p:nvPr>
        </p:nvGraphicFramePr>
        <p:xfrm>
          <a:off x="775978" y="2067694"/>
          <a:ext cx="1880076" cy="918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2485044998"/>
              </p:ext>
            </p:extLst>
          </p:nvPr>
        </p:nvGraphicFramePr>
        <p:xfrm>
          <a:off x="4457378" y="2067694"/>
          <a:ext cx="1872208" cy="918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</p:spTree>
    <p:extLst>
      <p:ext uri="{BB962C8B-B14F-4D97-AF65-F5344CB8AC3E}">
        <p14:creationId xmlns:p14="http://schemas.microsoft.com/office/powerpoint/2010/main" val="288194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689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предприятий: областной бюджет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28973416"/>
              </p:ext>
            </p:extLst>
          </p:nvPr>
        </p:nvGraphicFramePr>
        <p:xfrm>
          <a:off x="408958" y="951570"/>
          <a:ext cx="758874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767948070"/>
              </p:ext>
            </p:extLst>
          </p:nvPr>
        </p:nvGraphicFramePr>
        <p:xfrm>
          <a:off x="1403648" y="1815666"/>
          <a:ext cx="4968552" cy="27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4" name="Схема 23"/>
          <p:cNvGraphicFramePr/>
          <p:nvPr>
            <p:extLst>
              <p:ext uri="{D42A27DB-BD31-4B8C-83A1-F6EECF244321}">
                <p14:modId xmlns:p14="http://schemas.microsoft.com/office/powerpoint/2010/main" val="2050075604"/>
              </p:ext>
            </p:extLst>
          </p:nvPr>
        </p:nvGraphicFramePr>
        <p:xfrm>
          <a:off x="1475656" y="3003798"/>
          <a:ext cx="4942828" cy="27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417417"/>
              </p:ext>
            </p:extLst>
          </p:nvPr>
        </p:nvGraphicFramePr>
        <p:xfrm>
          <a:off x="467544" y="1508730"/>
          <a:ext cx="8208912" cy="283659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52228"/>
                <a:gridCol w="1404156"/>
                <a:gridCol w="1728192"/>
                <a:gridCol w="1584176"/>
                <a:gridCol w="1440160"/>
              </a:tblGrid>
              <a:tr h="36094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Подпрограммы:</a:t>
                      </a:r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План </a:t>
                      </a:r>
                      <a:b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</a:br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на 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 год</a:t>
                      </a:r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Компенсировано</a:t>
                      </a:r>
                      <a:r>
                        <a:rPr lang="ru-RU" sz="900" baseline="0" dirty="0" smtClean="0">
                          <a:latin typeface="Georgia" pitchFamily="18" charset="0"/>
                          <a:cs typeface="Arial" pitchFamily="34" charset="0"/>
                        </a:rPr>
                        <a:t> в</a:t>
                      </a:r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 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 году</a:t>
                      </a:r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Затраты</a:t>
                      </a:r>
                      <a:r>
                        <a:rPr lang="ru-RU" sz="900" baseline="0" dirty="0" smtClean="0">
                          <a:latin typeface="Georgia" pitchFamily="18" charset="0"/>
                          <a:cs typeface="Arial" pitchFamily="34" charset="0"/>
                        </a:rPr>
                        <a:t> предприятий</a:t>
                      </a:r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Количество</a:t>
                      </a:r>
                      <a:r>
                        <a:rPr lang="ru-RU" sz="900" baseline="0" dirty="0" smtClean="0">
                          <a:latin typeface="Georgia" pitchFamily="18" charset="0"/>
                          <a:cs typeface="Arial" pitchFamily="34" charset="0"/>
                        </a:rPr>
                        <a:t> </a:t>
                      </a:r>
                      <a:br>
                        <a:rPr lang="ru-RU" sz="900" baseline="0" dirty="0" smtClean="0">
                          <a:latin typeface="Georgia" pitchFamily="18" charset="0"/>
                          <a:cs typeface="Arial" pitchFamily="34" charset="0"/>
                        </a:rPr>
                      </a:br>
                      <a:r>
                        <a:rPr lang="ru-RU" sz="900" baseline="0" dirty="0" smtClean="0">
                          <a:latin typeface="Georgia" pitchFamily="18" charset="0"/>
                          <a:cs typeface="Arial" pitchFamily="34" charset="0"/>
                        </a:rPr>
                        <a:t>заявок</a:t>
                      </a:r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</a:tr>
              <a:tr h="480060">
                <a:tc>
                  <a:txBody>
                    <a:bodyPr/>
                    <a:lstStyle/>
                    <a:p>
                      <a:pPr algn="l"/>
                      <a:r>
                        <a:rPr lang="ru-RU" sz="900" b="1" dirty="0" smtClean="0">
                          <a:latin typeface="Georgia" pitchFamily="18" charset="0"/>
                        </a:rPr>
                        <a:t>Техническое перевооружение промышленности</a:t>
                      </a:r>
                      <a:endParaRPr lang="ru-RU" sz="900" b="1" dirty="0">
                        <a:latin typeface="Georgia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en-US" sz="15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5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  <a:endParaRPr lang="ru-RU" sz="9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166</a:t>
                      </a:r>
                      <a:r>
                        <a:rPr lang="ru-RU" sz="15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предприятий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/>
                    </a:p>
                  </a:txBody>
                  <a:tcPr marT="34290" marB="34290"/>
                </a:tc>
              </a:tr>
              <a:tr h="463973">
                <a:tc>
                  <a:txBody>
                    <a:bodyPr/>
                    <a:lstStyle/>
                    <a:p>
                      <a:pPr marL="108000"/>
                      <a:r>
                        <a:rPr lang="ru-RU" sz="800" dirty="0" smtClean="0">
                          <a:latin typeface="Georgia" pitchFamily="18" charset="0"/>
                        </a:rPr>
                        <a:t> - субсидирование обновления основных средств</a:t>
                      </a:r>
                      <a:endParaRPr lang="ru-RU" sz="800" dirty="0">
                        <a:latin typeface="Georgia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en-US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  <a:endParaRPr lang="ru-RU" sz="9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  <a:endParaRPr lang="ru-RU" sz="9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139</a:t>
                      </a:r>
                      <a:r>
                        <a:rPr lang="ru-RU" sz="15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</a:p>
                    <a:p>
                      <a:pPr algn="ctr"/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900" dirty="0" smtClean="0">
                          <a:latin typeface="+mj-lt"/>
                          <a:cs typeface="Arial" pitchFamily="34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предприятий</a:t>
                      </a:r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</a:tr>
              <a:tr h="434340">
                <a:tc>
                  <a:txBody>
                    <a:bodyPr/>
                    <a:lstStyle/>
                    <a:p>
                      <a:pPr marL="108000"/>
                      <a:r>
                        <a:rPr lang="ru-RU" sz="800" dirty="0" smtClean="0">
                          <a:latin typeface="Georgia" pitchFamily="18" charset="0"/>
                        </a:rPr>
                        <a:t>- субсидирование опытно-конструкторских работ</a:t>
                      </a:r>
                      <a:endParaRPr lang="ru-RU" sz="800" dirty="0">
                        <a:latin typeface="Georgia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  <a:endParaRPr lang="ru-RU" sz="9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  <a:endParaRPr lang="ru-RU" sz="9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</a:t>
                      </a:r>
                      <a:r>
                        <a:rPr lang="ru-RU" sz="15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</a:p>
                    <a:p>
                      <a:pPr algn="ctr"/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900" dirty="0" smtClean="0">
                          <a:latin typeface="+mj-lt"/>
                          <a:cs typeface="Arial" pitchFamily="34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предприятия</a:t>
                      </a:r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</a:tr>
              <a:tr h="6172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Государственная поддержка научно-производственных центров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baseline="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  <a:endParaRPr lang="ru-RU" sz="9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r>
                        <a:rPr lang="ru-RU" sz="15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  <a:endParaRPr lang="ru-RU" sz="9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</a:t>
                      </a:r>
                      <a:r>
                        <a:rPr lang="ru-RU" sz="15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</a:p>
                    <a:p>
                      <a:pPr algn="ctr"/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900" dirty="0" smtClean="0">
                          <a:latin typeface="+mj-lt"/>
                          <a:cs typeface="Arial" pitchFamily="34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предприятия</a:t>
                      </a:r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</a:tr>
              <a:tr h="480060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Развитие медицинской промышленности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  <a:endParaRPr lang="ru-RU" sz="9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2,4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  <a:endParaRPr lang="ru-RU" sz="9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lang="ru-RU" sz="1500" b="1" i="1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Georgia" pitchFamily="18" charset="0"/>
                          <a:cs typeface="Times New Roman" pitchFamily="18" charset="0"/>
                        </a:rPr>
                        <a:t>млн. рублей</a:t>
                      </a:r>
                    </a:p>
                    <a:p>
                      <a:pPr algn="ctr"/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</a:t>
                      </a:r>
                      <a:r>
                        <a:rPr lang="ru-RU" sz="900" dirty="0" smtClean="0">
                          <a:latin typeface="Georgia" pitchFamily="18" charset="0"/>
                          <a:cs typeface="Arial" pitchFamily="34" charset="0"/>
                        </a:rPr>
                        <a:t>предприятий</a:t>
                      </a:r>
                      <a:endParaRPr lang="ru-RU" sz="900" dirty="0">
                        <a:latin typeface="Georgia" pitchFamily="18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748596157"/>
              </p:ext>
            </p:extLst>
          </p:nvPr>
        </p:nvGraphicFramePr>
        <p:xfrm>
          <a:off x="539552" y="627534"/>
          <a:ext cx="7056783" cy="679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005" y="681540"/>
            <a:ext cx="787524" cy="88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25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689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предприятий: областной бюджет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53974246"/>
              </p:ext>
            </p:extLst>
          </p:nvPr>
        </p:nvGraphicFramePr>
        <p:xfrm>
          <a:off x="292632" y="681540"/>
          <a:ext cx="7087680" cy="594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179015900"/>
              </p:ext>
            </p:extLst>
          </p:nvPr>
        </p:nvGraphicFramePr>
        <p:xfrm>
          <a:off x="683568" y="1779662"/>
          <a:ext cx="2736304" cy="25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2390953716"/>
              </p:ext>
            </p:extLst>
          </p:nvPr>
        </p:nvGraphicFramePr>
        <p:xfrm>
          <a:off x="683568" y="2499742"/>
          <a:ext cx="2736304" cy="25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val="3399753702"/>
              </p:ext>
            </p:extLst>
          </p:nvPr>
        </p:nvGraphicFramePr>
        <p:xfrm>
          <a:off x="683568" y="2139702"/>
          <a:ext cx="2736304" cy="25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171328521"/>
              </p:ext>
            </p:extLst>
          </p:nvPr>
        </p:nvGraphicFramePr>
        <p:xfrm>
          <a:off x="683568" y="3291830"/>
          <a:ext cx="2736304" cy="270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24" name="Схема 23"/>
          <p:cNvGraphicFramePr/>
          <p:nvPr>
            <p:extLst>
              <p:ext uri="{D42A27DB-BD31-4B8C-83A1-F6EECF244321}">
                <p14:modId xmlns:p14="http://schemas.microsoft.com/office/powerpoint/2010/main" val="887206812"/>
              </p:ext>
            </p:extLst>
          </p:nvPr>
        </p:nvGraphicFramePr>
        <p:xfrm>
          <a:off x="683568" y="2859782"/>
          <a:ext cx="2736304" cy="25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val="3244905188"/>
              </p:ext>
            </p:extLst>
          </p:nvPr>
        </p:nvGraphicFramePr>
        <p:xfrm>
          <a:off x="755576" y="4155926"/>
          <a:ext cx="2664296" cy="324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  <p:graphicFrame>
        <p:nvGraphicFramePr>
          <p:cNvPr id="26" name="Схема 25"/>
          <p:cNvGraphicFramePr/>
          <p:nvPr>
            <p:extLst>
              <p:ext uri="{D42A27DB-BD31-4B8C-83A1-F6EECF244321}">
                <p14:modId xmlns:p14="http://schemas.microsoft.com/office/powerpoint/2010/main" val="705982981"/>
              </p:ext>
            </p:extLst>
          </p:nvPr>
        </p:nvGraphicFramePr>
        <p:xfrm>
          <a:off x="755576" y="3651870"/>
          <a:ext cx="26642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7" r:lo="rId38" r:qs="rId39" r:cs="rId40"/>
          </a:graphicData>
        </a:graphic>
      </p:graphicFrame>
      <p:graphicFrame>
        <p:nvGraphicFramePr>
          <p:cNvPr id="29" name="Схема 28"/>
          <p:cNvGraphicFramePr/>
          <p:nvPr>
            <p:extLst>
              <p:ext uri="{D42A27DB-BD31-4B8C-83A1-F6EECF244321}">
                <p14:modId xmlns:p14="http://schemas.microsoft.com/office/powerpoint/2010/main" val="266377388"/>
              </p:ext>
            </p:extLst>
          </p:nvPr>
        </p:nvGraphicFramePr>
        <p:xfrm>
          <a:off x="4457379" y="1707654"/>
          <a:ext cx="2997977" cy="75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2" r:lo="rId43" r:qs="rId44" r:cs="rId45"/>
          </a:graphicData>
        </a:graphic>
      </p:graphicFrame>
      <p:graphicFrame>
        <p:nvGraphicFramePr>
          <p:cNvPr id="32" name="Схема 31"/>
          <p:cNvGraphicFramePr/>
          <p:nvPr>
            <p:extLst>
              <p:ext uri="{D42A27DB-BD31-4B8C-83A1-F6EECF244321}">
                <p14:modId xmlns:p14="http://schemas.microsoft.com/office/powerpoint/2010/main" val="1826900401"/>
              </p:ext>
            </p:extLst>
          </p:nvPr>
        </p:nvGraphicFramePr>
        <p:xfrm>
          <a:off x="4457378" y="2859782"/>
          <a:ext cx="3066951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7" r:lo="rId48" r:qs="rId49" r:cs="rId50"/>
          </a:graphicData>
        </a:graphic>
      </p:graphicFrame>
      <p:pic>
        <p:nvPicPr>
          <p:cNvPr id="17" name="Рисунок 16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005" y="681540"/>
            <a:ext cx="787524" cy="88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0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6893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предприятий: областной бюджет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3383" y="1635646"/>
            <a:ext cx="7632848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2015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году Фондом развития малого и среднего предпринимательства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Новосибирской области (Фондом поручительств)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промышленным предприятиям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области выдано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53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поручительства 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(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18,4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) от общего числа выданных поручительств;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Сумма поручительств промышленным предприятиям –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328,5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млн. рублей (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% от общей суммы выданных поручительств);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Сумма привлеченных кредитов в промышленность под выданные поручительства –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664,7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млн. рублей (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20,4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% всех привлеченных кредитов).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005" y="681540"/>
            <a:ext cx="787524" cy="882098"/>
          </a:xfrm>
          <a:prstGeom prst="rect">
            <a:avLst/>
          </a:prstGeom>
        </p:spPr>
      </p:pic>
      <p:sp>
        <p:nvSpPr>
          <p:cNvPr id="11" name="Полилиния 10"/>
          <p:cNvSpPr/>
          <p:nvPr/>
        </p:nvSpPr>
        <p:spPr>
          <a:xfrm>
            <a:off x="611090" y="684859"/>
            <a:ext cx="6650298" cy="590747"/>
          </a:xfrm>
          <a:custGeom>
            <a:avLst/>
            <a:gdLst>
              <a:gd name="connsiteX0" fmla="*/ 0 w 2195281"/>
              <a:gd name="connsiteY0" fmla="*/ 59964 h 359774"/>
              <a:gd name="connsiteX1" fmla="*/ 59964 w 2195281"/>
              <a:gd name="connsiteY1" fmla="*/ 0 h 359774"/>
              <a:gd name="connsiteX2" fmla="*/ 2135317 w 2195281"/>
              <a:gd name="connsiteY2" fmla="*/ 0 h 359774"/>
              <a:gd name="connsiteX3" fmla="*/ 2195281 w 2195281"/>
              <a:gd name="connsiteY3" fmla="*/ 59964 h 359774"/>
              <a:gd name="connsiteX4" fmla="*/ 2195281 w 2195281"/>
              <a:gd name="connsiteY4" fmla="*/ 299810 h 359774"/>
              <a:gd name="connsiteX5" fmla="*/ 2135317 w 2195281"/>
              <a:gd name="connsiteY5" fmla="*/ 359774 h 359774"/>
              <a:gd name="connsiteX6" fmla="*/ 59964 w 2195281"/>
              <a:gd name="connsiteY6" fmla="*/ 359774 h 359774"/>
              <a:gd name="connsiteX7" fmla="*/ 0 w 2195281"/>
              <a:gd name="connsiteY7" fmla="*/ 299810 h 359774"/>
              <a:gd name="connsiteX8" fmla="*/ 0 w 2195281"/>
              <a:gd name="connsiteY8" fmla="*/ 59964 h 359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5281" h="359774">
                <a:moveTo>
                  <a:pt x="0" y="59964"/>
                </a:moveTo>
                <a:cubicBezTo>
                  <a:pt x="0" y="26847"/>
                  <a:pt x="26847" y="0"/>
                  <a:pt x="59964" y="0"/>
                </a:cubicBezTo>
                <a:lnTo>
                  <a:pt x="2135317" y="0"/>
                </a:lnTo>
                <a:cubicBezTo>
                  <a:pt x="2168434" y="0"/>
                  <a:pt x="2195281" y="26847"/>
                  <a:pt x="2195281" y="59964"/>
                </a:cubicBezTo>
                <a:lnTo>
                  <a:pt x="2195281" y="299810"/>
                </a:lnTo>
                <a:cubicBezTo>
                  <a:pt x="2195281" y="332927"/>
                  <a:pt x="2168434" y="359774"/>
                  <a:pt x="2135317" y="359774"/>
                </a:cubicBezTo>
                <a:lnTo>
                  <a:pt x="59964" y="359774"/>
                </a:lnTo>
                <a:cubicBezTo>
                  <a:pt x="26847" y="359774"/>
                  <a:pt x="0" y="332927"/>
                  <a:pt x="0" y="299810"/>
                </a:cubicBezTo>
                <a:lnTo>
                  <a:pt x="0" y="59964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0" vert="horz" wrap="square" lIns="74713" tIns="74713" rIns="74713" bIns="74713" numCol="1" spcCol="1270" anchor="ctr" anchorCtr="0">
            <a:noAutofit/>
          </a:bodyPr>
          <a:lstStyle/>
          <a:p>
            <a:pPr lvl="0" algn="ctr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500" b="1" kern="1200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Фонд поручительств</a:t>
            </a:r>
            <a:endParaRPr lang="ru-RU" sz="1500" b="1" kern="1200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70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9" y="4731990"/>
            <a:ext cx="7483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предприятий: муниципальный бюджет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43740048"/>
              </p:ext>
            </p:extLst>
          </p:nvPr>
        </p:nvGraphicFramePr>
        <p:xfrm>
          <a:off x="433611" y="699542"/>
          <a:ext cx="6874693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Полилиния 10"/>
          <p:cNvSpPr/>
          <p:nvPr/>
        </p:nvSpPr>
        <p:spPr>
          <a:xfrm>
            <a:off x="412822" y="1427658"/>
            <a:ext cx="7010892" cy="712044"/>
          </a:xfrm>
          <a:custGeom>
            <a:avLst/>
            <a:gdLst>
              <a:gd name="connsiteX0" fmla="*/ 0 w 6912768"/>
              <a:gd name="connsiteY0" fmla="*/ 119147 h 714870"/>
              <a:gd name="connsiteX1" fmla="*/ 119147 w 6912768"/>
              <a:gd name="connsiteY1" fmla="*/ 0 h 714870"/>
              <a:gd name="connsiteX2" fmla="*/ 6793621 w 6912768"/>
              <a:gd name="connsiteY2" fmla="*/ 0 h 714870"/>
              <a:gd name="connsiteX3" fmla="*/ 6912768 w 6912768"/>
              <a:gd name="connsiteY3" fmla="*/ 119147 h 714870"/>
              <a:gd name="connsiteX4" fmla="*/ 6912768 w 6912768"/>
              <a:gd name="connsiteY4" fmla="*/ 595723 h 714870"/>
              <a:gd name="connsiteX5" fmla="*/ 6793621 w 6912768"/>
              <a:gd name="connsiteY5" fmla="*/ 714870 h 714870"/>
              <a:gd name="connsiteX6" fmla="*/ 119147 w 6912768"/>
              <a:gd name="connsiteY6" fmla="*/ 714870 h 714870"/>
              <a:gd name="connsiteX7" fmla="*/ 0 w 6912768"/>
              <a:gd name="connsiteY7" fmla="*/ 595723 h 714870"/>
              <a:gd name="connsiteX8" fmla="*/ 0 w 6912768"/>
              <a:gd name="connsiteY8" fmla="*/ 119147 h 71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12768" h="714870">
                <a:moveTo>
                  <a:pt x="0" y="119147"/>
                </a:moveTo>
                <a:cubicBezTo>
                  <a:pt x="0" y="53344"/>
                  <a:pt x="53344" y="0"/>
                  <a:pt x="119147" y="0"/>
                </a:cubicBezTo>
                <a:lnTo>
                  <a:pt x="6793621" y="0"/>
                </a:lnTo>
                <a:cubicBezTo>
                  <a:pt x="6859424" y="0"/>
                  <a:pt x="6912768" y="53344"/>
                  <a:pt x="6912768" y="119147"/>
                </a:cubicBezTo>
                <a:lnTo>
                  <a:pt x="6912768" y="595723"/>
                </a:lnTo>
                <a:cubicBezTo>
                  <a:pt x="6912768" y="661526"/>
                  <a:pt x="6859424" y="714870"/>
                  <a:pt x="6793621" y="714870"/>
                </a:cubicBezTo>
                <a:lnTo>
                  <a:pt x="119147" y="714870"/>
                </a:lnTo>
                <a:cubicBezTo>
                  <a:pt x="53344" y="714870"/>
                  <a:pt x="0" y="661526"/>
                  <a:pt x="0" y="595723"/>
                </a:cubicBezTo>
                <a:lnTo>
                  <a:pt x="0" y="119147"/>
                </a:lnTo>
                <a:close/>
              </a:path>
            </a:pathLst>
          </a:custGeom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4427" tIns="84427" rIns="84427" bIns="84427" numCol="1" spcCol="1270" anchor="ctr" anchorCtr="0">
            <a:noAutofit/>
          </a:bodyPr>
          <a:lstStyle/>
          <a:p>
            <a:pPr lvl="0" algn="ctr" defTabSz="577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300" kern="1200" dirty="0" smtClean="0">
                <a:latin typeface="Georgia" pitchFamily="18" charset="0"/>
              </a:rPr>
              <a:t>Ведомственная целевая программа «Поддержка инновационной и инвестиционной деятельности организаций научно-промышленного комплекса города Новосибирска» на 2015 – 2017 годы</a:t>
            </a:r>
            <a:endParaRPr lang="ru-RU" sz="1300" kern="1200" dirty="0">
              <a:latin typeface="Georgia" pitchFamily="18" charset="0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451923" y="2297191"/>
            <a:ext cx="3031505" cy="1099008"/>
          </a:xfrm>
          <a:custGeom>
            <a:avLst/>
            <a:gdLst>
              <a:gd name="connsiteX0" fmla="*/ 0 w 2304256"/>
              <a:gd name="connsiteY0" fmla="*/ 175504 h 1053000"/>
              <a:gd name="connsiteX1" fmla="*/ 175504 w 2304256"/>
              <a:gd name="connsiteY1" fmla="*/ 0 h 1053000"/>
              <a:gd name="connsiteX2" fmla="*/ 2128752 w 2304256"/>
              <a:gd name="connsiteY2" fmla="*/ 0 h 1053000"/>
              <a:gd name="connsiteX3" fmla="*/ 2304256 w 2304256"/>
              <a:gd name="connsiteY3" fmla="*/ 175504 h 1053000"/>
              <a:gd name="connsiteX4" fmla="*/ 2304256 w 2304256"/>
              <a:gd name="connsiteY4" fmla="*/ 877496 h 1053000"/>
              <a:gd name="connsiteX5" fmla="*/ 2128752 w 2304256"/>
              <a:gd name="connsiteY5" fmla="*/ 1053000 h 1053000"/>
              <a:gd name="connsiteX6" fmla="*/ 175504 w 2304256"/>
              <a:gd name="connsiteY6" fmla="*/ 1053000 h 1053000"/>
              <a:gd name="connsiteX7" fmla="*/ 0 w 2304256"/>
              <a:gd name="connsiteY7" fmla="*/ 877496 h 1053000"/>
              <a:gd name="connsiteX8" fmla="*/ 0 w 2304256"/>
              <a:gd name="connsiteY8" fmla="*/ 175504 h 105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1053000">
                <a:moveTo>
                  <a:pt x="0" y="175504"/>
                </a:moveTo>
                <a:cubicBezTo>
                  <a:pt x="0" y="78576"/>
                  <a:pt x="78576" y="0"/>
                  <a:pt x="175504" y="0"/>
                </a:cubicBezTo>
                <a:lnTo>
                  <a:pt x="2128752" y="0"/>
                </a:lnTo>
                <a:cubicBezTo>
                  <a:pt x="2225680" y="0"/>
                  <a:pt x="2304256" y="78576"/>
                  <a:pt x="2304256" y="175504"/>
                </a:cubicBezTo>
                <a:lnTo>
                  <a:pt x="2304256" y="877496"/>
                </a:lnTo>
                <a:cubicBezTo>
                  <a:pt x="2304256" y="974424"/>
                  <a:pt x="2225680" y="1053000"/>
                  <a:pt x="2128752" y="1053000"/>
                </a:cubicBezTo>
                <a:lnTo>
                  <a:pt x="175504" y="1053000"/>
                </a:lnTo>
                <a:cubicBezTo>
                  <a:pt x="78576" y="1053000"/>
                  <a:pt x="0" y="974424"/>
                  <a:pt x="0" y="877496"/>
                </a:cubicBezTo>
                <a:lnTo>
                  <a:pt x="0" y="175504"/>
                </a:lnTo>
                <a:close/>
              </a:path>
            </a:pathLst>
          </a:custGeom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693" tIns="85693" rIns="85693" bIns="85693" numCol="1" spcCol="1270" anchor="ctr" anchorCtr="0">
            <a:noAutofit/>
          </a:bodyPr>
          <a:lstStyle/>
          <a:p>
            <a:pPr lvl="0"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kern="1200" dirty="0" smtClean="0">
                <a:latin typeface="Georgia" pitchFamily="18" charset="0"/>
              </a:rPr>
              <a:t>Субсидии для возмещения части затрат, связанных с приобретением нового основного технологического оборудования, оплатой процентов по кредитам, проведением научно-исследовательских работ, получением разрешительных документов</a:t>
            </a:r>
            <a:endParaRPr lang="ru-RU" sz="1100" kern="1200" dirty="0">
              <a:latin typeface="Georgia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4284265" y="2407756"/>
            <a:ext cx="3312071" cy="668050"/>
            <a:chOff x="4211960" y="2714295"/>
            <a:chExt cx="3139449" cy="610199"/>
          </a:xfrm>
        </p:grpSpPr>
        <p:sp>
          <p:nvSpPr>
            <p:cNvPr id="20" name="Полилиния 19"/>
            <p:cNvSpPr/>
            <p:nvPr/>
          </p:nvSpPr>
          <p:spPr>
            <a:xfrm>
              <a:off x="4211960" y="2714295"/>
              <a:ext cx="3139449" cy="287819"/>
            </a:xfrm>
            <a:custGeom>
              <a:avLst/>
              <a:gdLst>
                <a:gd name="connsiteX0" fmla="*/ 0 w 3139449"/>
                <a:gd name="connsiteY0" fmla="*/ 47971 h 287819"/>
                <a:gd name="connsiteX1" fmla="*/ 47971 w 3139449"/>
                <a:gd name="connsiteY1" fmla="*/ 0 h 287819"/>
                <a:gd name="connsiteX2" fmla="*/ 3091478 w 3139449"/>
                <a:gd name="connsiteY2" fmla="*/ 0 h 287819"/>
                <a:gd name="connsiteX3" fmla="*/ 3139449 w 3139449"/>
                <a:gd name="connsiteY3" fmla="*/ 47971 h 287819"/>
                <a:gd name="connsiteX4" fmla="*/ 3139449 w 3139449"/>
                <a:gd name="connsiteY4" fmla="*/ 239848 h 287819"/>
                <a:gd name="connsiteX5" fmla="*/ 3091478 w 3139449"/>
                <a:gd name="connsiteY5" fmla="*/ 287819 h 287819"/>
                <a:gd name="connsiteX6" fmla="*/ 47971 w 3139449"/>
                <a:gd name="connsiteY6" fmla="*/ 287819 h 287819"/>
                <a:gd name="connsiteX7" fmla="*/ 0 w 3139449"/>
                <a:gd name="connsiteY7" fmla="*/ 239848 h 287819"/>
                <a:gd name="connsiteX8" fmla="*/ 0 w 3139449"/>
                <a:gd name="connsiteY8" fmla="*/ 47971 h 28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9449" h="287819">
                  <a:moveTo>
                    <a:pt x="0" y="47971"/>
                  </a:moveTo>
                  <a:cubicBezTo>
                    <a:pt x="0" y="21477"/>
                    <a:pt x="21477" y="0"/>
                    <a:pt x="47971" y="0"/>
                  </a:cubicBezTo>
                  <a:lnTo>
                    <a:pt x="3091478" y="0"/>
                  </a:lnTo>
                  <a:cubicBezTo>
                    <a:pt x="3117972" y="0"/>
                    <a:pt x="3139449" y="21477"/>
                    <a:pt x="3139449" y="47971"/>
                  </a:cubicBezTo>
                  <a:lnTo>
                    <a:pt x="3139449" y="239848"/>
                  </a:lnTo>
                  <a:cubicBezTo>
                    <a:pt x="3139449" y="266342"/>
                    <a:pt x="3117972" y="287819"/>
                    <a:pt x="3091478" y="287819"/>
                  </a:cubicBezTo>
                  <a:lnTo>
                    <a:pt x="47971" y="287819"/>
                  </a:lnTo>
                  <a:cubicBezTo>
                    <a:pt x="21477" y="287819"/>
                    <a:pt x="0" y="266342"/>
                    <a:pt x="0" y="239848"/>
                  </a:cubicBezTo>
                  <a:lnTo>
                    <a:pt x="0" y="47971"/>
                  </a:lnTo>
                  <a:close/>
                </a:path>
              </a:pathLst>
            </a:custGeom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9770" tIns="59770" rIns="59770" bIns="5977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 smtClean="0">
                  <a:latin typeface="Times New Roman" pitchFamily="18" charset="0"/>
                  <a:cs typeface="Times New Roman" pitchFamily="18" charset="0"/>
                </a:rPr>
                <a:t>11</a:t>
              </a:r>
              <a:r>
                <a:rPr lang="ru-RU" sz="1200" kern="1200" dirty="0" smtClean="0">
                  <a:latin typeface="Georgia" pitchFamily="18" charset="0"/>
                </a:rPr>
                <a:t> предприятий</a:t>
              </a:r>
              <a:endParaRPr lang="ru-RU" sz="1200" kern="1200" dirty="0">
                <a:latin typeface="Georgia" pitchFamily="18" charset="0"/>
              </a:endParaRP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4211960" y="3036675"/>
              <a:ext cx="3139449" cy="287819"/>
            </a:xfrm>
            <a:custGeom>
              <a:avLst/>
              <a:gdLst>
                <a:gd name="connsiteX0" fmla="*/ 0 w 3139449"/>
                <a:gd name="connsiteY0" fmla="*/ 47971 h 287819"/>
                <a:gd name="connsiteX1" fmla="*/ 47971 w 3139449"/>
                <a:gd name="connsiteY1" fmla="*/ 0 h 287819"/>
                <a:gd name="connsiteX2" fmla="*/ 3091478 w 3139449"/>
                <a:gd name="connsiteY2" fmla="*/ 0 h 287819"/>
                <a:gd name="connsiteX3" fmla="*/ 3139449 w 3139449"/>
                <a:gd name="connsiteY3" fmla="*/ 47971 h 287819"/>
                <a:gd name="connsiteX4" fmla="*/ 3139449 w 3139449"/>
                <a:gd name="connsiteY4" fmla="*/ 239848 h 287819"/>
                <a:gd name="connsiteX5" fmla="*/ 3091478 w 3139449"/>
                <a:gd name="connsiteY5" fmla="*/ 287819 h 287819"/>
                <a:gd name="connsiteX6" fmla="*/ 47971 w 3139449"/>
                <a:gd name="connsiteY6" fmla="*/ 287819 h 287819"/>
                <a:gd name="connsiteX7" fmla="*/ 0 w 3139449"/>
                <a:gd name="connsiteY7" fmla="*/ 239848 h 287819"/>
                <a:gd name="connsiteX8" fmla="*/ 0 w 3139449"/>
                <a:gd name="connsiteY8" fmla="*/ 47971 h 28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9449" h="287819">
                  <a:moveTo>
                    <a:pt x="0" y="47971"/>
                  </a:moveTo>
                  <a:cubicBezTo>
                    <a:pt x="0" y="21477"/>
                    <a:pt x="21477" y="0"/>
                    <a:pt x="47971" y="0"/>
                  </a:cubicBezTo>
                  <a:lnTo>
                    <a:pt x="3091478" y="0"/>
                  </a:lnTo>
                  <a:cubicBezTo>
                    <a:pt x="3117972" y="0"/>
                    <a:pt x="3139449" y="21477"/>
                    <a:pt x="3139449" y="47971"/>
                  </a:cubicBezTo>
                  <a:lnTo>
                    <a:pt x="3139449" y="239848"/>
                  </a:lnTo>
                  <a:cubicBezTo>
                    <a:pt x="3139449" y="266342"/>
                    <a:pt x="3117972" y="287819"/>
                    <a:pt x="3091478" y="287819"/>
                  </a:cubicBezTo>
                  <a:lnTo>
                    <a:pt x="47971" y="287819"/>
                  </a:lnTo>
                  <a:cubicBezTo>
                    <a:pt x="21477" y="287819"/>
                    <a:pt x="0" y="266342"/>
                    <a:pt x="0" y="239848"/>
                  </a:cubicBezTo>
                  <a:lnTo>
                    <a:pt x="0" y="47971"/>
                  </a:lnTo>
                  <a:close/>
                </a:path>
              </a:pathLst>
            </a:custGeom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9770" tIns="59770" rIns="59770" bIns="5977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Georgia" pitchFamily="18" charset="0"/>
                </a:rPr>
                <a:t>на сумму: </a:t>
              </a:r>
              <a:r>
                <a:rPr lang="ru-RU" b="1" kern="1200" dirty="0" smtClean="0">
                  <a:latin typeface="Times New Roman" pitchFamily="18" charset="0"/>
                  <a:cs typeface="Times New Roman" pitchFamily="18" charset="0"/>
                </a:rPr>
                <a:t>13,96 млн. рублей</a:t>
              </a:r>
              <a:r>
                <a:rPr lang="ru-RU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Стрелка вправо 21"/>
          <p:cNvSpPr/>
          <p:nvPr/>
        </p:nvSpPr>
        <p:spPr>
          <a:xfrm>
            <a:off x="3688867" y="2604910"/>
            <a:ext cx="260074" cy="241785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479677" y="3590848"/>
            <a:ext cx="2952327" cy="789750"/>
          </a:xfrm>
          <a:custGeom>
            <a:avLst/>
            <a:gdLst>
              <a:gd name="connsiteX0" fmla="*/ 0 w 2304256"/>
              <a:gd name="connsiteY0" fmla="*/ 175504 h 1053000"/>
              <a:gd name="connsiteX1" fmla="*/ 175504 w 2304256"/>
              <a:gd name="connsiteY1" fmla="*/ 0 h 1053000"/>
              <a:gd name="connsiteX2" fmla="*/ 2128752 w 2304256"/>
              <a:gd name="connsiteY2" fmla="*/ 0 h 1053000"/>
              <a:gd name="connsiteX3" fmla="*/ 2304256 w 2304256"/>
              <a:gd name="connsiteY3" fmla="*/ 175504 h 1053000"/>
              <a:gd name="connsiteX4" fmla="*/ 2304256 w 2304256"/>
              <a:gd name="connsiteY4" fmla="*/ 877496 h 1053000"/>
              <a:gd name="connsiteX5" fmla="*/ 2128752 w 2304256"/>
              <a:gd name="connsiteY5" fmla="*/ 1053000 h 1053000"/>
              <a:gd name="connsiteX6" fmla="*/ 175504 w 2304256"/>
              <a:gd name="connsiteY6" fmla="*/ 1053000 h 1053000"/>
              <a:gd name="connsiteX7" fmla="*/ 0 w 2304256"/>
              <a:gd name="connsiteY7" fmla="*/ 877496 h 1053000"/>
              <a:gd name="connsiteX8" fmla="*/ 0 w 2304256"/>
              <a:gd name="connsiteY8" fmla="*/ 175504 h 105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1053000">
                <a:moveTo>
                  <a:pt x="0" y="175504"/>
                </a:moveTo>
                <a:cubicBezTo>
                  <a:pt x="0" y="78576"/>
                  <a:pt x="78576" y="0"/>
                  <a:pt x="175504" y="0"/>
                </a:cubicBezTo>
                <a:lnTo>
                  <a:pt x="2128752" y="0"/>
                </a:lnTo>
                <a:cubicBezTo>
                  <a:pt x="2225680" y="0"/>
                  <a:pt x="2304256" y="78576"/>
                  <a:pt x="2304256" y="175504"/>
                </a:cubicBezTo>
                <a:lnTo>
                  <a:pt x="2304256" y="877496"/>
                </a:lnTo>
                <a:cubicBezTo>
                  <a:pt x="2304256" y="974424"/>
                  <a:pt x="2225680" y="1053000"/>
                  <a:pt x="2128752" y="1053000"/>
                </a:cubicBezTo>
                <a:lnTo>
                  <a:pt x="175504" y="1053000"/>
                </a:lnTo>
                <a:cubicBezTo>
                  <a:pt x="78576" y="1053000"/>
                  <a:pt x="0" y="974424"/>
                  <a:pt x="0" y="877496"/>
                </a:cubicBezTo>
                <a:lnTo>
                  <a:pt x="0" y="175504"/>
                </a:lnTo>
                <a:close/>
              </a:path>
            </a:pathLst>
          </a:custGeom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693" tIns="85693" rIns="85693" bIns="85693" numCol="1" spcCol="1270" anchor="ctr" anchorCtr="0">
            <a:no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dirty="0" smtClean="0">
                <a:latin typeface="Georgia" pitchFamily="18" charset="0"/>
              </a:rPr>
              <a:t>Поддержка </a:t>
            </a:r>
            <a:r>
              <a:rPr lang="ru-RU" sz="1200" dirty="0">
                <a:latin typeface="Georgia" pitchFamily="18" charset="0"/>
              </a:rPr>
              <a:t>инвестиционной деятельности, технического перевооружения промышленных предприятий</a:t>
            </a:r>
            <a:endParaRPr lang="ru-RU" sz="1200" kern="1200" dirty="0">
              <a:latin typeface="Georgia" pitchFamily="18" charset="0"/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3690262" y="3854553"/>
            <a:ext cx="260074" cy="241785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4284266" y="3670075"/>
            <a:ext cx="3312070" cy="610739"/>
            <a:chOff x="4211960" y="2714295"/>
            <a:chExt cx="3139449" cy="610199"/>
          </a:xfrm>
        </p:grpSpPr>
        <p:sp>
          <p:nvSpPr>
            <p:cNvPr id="26" name="Полилиния 25"/>
            <p:cNvSpPr/>
            <p:nvPr/>
          </p:nvSpPr>
          <p:spPr>
            <a:xfrm>
              <a:off x="4211960" y="2714295"/>
              <a:ext cx="3139449" cy="287819"/>
            </a:xfrm>
            <a:custGeom>
              <a:avLst/>
              <a:gdLst>
                <a:gd name="connsiteX0" fmla="*/ 0 w 3139449"/>
                <a:gd name="connsiteY0" fmla="*/ 47971 h 287819"/>
                <a:gd name="connsiteX1" fmla="*/ 47971 w 3139449"/>
                <a:gd name="connsiteY1" fmla="*/ 0 h 287819"/>
                <a:gd name="connsiteX2" fmla="*/ 3091478 w 3139449"/>
                <a:gd name="connsiteY2" fmla="*/ 0 h 287819"/>
                <a:gd name="connsiteX3" fmla="*/ 3139449 w 3139449"/>
                <a:gd name="connsiteY3" fmla="*/ 47971 h 287819"/>
                <a:gd name="connsiteX4" fmla="*/ 3139449 w 3139449"/>
                <a:gd name="connsiteY4" fmla="*/ 239848 h 287819"/>
                <a:gd name="connsiteX5" fmla="*/ 3091478 w 3139449"/>
                <a:gd name="connsiteY5" fmla="*/ 287819 h 287819"/>
                <a:gd name="connsiteX6" fmla="*/ 47971 w 3139449"/>
                <a:gd name="connsiteY6" fmla="*/ 287819 h 287819"/>
                <a:gd name="connsiteX7" fmla="*/ 0 w 3139449"/>
                <a:gd name="connsiteY7" fmla="*/ 239848 h 287819"/>
                <a:gd name="connsiteX8" fmla="*/ 0 w 3139449"/>
                <a:gd name="connsiteY8" fmla="*/ 47971 h 28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9449" h="287819">
                  <a:moveTo>
                    <a:pt x="0" y="47971"/>
                  </a:moveTo>
                  <a:cubicBezTo>
                    <a:pt x="0" y="21477"/>
                    <a:pt x="21477" y="0"/>
                    <a:pt x="47971" y="0"/>
                  </a:cubicBezTo>
                  <a:lnTo>
                    <a:pt x="3091478" y="0"/>
                  </a:lnTo>
                  <a:cubicBezTo>
                    <a:pt x="3117972" y="0"/>
                    <a:pt x="3139449" y="21477"/>
                    <a:pt x="3139449" y="47971"/>
                  </a:cubicBezTo>
                  <a:lnTo>
                    <a:pt x="3139449" y="239848"/>
                  </a:lnTo>
                  <a:cubicBezTo>
                    <a:pt x="3139449" y="266342"/>
                    <a:pt x="3117972" y="287819"/>
                    <a:pt x="3091478" y="287819"/>
                  </a:cubicBezTo>
                  <a:lnTo>
                    <a:pt x="47971" y="287819"/>
                  </a:lnTo>
                  <a:cubicBezTo>
                    <a:pt x="21477" y="287819"/>
                    <a:pt x="0" y="266342"/>
                    <a:pt x="0" y="239848"/>
                  </a:cubicBezTo>
                  <a:lnTo>
                    <a:pt x="0" y="47971"/>
                  </a:lnTo>
                  <a:close/>
                </a:path>
              </a:pathLst>
            </a:custGeom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9770" tIns="59770" rIns="59770" bIns="5977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lang="ru-RU" sz="1200" kern="1200" dirty="0" smtClean="0">
                  <a:latin typeface="Georgia" pitchFamily="18" charset="0"/>
                </a:rPr>
                <a:t> предприятия</a:t>
              </a:r>
              <a:endParaRPr lang="ru-RU" sz="1200" kern="1200" dirty="0">
                <a:latin typeface="Georgia" pitchFamily="18" charset="0"/>
              </a:endParaRPr>
            </a:p>
          </p:txBody>
        </p:sp>
        <p:sp>
          <p:nvSpPr>
            <p:cNvPr id="27" name="Полилиния 26"/>
            <p:cNvSpPr/>
            <p:nvPr/>
          </p:nvSpPr>
          <p:spPr>
            <a:xfrm>
              <a:off x="4211960" y="3036675"/>
              <a:ext cx="3139449" cy="287819"/>
            </a:xfrm>
            <a:custGeom>
              <a:avLst/>
              <a:gdLst>
                <a:gd name="connsiteX0" fmla="*/ 0 w 3139449"/>
                <a:gd name="connsiteY0" fmla="*/ 47971 h 287819"/>
                <a:gd name="connsiteX1" fmla="*/ 47971 w 3139449"/>
                <a:gd name="connsiteY1" fmla="*/ 0 h 287819"/>
                <a:gd name="connsiteX2" fmla="*/ 3091478 w 3139449"/>
                <a:gd name="connsiteY2" fmla="*/ 0 h 287819"/>
                <a:gd name="connsiteX3" fmla="*/ 3139449 w 3139449"/>
                <a:gd name="connsiteY3" fmla="*/ 47971 h 287819"/>
                <a:gd name="connsiteX4" fmla="*/ 3139449 w 3139449"/>
                <a:gd name="connsiteY4" fmla="*/ 239848 h 287819"/>
                <a:gd name="connsiteX5" fmla="*/ 3091478 w 3139449"/>
                <a:gd name="connsiteY5" fmla="*/ 287819 h 287819"/>
                <a:gd name="connsiteX6" fmla="*/ 47971 w 3139449"/>
                <a:gd name="connsiteY6" fmla="*/ 287819 h 287819"/>
                <a:gd name="connsiteX7" fmla="*/ 0 w 3139449"/>
                <a:gd name="connsiteY7" fmla="*/ 239848 h 287819"/>
                <a:gd name="connsiteX8" fmla="*/ 0 w 3139449"/>
                <a:gd name="connsiteY8" fmla="*/ 47971 h 28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9449" h="287819">
                  <a:moveTo>
                    <a:pt x="0" y="47971"/>
                  </a:moveTo>
                  <a:cubicBezTo>
                    <a:pt x="0" y="21477"/>
                    <a:pt x="21477" y="0"/>
                    <a:pt x="47971" y="0"/>
                  </a:cubicBezTo>
                  <a:lnTo>
                    <a:pt x="3091478" y="0"/>
                  </a:lnTo>
                  <a:cubicBezTo>
                    <a:pt x="3117972" y="0"/>
                    <a:pt x="3139449" y="21477"/>
                    <a:pt x="3139449" y="47971"/>
                  </a:cubicBezTo>
                  <a:lnTo>
                    <a:pt x="3139449" y="239848"/>
                  </a:lnTo>
                  <a:cubicBezTo>
                    <a:pt x="3139449" y="266342"/>
                    <a:pt x="3117972" y="287819"/>
                    <a:pt x="3091478" y="287819"/>
                  </a:cubicBezTo>
                  <a:lnTo>
                    <a:pt x="47971" y="287819"/>
                  </a:lnTo>
                  <a:cubicBezTo>
                    <a:pt x="21477" y="287819"/>
                    <a:pt x="0" y="266342"/>
                    <a:pt x="0" y="239848"/>
                  </a:cubicBezTo>
                  <a:lnTo>
                    <a:pt x="0" y="47971"/>
                  </a:lnTo>
                  <a:close/>
                </a:path>
              </a:pathLst>
            </a:custGeom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9770" tIns="59770" rIns="59770" bIns="5977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Georgia" pitchFamily="18" charset="0"/>
                </a:rPr>
                <a:t>на сумму: </a:t>
              </a:r>
              <a:r>
                <a:rPr lang="ru-RU" b="1" kern="1200" dirty="0" smtClean="0">
                  <a:latin typeface="Times New Roman" pitchFamily="18" charset="0"/>
                  <a:cs typeface="Times New Roman" pitchFamily="18" charset="0"/>
                </a:rPr>
                <a:t>5,87 млн. рублей</a:t>
              </a:r>
              <a:r>
                <a:rPr lang="ru-RU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50" name="Picture 2" descr="Герб города Новосибирск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603" y="592823"/>
            <a:ext cx="1054392" cy="89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8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4926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6863" y="987574"/>
            <a:ext cx="79502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году в сфере промышленности министерство ставит перед собой задачи: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Принять закон Новосибирской области «О промышленной политике в Новосибирской области»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Максимально привлечь средства федерального бюджета на поддержку промышленных предприятий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Совместно с общественными организациями пересмотреть условия предоставления поддержки из областного бюджета с целью «смягчения» и упрощения порядка их предоставления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Сконцентрировать все финансовые и административные ресурсы на реализацию программы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реиндустриализации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экономики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области 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48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01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Потребительский рынок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323528" y="1653648"/>
            <a:ext cx="8424936" cy="761864"/>
          </a:xfrm>
          <a:custGeom>
            <a:avLst/>
            <a:gdLst>
              <a:gd name="connsiteX0" fmla="*/ 0 w 6120680"/>
              <a:gd name="connsiteY0" fmla="*/ 112712 h 676260"/>
              <a:gd name="connsiteX1" fmla="*/ 112712 w 6120680"/>
              <a:gd name="connsiteY1" fmla="*/ 0 h 676260"/>
              <a:gd name="connsiteX2" fmla="*/ 6007968 w 6120680"/>
              <a:gd name="connsiteY2" fmla="*/ 0 h 676260"/>
              <a:gd name="connsiteX3" fmla="*/ 6120680 w 6120680"/>
              <a:gd name="connsiteY3" fmla="*/ 112712 h 676260"/>
              <a:gd name="connsiteX4" fmla="*/ 6120680 w 6120680"/>
              <a:gd name="connsiteY4" fmla="*/ 563548 h 676260"/>
              <a:gd name="connsiteX5" fmla="*/ 6007968 w 6120680"/>
              <a:gd name="connsiteY5" fmla="*/ 676260 h 676260"/>
              <a:gd name="connsiteX6" fmla="*/ 112712 w 6120680"/>
              <a:gd name="connsiteY6" fmla="*/ 676260 h 676260"/>
              <a:gd name="connsiteX7" fmla="*/ 0 w 6120680"/>
              <a:gd name="connsiteY7" fmla="*/ 563548 h 676260"/>
              <a:gd name="connsiteX8" fmla="*/ 0 w 6120680"/>
              <a:gd name="connsiteY8" fmla="*/ 112712 h 6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20680" h="676260">
                <a:moveTo>
                  <a:pt x="0" y="112712"/>
                </a:moveTo>
                <a:cubicBezTo>
                  <a:pt x="0" y="50463"/>
                  <a:pt x="50463" y="0"/>
                  <a:pt x="112712" y="0"/>
                </a:cubicBezTo>
                <a:lnTo>
                  <a:pt x="6007968" y="0"/>
                </a:lnTo>
                <a:cubicBezTo>
                  <a:pt x="6070217" y="0"/>
                  <a:pt x="6120680" y="50463"/>
                  <a:pt x="6120680" y="112712"/>
                </a:cubicBezTo>
                <a:lnTo>
                  <a:pt x="6120680" y="563548"/>
                </a:lnTo>
                <a:cubicBezTo>
                  <a:pt x="6120680" y="625797"/>
                  <a:pt x="6070217" y="676260"/>
                  <a:pt x="6007968" y="676260"/>
                </a:cubicBezTo>
                <a:lnTo>
                  <a:pt x="112712" y="676260"/>
                </a:lnTo>
                <a:cubicBezTo>
                  <a:pt x="50463" y="676260"/>
                  <a:pt x="0" y="625797"/>
                  <a:pt x="0" y="563548"/>
                </a:cubicBezTo>
                <a:lnTo>
                  <a:pt x="0" y="112712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97782" tIns="97782" rIns="97782" bIns="97782" numCol="1" spcCol="1270" anchor="ctr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Обеспечение продовольственной безопасности </a:t>
            </a:r>
            <a:br>
              <a:rPr lang="ru-RU" sz="1600" b="1" kern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1600" b="1" kern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 недопущение необоснованного роста цен</a:t>
            </a:r>
            <a:endParaRPr lang="ru-RU" sz="1600" b="1" kern="12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323528" y="1009192"/>
            <a:ext cx="8424936" cy="477360"/>
          </a:xfrm>
          <a:custGeom>
            <a:avLst/>
            <a:gdLst>
              <a:gd name="connsiteX0" fmla="*/ 0 w 1584175"/>
              <a:gd name="connsiteY0" fmla="*/ 106082 h 636480"/>
              <a:gd name="connsiteX1" fmla="*/ 106082 w 1584175"/>
              <a:gd name="connsiteY1" fmla="*/ 0 h 636480"/>
              <a:gd name="connsiteX2" fmla="*/ 1478093 w 1584175"/>
              <a:gd name="connsiteY2" fmla="*/ 0 h 636480"/>
              <a:gd name="connsiteX3" fmla="*/ 1584175 w 1584175"/>
              <a:gd name="connsiteY3" fmla="*/ 106082 h 636480"/>
              <a:gd name="connsiteX4" fmla="*/ 1584175 w 1584175"/>
              <a:gd name="connsiteY4" fmla="*/ 530398 h 636480"/>
              <a:gd name="connsiteX5" fmla="*/ 1478093 w 1584175"/>
              <a:gd name="connsiteY5" fmla="*/ 636480 h 636480"/>
              <a:gd name="connsiteX6" fmla="*/ 106082 w 1584175"/>
              <a:gd name="connsiteY6" fmla="*/ 636480 h 636480"/>
              <a:gd name="connsiteX7" fmla="*/ 0 w 1584175"/>
              <a:gd name="connsiteY7" fmla="*/ 530398 h 636480"/>
              <a:gd name="connsiteX8" fmla="*/ 0 w 1584175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4175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1478093" y="0"/>
                </a:lnTo>
                <a:cubicBezTo>
                  <a:pt x="1536680" y="0"/>
                  <a:pt x="1584175" y="47495"/>
                  <a:pt x="1584175" y="106082"/>
                </a:cubicBezTo>
                <a:lnTo>
                  <a:pt x="1584175" y="530398"/>
                </a:lnTo>
                <a:cubicBezTo>
                  <a:pt x="1584175" y="588985"/>
                  <a:pt x="1536680" y="636480"/>
                  <a:pt x="1478093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92030" tIns="92030" rIns="92030" bIns="9203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atin typeface="Georgia" pitchFamily="18" charset="0"/>
              </a:rPr>
              <a:t>Задача</a:t>
            </a:r>
            <a:endParaRPr lang="ru-RU" sz="1600" kern="12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4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9" y="4731990"/>
            <a:ext cx="501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Потребительский рынок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771550"/>
            <a:ext cx="7907660" cy="3591047"/>
          </a:xfrm>
          <a:prstGeom prst="round2DiagRect">
            <a:avLst>
              <a:gd name="adj1" fmla="val 3150"/>
              <a:gd name="adj2" fmla="val 2789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06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9" y="4731990"/>
            <a:ext cx="501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Потребительский рынок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13856"/>
            <a:ext cx="3040529" cy="16418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15766"/>
            <a:ext cx="3144771" cy="1739260"/>
          </a:xfrm>
          <a:prstGeom prst="round2DiagRect">
            <a:avLst>
              <a:gd name="adj1" fmla="val 0"/>
              <a:gd name="adj2" fmla="val 18263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387" y="735547"/>
            <a:ext cx="3007037" cy="1631948"/>
          </a:xfrm>
          <a:prstGeom prst="round2DiagRect">
            <a:avLst>
              <a:gd name="adj1" fmla="val 0"/>
              <a:gd name="adj2" fmla="val 15659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33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01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Потребительский рынок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5" y="925876"/>
            <a:ext cx="8069270" cy="3059502"/>
          </a:xfrm>
          <a:prstGeom prst="round2DiagRect">
            <a:avLst>
              <a:gd name="adj1" fmla="val 5567"/>
              <a:gd name="adj2" fmla="val 529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5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9" y="4731990"/>
            <a:ext cx="4375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Промышленность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467544" y="1653648"/>
            <a:ext cx="8280920" cy="761864"/>
          </a:xfrm>
          <a:custGeom>
            <a:avLst/>
            <a:gdLst>
              <a:gd name="connsiteX0" fmla="*/ 0 w 6120680"/>
              <a:gd name="connsiteY0" fmla="*/ 112712 h 676260"/>
              <a:gd name="connsiteX1" fmla="*/ 112712 w 6120680"/>
              <a:gd name="connsiteY1" fmla="*/ 0 h 676260"/>
              <a:gd name="connsiteX2" fmla="*/ 6007968 w 6120680"/>
              <a:gd name="connsiteY2" fmla="*/ 0 h 676260"/>
              <a:gd name="connsiteX3" fmla="*/ 6120680 w 6120680"/>
              <a:gd name="connsiteY3" fmla="*/ 112712 h 676260"/>
              <a:gd name="connsiteX4" fmla="*/ 6120680 w 6120680"/>
              <a:gd name="connsiteY4" fmla="*/ 563548 h 676260"/>
              <a:gd name="connsiteX5" fmla="*/ 6007968 w 6120680"/>
              <a:gd name="connsiteY5" fmla="*/ 676260 h 676260"/>
              <a:gd name="connsiteX6" fmla="*/ 112712 w 6120680"/>
              <a:gd name="connsiteY6" fmla="*/ 676260 h 676260"/>
              <a:gd name="connsiteX7" fmla="*/ 0 w 6120680"/>
              <a:gd name="connsiteY7" fmla="*/ 563548 h 676260"/>
              <a:gd name="connsiteX8" fmla="*/ 0 w 6120680"/>
              <a:gd name="connsiteY8" fmla="*/ 112712 h 6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20680" h="676260">
                <a:moveTo>
                  <a:pt x="0" y="112712"/>
                </a:moveTo>
                <a:cubicBezTo>
                  <a:pt x="0" y="50463"/>
                  <a:pt x="50463" y="0"/>
                  <a:pt x="112712" y="0"/>
                </a:cubicBezTo>
                <a:lnTo>
                  <a:pt x="6007968" y="0"/>
                </a:lnTo>
                <a:cubicBezTo>
                  <a:pt x="6070217" y="0"/>
                  <a:pt x="6120680" y="50463"/>
                  <a:pt x="6120680" y="112712"/>
                </a:cubicBezTo>
                <a:lnTo>
                  <a:pt x="6120680" y="563548"/>
                </a:lnTo>
                <a:cubicBezTo>
                  <a:pt x="6120680" y="625797"/>
                  <a:pt x="6070217" y="676260"/>
                  <a:pt x="6007968" y="676260"/>
                </a:cubicBezTo>
                <a:lnTo>
                  <a:pt x="112712" y="676260"/>
                </a:lnTo>
                <a:cubicBezTo>
                  <a:pt x="50463" y="676260"/>
                  <a:pt x="0" y="625797"/>
                  <a:pt x="0" y="563548"/>
                </a:cubicBezTo>
                <a:lnTo>
                  <a:pt x="0" y="112712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97782" tIns="97782" rIns="97782" bIns="97782" numCol="1" spcCol="1270" anchor="ctr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Стимулирование промышленных предприятий </a:t>
            </a:r>
            <a:br>
              <a:rPr lang="ru-RU" sz="1600" b="1" kern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1600" b="1" kern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 сохранению и расширению производственной деятельности</a:t>
            </a:r>
            <a:endParaRPr lang="ru-RU" sz="1600" b="1" kern="12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467544" y="1167594"/>
            <a:ext cx="8280920" cy="319688"/>
          </a:xfrm>
          <a:custGeom>
            <a:avLst/>
            <a:gdLst>
              <a:gd name="connsiteX0" fmla="*/ 0 w 1584175"/>
              <a:gd name="connsiteY0" fmla="*/ 106082 h 636480"/>
              <a:gd name="connsiteX1" fmla="*/ 106082 w 1584175"/>
              <a:gd name="connsiteY1" fmla="*/ 0 h 636480"/>
              <a:gd name="connsiteX2" fmla="*/ 1478093 w 1584175"/>
              <a:gd name="connsiteY2" fmla="*/ 0 h 636480"/>
              <a:gd name="connsiteX3" fmla="*/ 1584175 w 1584175"/>
              <a:gd name="connsiteY3" fmla="*/ 106082 h 636480"/>
              <a:gd name="connsiteX4" fmla="*/ 1584175 w 1584175"/>
              <a:gd name="connsiteY4" fmla="*/ 530398 h 636480"/>
              <a:gd name="connsiteX5" fmla="*/ 1478093 w 1584175"/>
              <a:gd name="connsiteY5" fmla="*/ 636480 h 636480"/>
              <a:gd name="connsiteX6" fmla="*/ 106082 w 1584175"/>
              <a:gd name="connsiteY6" fmla="*/ 636480 h 636480"/>
              <a:gd name="connsiteX7" fmla="*/ 0 w 1584175"/>
              <a:gd name="connsiteY7" fmla="*/ 530398 h 636480"/>
              <a:gd name="connsiteX8" fmla="*/ 0 w 1584175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4175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1478093" y="0"/>
                </a:lnTo>
                <a:cubicBezTo>
                  <a:pt x="1536680" y="0"/>
                  <a:pt x="1584175" y="47495"/>
                  <a:pt x="1584175" y="106082"/>
                </a:cubicBezTo>
                <a:lnTo>
                  <a:pt x="1584175" y="530398"/>
                </a:lnTo>
                <a:cubicBezTo>
                  <a:pt x="1584175" y="588985"/>
                  <a:pt x="1536680" y="636480"/>
                  <a:pt x="1478093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92030" tIns="92030" rIns="92030" bIns="9203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atin typeface="Georgia" pitchFamily="18" charset="0"/>
              </a:rPr>
              <a:t>Задача</a:t>
            </a:r>
            <a:endParaRPr lang="ru-RU" sz="1600" kern="12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7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01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Потребительский рынок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67544" y="1052287"/>
            <a:ext cx="7992888" cy="702078"/>
            <a:chOff x="1000423" y="1412776"/>
            <a:chExt cx="7695326" cy="936104"/>
          </a:xfrm>
        </p:grpSpPr>
        <p:sp>
          <p:nvSpPr>
            <p:cNvPr id="5" name="Полилиния 4"/>
            <p:cNvSpPr/>
            <p:nvPr/>
          </p:nvSpPr>
          <p:spPr>
            <a:xfrm>
              <a:off x="1000423" y="1412776"/>
              <a:ext cx="3207912" cy="936104"/>
            </a:xfrm>
            <a:custGeom>
              <a:avLst/>
              <a:gdLst>
                <a:gd name="connsiteX0" fmla="*/ 0 w 3149119"/>
                <a:gd name="connsiteY0" fmla="*/ 93610 h 936104"/>
                <a:gd name="connsiteX1" fmla="*/ 93610 w 3149119"/>
                <a:gd name="connsiteY1" fmla="*/ 0 h 936104"/>
                <a:gd name="connsiteX2" fmla="*/ 3055509 w 3149119"/>
                <a:gd name="connsiteY2" fmla="*/ 0 h 936104"/>
                <a:gd name="connsiteX3" fmla="*/ 3149119 w 3149119"/>
                <a:gd name="connsiteY3" fmla="*/ 93610 h 936104"/>
                <a:gd name="connsiteX4" fmla="*/ 3149119 w 3149119"/>
                <a:gd name="connsiteY4" fmla="*/ 842494 h 936104"/>
                <a:gd name="connsiteX5" fmla="*/ 3055509 w 3149119"/>
                <a:gd name="connsiteY5" fmla="*/ 936104 h 936104"/>
                <a:gd name="connsiteX6" fmla="*/ 93610 w 3149119"/>
                <a:gd name="connsiteY6" fmla="*/ 936104 h 936104"/>
                <a:gd name="connsiteX7" fmla="*/ 0 w 3149119"/>
                <a:gd name="connsiteY7" fmla="*/ 842494 h 936104"/>
                <a:gd name="connsiteX8" fmla="*/ 0 w 3149119"/>
                <a:gd name="connsiteY8" fmla="*/ 9361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9119" h="936104">
                  <a:moveTo>
                    <a:pt x="0" y="93610"/>
                  </a:moveTo>
                  <a:cubicBezTo>
                    <a:pt x="0" y="41911"/>
                    <a:pt x="41911" y="0"/>
                    <a:pt x="93610" y="0"/>
                  </a:cubicBezTo>
                  <a:lnTo>
                    <a:pt x="3055509" y="0"/>
                  </a:lnTo>
                  <a:cubicBezTo>
                    <a:pt x="3107208" y="0"/>
                    <a:pt x="3149119" y="41911"/>
                    <a:pt x="3149119" y="93610"/>
                  </a:cubicBezTo>
                  <a:lnTo>
                    <a:pt x="3149119" y="842494"/>
                  </a:lnTo>
                  <a:cubicBezTo>
                    <a:pt x="3149119" y="894193"/>
                    <a:pt x="3107208" y="936104"/>
                    <a:pt x="3055509" y="936104"/>
                  </a:cubicBezTo>
                  <a:lnTo>
                    <a:pt x="93610" y="936104"/>
                  </a:lnTo>
                  <a:cubicBezTo>
                    <a:pt x="41911" y="936104"/>
                    <a:pt x="0" y="894193"/>
                    <a:pt x="0" y="842494"/>
                  </a:cubicBezTo>
                  <a:lnTo>
                    <a:pt x="0" y="9361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88378" tIns="88378" rIns="88378" bIns="88378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kern="1200" dirty="0" smtClean="0">
                  <a:latin typeface="Georgia" pitchFamily="18" charset="0"/>
                </a:rPr>
                <a:t>Минпромторг НСО </a:t>
              </a:r>
              <a:br>
                <a:rPr lang="ru-RU" sz="1500" b="1" kern="1200" dirty="0" smtClean="0">
                  <a:latin typeface="Georgia" pitchFamily="18" charset="0"/>
                </a:rPr>
              </a:br>
              <a:r>
                <a:rPr lang="ru-RU" sz="1500" b="1" kern="1200" dirty="0" smtClean="0">
                  <a:latin typeface="Georgia" pitchFamily="18" charset="0"/>
                </a:rPr>
                <a:t>совместно с администрациями</a:t>
              </a:r>
              <a:endParaRPr lang="ru-RU" sz="1500" b="1" kern="1200" dirty="0">
                <a:latin typeface="Georgia" pitchFamily="18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4466787" y="1506732"/>
              <a:ext cx="604615" cy="670325"/>
            </a:xfrm>
            <a:custGeom>
              <a:avLst/>
              <a:gdLst>
                <a:gd name="connsiteX0" fmla="*/ 0 w 668395"/>
                <a:gd name="connsiteY0" fmla="*/ 156196 h 780981"/>
                <a:gd name="connsiteX1" fmla="*/ 334198 w 668395"/>
                <a:gd name="connsiteY1" fmla="*/ 156196 h 780981"/>
                <a:gd name="connsiteX2" fmla="*/ 334198 w 668395"/>
                <a:gd name="connsiteY2" fmla="*/ 0 h 780981"/>
                <a:gd name="connsiteX3" fmla="*/ 668395 w 668395"/>
                <a:gd name="connsiteY3" fmla="*/ 390491 h 780981"/>
                <a:gd name="connsiteX4" fmla="*/ 334198 w 668395"/>
                <a:gd name="connsiteY4" fmla="*/ 780981 h 780981"/>
                <a:gd name="connsiteX5" fmla="*/ 334198 w 668395"/>
                <a:gd name="connsiteY5" fmla="*/ 624785 h 780981"/>
                <a:gd name="connsiteX6" fmla="*/ 0 w 668395"/>
                <a:gd name="connsiteY6" fmla="*/ 624785 h 780981"/>
                <a:gd name="connsiteX7" fmla="*/ 0 w 668395"/>
                <a:gd name="connsiteY7" fmla="*/ 156196 h 78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8395" h="780981">
                  <a:moveTo>
                    <a:pt x="0" y="156196"/>
                  </a:moveTo>
                  <a:lnTo>
                    <a:pt x="334198" y="156196"/>
                  </a:lnTo>
                  <a:lnTo>
                    <a:pt x="334198" y="0"/>
                  </a:lnTo>
                  <a:lnTo>
                    <a:pt x="668395" y="390491"/>
                  </a:lnTo>
                  <a:lnTo>
                    <a:pt x="334198" y="780981"/>
                  </a:lnTo>
                  <a:lnTo>
                    <a:pt x="334198" y="624785"/>
                  </a:lnTo>
                  <a:lnTo>
                    <a:pt x="0" y="624785"/>
                  </a:lnTo>
                  <a:lnTo>
                    <a:pt x="0" y="156196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0" tIns="156196" rIns="200518" bIns="156196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300" kern="1200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5410666" y="1412776"/>
              <a:ext cx="3285083" cy="936104"/>
            </a:xfrm>
            <a:custGeom>
              <a:avLst/>
              <a:gdLst>
                <a:gd name="connsiteX0" fmla="*/ 0 w 3149119"/>
                <a:gd name="connsiteY0" fmla="*/ 93610 h 936104"/>
                <a:gd name="connsiteX1" fmla="*/ 93610 w 3149119"/>
                <a:gd name="connsiteY1" fmla="*/ 0 h 936104"/>
                <a:gd name="connsiteX2" fmla="*/ 3055509 w 3149119"/>
                <a:gd name="connsiteY2" fmla="*/ 0 h 936104"/>
                <a:gd name="connsiteX3" fmla="*/ 3149119 w 3149119"/>
                <a:gd name="connsiteY3" fmla="*/ 93610 h 936104"/>
                <a:gd name="connsiteX4" fmla="*/ 3149119 w 3149119"/>
                <a:gd name="connsiteY4" fmla="*/ 842494 h 936104"/>
                <a:gd name="connsiteX5" fmla="*/ 3055509 w 3149119"/>
                <a:gd name="connsiteY5" fmla="*/ 936104 h 936104"/>
                <a:gd name="connsiteX6" fmla="*/ 93610 w 3149119"/>
                <a:gd name="connsiteY6" fmla="*/ 936104 h 936104"/>
                <a:gd name="connsiteX7" fmla="*/ 0 w 3149119"/>
                <a:gd name="connsiteY7" fmla="*/ 842494 h 936104"/>
                <a:gd name="connsiteX8" fmla="*/ 0 w 3149119"/>
                <a:gd name="connsiteY8" fmla="*/ 9361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9119" h="936104">
                  <a:moveTo>
                    <a:pt x="0" y="93610"/>
                  </a:moveTo>
                  <a:cubicBezTo>
                    <a:pt x="0" y="41911"/>
                    <a:pt x="41911" y="0"/>
                    <a:pt x="93610" y="0"/>
                  </a:cubicBezTo>
                  <a:lnTo>
                    <a:pt x="3055509" y="0"/>
                  </a:lnTo>
                  <a:cubicBezTo>
                    <a:pt x="3107208" y="0"/>
                    <a:pt x="3149119" y="41911"/>
                    <a:pt x="3149119" y="93610"/>
                  </a:cubicBezTo>
                  <a:lnTo>
                    <a:pt x="3149119" y="842494"/>
                  </a:lnTo>
                  <a:cubicBezTo>
                    <a:pt x="3149119" y="894193"/>
                    <a:pt x="3107208" y="936104"/>
                    <a:pt x="3055509" y="936104"/>
                  </a:cubicBezTo>
                  <a:lnTo>
                    <a:pt x="93610" y="936104"/>
                  </a:lnTo>
                  <a:cubicBezTo>
                    <a:pt x="41911" y="936104"/>
                    <a:pt x="0" y="894193"/>
                    <a:pt x="0" y="842494"/>
                  </a:cubicBezTo>
                  <a:lnTo>
                    <a:pt x="0" y="9361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80758" tIns="80758" rIns="80758" bIns="80758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i="0" kern="1200" dirty="0" smtClean="0">
                  <a:latin typeface="Georgia" pitchFamily="18" charset="0"/>
                </a:rPr>
                <a:t>ежедневный мониторинг розничных цен по </a:t>
              </a:r>
              <a:r>
                <a:rPr lang="ru-RU" sz="1400" i="0" kern="1200" dirty="0" smtClean="0">
                  <a:latin typeface="Times New Roman" pitchFamily="18" charset="0"/>
                  <a:cs typeface="Times New Roman" pitchFamily="18" charset="0"/>
                </a:rPr>
                <a:t>40</a:t>
              </a:r>
              <a:r>
                <a:rPr lang="ru-RU" sz="1400" i="0" kern="1200" dirty="0" smtClean="0">
                  <a:latin typeface="Georgia" pitchFamily="18" charset="0"/>
                </a:rPr>
                <a:t> товарным позициям в </a:t>
              </a:r>
              <a:r>
                <a:rPr lang="ru-RU" sz="1400" i="0" kern="1200" dirty="0" smtClean="0">
                  <a:latin typeface="Times New Roman" pitchFamily="18" charset="0"/>
                  <a:cs typeface="Times New Roman" pitchFamily="18" charset="0"/>
                </a:rPr>
                <a:t>354</a:t>
              </a:r>
              <a:r>
                <a:rPr lang="ru-RU" sz="1400" i="0" kern="1200" dirty="0" smtClean="0">
                  <a:latin typeface="Georgia" pitchFamily="18" charset="0"/>
                </a:rPr>
                <a:t> торговых объектах</a:t>
              </a:r>
              <a:endParaRPr lang="ru-RU" i="0" kern="1200" dirty="0">
                <a:latin typeface="Georgia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89098" y="2830123"/>
            <a:ext cx="7971334" cy="725297"/>
            <a:chOff x="885603" y="3789040"/>
            <a:chExt cx="7691636" cy="967063"/>
          </a:xfrm>
        </p:grpSpPr>
        <p:sp>
          <p:nvSpPr>
            <p:cNvPr id="19" name="Полилиния 18"/>
            <p:cNvSpPr/>
            <p:nvPr/>
          </p:nvSpPr>
          <p:spPr>
            <a:xfrm>
              <a:off x="885603" y="3789040"/>
              <a:ext cx="3220949" cy="936104"/>
            </a:xfrm>
            <a:custGeom>
              <a:avLst/>
              <a:gdLst>
                <a:gd name="connsiteX0" fmla="*/ 0 w 3220949"/>
                <a:gd name="connsiteY0" fmla="*/ 93610 h 936104"/>
                <a:gd name="connsiteX1" fmla="*/ 93610 w 3220949"/>
                <a:gd name="connsiteY1" fmla="*/ 0 h 936104"/>
                <a:gd name="connsiteX2" fmla="*/ 3127339 w 3220949"/>
                <a:gd name="connsiteY2" fmla="*/ 0 h 936104"/>
                <a:gd name="connsiteX3" fmla="*/ 3220949 w 3220949"/>
                <a:gd name="connsiteY3" fmla="*/ 93610 h 936104"/>
                <a:gd name="connsiteX4" fmla="*/ 3220949 w 3220949"/>
                <a:gd name="connsiteY4" fmla="*/ 842494 h 936104"/>
                <a:gd name="connsiteX5" fmla="*/ 3127339 w 3220949"/>
                <a:gd name="connsiteY5" fmla="*/ 936104 h 936104"/>
                <a:gd name="connsiteX6" fmla="*/ 93610 w 3220949"/>
                <a:gd name="connsiteY6" fmla="*/ 936104 h 936104"/>
                <a:gd name="connsiteX7" fmla="*/ 0 w 3220949"/>
                <a:gd name="connsiteY7" fmla="*/ 842494 h 936104"/>
                <a:gd name="connsiteX8" fmla="*/ 0 w 3220949"/>
                <a:gd name="connsiteY8" fmla="*/ 9361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20949" h="936104">
                  <a:moveTo>
                    <a:pt x="0" y="93610"/>
                  </a:moveTo>
                  <a:cubicBezTo>
                    <a:pt x="0" y="41911"/>
                    <a:pt x="41911" y="0"/>
                    <a:pt x="93610" y="0"/>
                  </a:cubicBezTo>
                  <a:lnTo>
                    <a:pt x="3127339" y="0"/>
                  </a:lnTo>
                  <a:cubicBezTo>
                    <a:pt x="3179038" y="0"/>
                    <a:pt x="3220949" y="41911"/>
                    <a:pt x="3220949" y="93610"/>
                  </a:cubicBezTo>
                  <a:lnTo>
                    <a:pt x="3220949" y="842494"/>
                  </a:lnTo>
                  <a:cubicBezTo>
                    <a:pt x="3220949" y="894193"/>
                    <a:pt x="3179038" y="936104"/>
                    <a:pt x="3127339" y="936104"/>
                  </a:cubicBezTo>
                  <a:lnTo>
                    <a:pt x="93610" y="936104"/>
                  </a:lnTo>
                  <a:cubicBezTo>
                    <a:pt x="41911" y="936104"/>
                    <a:pt x="0" y="894193"/>
                    <a:pt x="0" y="842494"/>
                  </a:cubicBezTo>
                  <a:lnTo>
                    <a:pt x="0" y="9361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87438" tIns="187438" rIns="187438" bIns="187438" numCol="1" spcCol="1270" anchor="ctr" anchorCtr="0">
              <a:noAutofit/>
            </a:bodyPr>
            <a:lstStyle/>
            <a:p>
              <a:pPr lvl="0" algn="ctr" defTabSz="18669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200" b="1" kern="1200" dirty="0" smtClean="0">
                  <a:latin typeface="Georgia" pitchFamily="18" charset="0"/>
                </a:rPr>
                <a:t>УФАС</a:t>
              </a:r>
              <a:endParaRPr lang="ru-RU" sz="4200" b="1" kern="1200" dirty="0">
                <a:latin typeface="Georgia" pitchFamily="18" charset="0"/>
              </a:endParaRP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5295231" y="3819999"/>
              <a:ext cx="3282008" cy="936104"/>
            </a:xfrm>
            <a:custGeom>
              <a:avLst/>
              <a:gdLst>
                <a:gd name="connsiteX0" fmla="*/ 0 w 3220949"/>
                <a:gd name="connsiteY0" fmla="*/ 93610 h 936104"/>
                <a:gd name="connsiteX1" fmla="*/ 93610 w 3220949"/>
                <a:gd name="connsiteY1" fmla="*/ 0 h 936104"/>
                <a:gd name="connsiteX2" fmla="*/ 3127339 w 3220949"/>
                <a:gd name="connsiteY2" fmla="*/ 0 h 936104"/>
                <a:gd name="connsiteX3" fmla="*/ 3220949 w 3220949"/>
                <a:gd name="connsiteY3" fmla="*/ 93610 h 936104"/>
                <a:gd name="connsiteX4" fmla="*/ 3220949 w 3220949"/>
                <a:gd name="connsiteY4" fmla="*/ 842494 h 936104"/>
                <a:gd name="connsiteX5" fmla="*/ 3127339 w 3220949"/>
                <a:gd name="connsiteY5" fmla="*/ 936104 h 936104"/>
                <a:gd name="connsiteX6" fmla="*/ 93610 w 3220949"/>
                <a:gd name="connsiteY6" fmla="*/ 936104 h 936104"/>
                <a:gd name="connsiteX7" fmla="*/ 0 w 3220949"/>
                <a:gd name="connsiteY7" fmla="*/ 842494 h 936104"/>
                <a:gd name="connsiteX8" fmla="*/ 0 w 3220949"/>
                <a:gd name="connsiteY8" fmla="*/ 9361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20949" h="936104">
                  <a:moveTo>
                    <a:pt x="0" y="93610"/>
                  </a:moveTo>
                  <a:cubicBezTo>
                    <a:pt x="0" y="41911"/>
                    <a:pt x="41911" y="0"/>
                    <a:pt x="93610" y="0"/>
                  </a:cubicBezTo>
                  <a:lnTo>
                    <a:pt x="3127339" y="0"/>
                  </a:lnTo>
                  <a:cubicBezTo>
                    <a:pt x="3179038" y="0"/>
                    <a:pt x="3220949" y="41911"/>
                    <a:pt x="3220949" y="93610"/>
                  </a:cubicBezTo>
                  <a:lnTo>
                    <a:pt x="3220949" y="842494"/>
                  </a:lnTo>
                  <a:cubicBezTo>
                    <a:pt x="3220949" y="894193"/>
                    <a:pt x="3179038" y="936104"/>
                    <a:pt x="3127339" y="936104"/>
                  </a:cubicBezTo>
                  <a:lnTo>
                    <a:pt x="93610" y="936104"/>
                  </a:lnTo>
                  <a:cubicBezTo>
                    <a:pt x="41911" y="936104"/>
                    <a:pt x="0" y="894193"/>
                    <a:pt x="0" y="842494"/>
                  </a:cubicBezTo>
                  <a:lnTo>
                    <a:pt x="0" y="9361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80758" tIns="80758" rIns="80758" bIns="80758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i="0" kern="1200" dirty="0" smtClean="0">
                  <a:latin typeface="Georgia" pitchFamily="18" charset="0"/>
                </a:rPr>
                <a:t>еженедельный мониторинг отпускные и оптовых цен товаропроизводителей и оптовых предприятий</a:t>
              </a:r>
              <a:endParaRPr lang="ru-RU" i="0" kern="1200" dirty="0">
                <a:latin typeface="Georgia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39553" y="3668233"/>
            <a:ext cx="7878266" cy="702078"/>
            <a:chOff x="899592" y="4941168"/>
            <a:chExt cx="7555673" cy="936104"/>
          </a:xfrm>
        </p:grpSpPr>
        <p:sp>
          <p:nvSpPr>
            <p:cNvPr id="23" name="Полилиния 22"/>
            <p:cNvSpPr/>
            <p:nvPr/>
          </p:nvSpPr>
          <p:spPr>
            <a:xfrm>
              <a:off x="899592" y="4941168"/>
              <a:ext cx="3146044" cy="936104"/>
            </a:xfrm>
            <a:custGeom>
              <a:avLst/>
              <a:gdLst>
                <a:gd name="connsiteX0" fmla="*/ 0 w 3146044"/>
                <a:gd name="connsiteY0" fmla="*/ 93610 h 936104"/>
                <a:gd name="connsiteX1" fmla="*/ 93610 w 3146044"/>
                <a:gd name="connsiteY1" fmla="*/ 0 h 936104"/>
                <a:gd name="connsiteX2" fmla="*/ 3052434 w 3146044"/>
                <a:gd name="connsiteY2" fmla="*/ 0 h 936104"/>
                <a:gd name="connsiteX3" fmla="*/ 3146044 w 3146044"/>
                <a:gd name="connsiteY3" fmla="*/ 93610 h 936104"/>
                <a:gd name="connsiteX4" fmla="*/ 3146044 w 3146044"/>
                <a:gd name="connsiteY4" fmla="*/ 842494 h 936104"/>
                <a:gd name="connsiteX5" fmla="*/ 3052434 w 3146044"/>
                <a:gd name="connsiteY5" fmla="*/ 936104 h 936104"/>
                <a:gd name="connsiteX6" fmla="*/ 93610 w 3146044"/>
                <a:gd name="connsiteY6" fmla="*/ 936104 h 936104"/>
                <a:gd name="connsiteX7" fmla="*/ 0 w 3146044"/>
                <a:gd name="connsiteY7" fmla="*/ 842494 h 936104"/>
                <a:gd name="connsiteX8" fmla="*/ 0 w 3146044"/>
                <a:gd name="connsiteY8" fmla="*/ 9361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6044" h="936104">
                  <a:moveTo>
                    <a:pt x="0" y="93610"/>
                  </a:moveTo>
                  <a:cubicBezTo>
                    <a:pt x="0" y="41911"/>
                    <a:pt x="41911" y="0"/>
                    <a:pt x="93610" y="0"/>
                  </a:cubicBezTo>
                  <a:lnTo>
                    <a:pt x="3052434" y="0"/>
                  </a:lnTo>
                  <a:cubicBezTo>
                    <a:pt x="3104133" y="0"/>
                    <a:pt x="3146044" y="41911"/>
                    <a:pt x="3146044" y="93610"/>
                  </a:cubicBezTo>
                  <a:lnTo>
                    <a:pt x="3146044" y="842494"/>
                  </a:lnTo>
                  <a:cubicBezTo>
                    <a:pt x="3146044" y="894193"/>
                    <a:pt x="3104133" y="936104"/>
                    <a:pt x="3052434" y="936104"/>
                  </a:cubicBezTo>
                  <a:lnTo>
                    <a:pt x="93610" y="936104"/>
                  </a:lnTo>
                  <a:cubicBezTo>
                    <a:pt x="41911" y="936104"/>
                    <a:pt x="0" y="894193"/>
                    <a:pt x="0" y="842494"/>
                  </a:cubicBezTo>
                  <a:lnTo>
                    <a:pt x="0" y="9361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03618" tIns="103618" rIns="103618" bIns="103618" numCol="1" spcCol="1270" anchor="ctr" anchorCtr="0">
              <a:noAutofit/>
            </a:bodyPr>
            <a:lstStyle/>
            <a:p>
              <a:pPr lvl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Georgia" pitchFamily="18" charset="0"/>
                </a:rPr>
                <a:t>Новосибирскстат</a:t>
              </a:r>
              <a:endParaRPr lang="ru-RU" sz="2000" b="1" kern="1200" dirty="0">
                <a:latin typeface="Georgia" pitchFamily="18" charset="0"/>
              </a:endParaRPr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5231273" y="4941168"/>
              <a:ext cx="3223992" cy="936104"/>
            </a:xfrm>
            <a:custGeom>
              <a:avLst/>
              <a:gdLst>
                <a:gd name="connsiteX0" fmla="*/ 0 w 3146044"/>
                <a:gd name="connsiteY0" fmla="*/ 93610 h 936104"/>
                <a:gd name="connsiteX1" fmla="*/ 93610 w 3146044"/>
                <a:gd name="connsiteY1" fmla="*/ 0 h 936104"/>
                <a:gd name="connsiteX2" fmla="*/ 3052434 w 3146044"/>
                <a:gd name="connsiteY2" fmla="*/ 0 h 936104"/>
                <a:gd name="connsiteX3" fmla="*/ 3146044 w 3146044"/>
                <a:gd name="connsiteY3" fmla="*/ 93610 h 936104"/>
                <a:gd name="connsiteX4" fmla="*/ 3146044 w 3146044"/>
                <a:gd name="connsiteY4" fmla="*/ 842494 h 936104"/>
                <a:gd name="connsiteX5" fmla="*/ 3052434 w 3146044"/>
                <a:gd name="connsiteY5" fmla="*/ 936104 h 936104"/>
                <a:gd name="connsiteX6" fmla="*/ 93610 w 3146044"/>
                <a:gd name="connsiteY6" fmla="*/ 936104 h 936104"/>
                <a:gd name="connsiteX7" fmla="*/ 0 w 3146044"/>
                <a:gd name="connsiteY7" fmla="*/ 842494 h 936104"/>
                <a:gd name="connsiteX8" fmla="*/ 0 w 3146044"/>
                <a:gd name="connsiteY8" fmla="*/ 9361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6044" h="936104">
                  <a:moveTo>
                    <a:pt x="0" y="93610"/>
                  </a:moveTo>
                  <a:cubicBezTo>
                    <a:pt x="0" y="41911"/>
                    <a:pt x="41911" y="0"/>
                    <a:pt x="93610" y="0"/>
                  </a:cubicBezTo>
                  <a:lnTo>
                    <a:pt x="3052434" y="0"/>
                  </a:lnTo>
                  <a:cubicBezTo>
                    <a:pt x="3104133" y="0"/>
                    <a:pt x="3146044" y="41911"/>
                    <a:pt x="3146044" y="93610"/>
                  </a:cubicBezTo>
                  <a:lnTo>
                    <a:pt x="3146044" y="842494"/>
                  </a:lnTo>
                  <a:cubicBezTo>
                    <a:pt x="3146044" y="894193"/>
                    <a:pt x="3104133" y="936104"/>
                    <a:pt x="3052434" y="936104"/>
                  </a:cubicBezTo>
                  <a:lnTo>
                    <a:pt x="93610" y="936104"/>
                  </a:lnTo>
                  <a:cubicBezTo>
                    <a:pt x="41911" y="936104"/>
                    <a:pt x="0" y="894193"/>
                    <a:pt x="0" y="842494"/>
                  </a:cubicBezTo>
                  <a:lnTo>
                    <a:pt x="0" y="9361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80758" tIns="80758" rIns="80758" bIns="80758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i="0" kern="1200" dirty="0" smtClean="0">
                  <a:latin typeface="Georgia" pitchFamily="18" charset="0"/>
                </a:rPr>
                <a:t>еженедельный мониторинг средних розничных цен на товары и услуги по Новосибирской области</a:t>
              </a:r>
              <a:endParaRPr lang="ru-RU" i="0" kern="1200" dirty="0">
                <a:latin typeface="Georgia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67543" y="1919513"/>
            <a:ext cx="7992889" cy="702078"/>
            <a:chOff x="895964" y="2636912"/>
            <a:chExt cx="7562990" cy="936104"/>
          </a:xfrm>
        </p:grpSpPr>
        <p:sp>
          <p:nvSpPr>
            <p:cNvPr id="15" name="Полилиния 14"/>
            <p:cNvSpPr/>
            <p:nvPr/>
          </p:nvSpPr>
          <p:spPr>
            <a:xfrm>
              <a:off x="895964" y="2636912"/>
              <a:ext cx="3152746" cy="936104"/>
            </a:xfrm>
            <a:custGeom>
              <a:avLst/>
              <a:gdLst>
                <a:gd name="connsiteX0" fmla="*/ 0 w 3149119"/>
                <a:gd name="connsiteY0" fmla="*/ 93610 h 936104"/>
                <a:gd name="connsiteX1" fmla="*/ 93610 w 3149119"/>
                <a:gd name="connsiteY1" fmla="*/ 0 h 936104"/>
                <a:gd name="connsiteX2" fmla="*/ 3055509 w 3149119"/>
                <a:gd name="connsiteY2" fmla="*/ 0 h 936104"/>
                <a:gd name="connsiteX3" fmla="*/ 3149119 w 3149119"/>
                <a:gd name="connsiteY3" fmla="*/ 93610 h 936104"/>
                <a:gd name="connsiteX4" fmla="*/ 3149119 w 3149119"/>
                <a:gd name="connsiteY4" fmla="*/ 842494 h 936104"/>
                <a:gd name="connsiteX5" fmla="*/ 3055509 w 3149119"/>
                <a:gd name="connsiteY5" fmla="*/ 936104 h 936104"/>
                <a:gd name="connsiteX6" fmla="*/ 93610 w 3149119"/>
                <a:gd name="connsiteY6" fmla="*/ 936104 h 936104"/>
                <a:gd name="connsiteX7" fmla="*/ 0 w 3149119"/>
                <a:gd name="connsiteY7" fmla="*/ 842494 h 936104"/>
                <a:gd name="connsiteX8" fmla="*/ 0 w 3149119"/>
                <a:gd name="connsiteY8" fmla="*/ 9361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9119" h="936104">
                  <a:moveTo>
                    <a:pt x="0" y="93610"/>
                  </a:moveTo>
                  <a:cubicBezTo>
                    <a:pt x="0" y="41911"/>
                    <a:pt x="41911" y="0"/>
                    <a:pt x="93610" y="0"/>
                  </a:cubicBezTo>
                  <a:lnTo>
                    <a:pt x="3055509" y="0"/>
                  </a:lnTo>
                  <a:cubicBezTo>
                    <a:pt x="3107208" y="0"/>
                    <a:pt x="3149119" y="41911"/>
                    <a:pt x="3149119" y="93610"/>
                  </a:cubicBezTo>
                  <a:lnTo>
                    <a:pt x="3149119" y="842494"/>
                  </a:lnTo>
                  <a:cubicBezTo>
                    <a:pt x="3149119" y="894193"/>
                    <a:pt x="3107208" y="936104"/>
                    <a:pt x="3055509" y="936104"/>
                  </a:cubicBezTo>
                  <a:lnTo>
                    <a:pt x="93610" y="936104"/>
                  </a:lnTo>
                  <a:cubicBezTo>
                    <a:pt x="41911" y="936104"/>
                    <a:pt x="0" y="894193"/>
                    <a:pt x="0" y="842494"/>
                  </a:cubicBezTo>
                  <a:lnTo>
                    <a:pt x="0" y="9361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88378" tIns="88378" rIns="88378" bIns="88378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latin typeface="Georgia" pitchFamily="18" charset="0"/>
                </a:rPr>
                <a:t>Минсельхоз НСО</a:t>
              </a:r>
              <a:endParaRPr lang="ru-RU" sz="1600" b="1" kern="1200" dirty="0">
                <a:latin typeface="Georgia" pitchFamily="18" charset="0"/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5230365" y="2636912"/>
              <a:ext cx="3228589" cy="936104"/>
            </a:xfrm>
            <a:custGeom>
              <a:avLst/>
              <a:gdLst>
                <a:gd name="connsiteX0" fmla="*/ 0 w 3149119"/>
                <a:gd name="connsiteY0" fmla="*/ 93610 h 936104"/>
                <a:gd name="connsiteX1" fmla="*/ 93610 w 3149119"/>
                <a:gd name="connsiteY1" fmla="*/ 0 h 936104"/>
                <a:gd name="connsiteX2" fmla="*/ 3055509 w 3149119"/>
                <a:gd name="connsiteY2" fmla="*/ 0 h 936104"/>
                <a:gd name="connsiteX3" fmla="*/ 3149119 w 3149119"/>
                <a:gd name="connsiteY3" fmla="*/ 93610 h 936104"/>
                <a:gd name="connsiteX4" fmla="*/ 3149119 w 3149119"/>
                <a:gd name="connsiteY4" fmla="*/ 842494 h 936104"/>
                <a:gd name="connsiteX5" fmla="*/ 3055509 w 3149119"/>
                <a:gd name="connsiteY5" fmla="*/ 936104 h 936104"/>
                <a:gd name="connsiteX6" fmla="*/ 93610 w 3149119"/>
                <a:gd name="connsiteY6" fmla="*/ 936104 h 936104"/>
                <a:gd name="connsiteX7" fmla="*/ 0 w 3149119"/>
                <a:gd name="connsiteY7" fmla="*/ 842494 h 936104"/>
                <a:gd name="connsiteX8" fmla="*/ 0 w 3149119"/>
                <a:gd name="connsiteY8" fmla="*/ 93610 h 9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9119" h="936104">
                  <a:moveTo>
                    <a:pt x="0" y="93610"/>
                  </a:moveTo>
                  <a:cubicBezTo>
                    <a:pt x="0" y="41911"/>
                    <a:pt x="41911" y="0"/>
                    <a:pt x="93610" y="0"/>
                  </a:cubicBezTo>
                  <a:lnTo>
                    <a:pt x="3055509" y="0"/>
                  </a:lnTo>
                  <a:cubicBezTo>
                    <a:pt x="3107208" y="0"/>
                    <a:pt x="3149119" y="41911"/>
                    <a:pt x="3149119" y="93610"/>
                  </a:cubicBezTo>
                  <a:lnTo>
                    <a:pt x="3149119" y="842494"/>
                  </a:lnTo>
                  <a:cubicBezTo>
                    <a:pt x="3149119" y="894193"/>
                    <a:pt x="3107208" y="936104"/>
                    <a:pt x="3055509" y="936104"/>
                  </a:cubicBezTo>
                  <a:lnTo>
                    <a:pt x="93610" y="936104"/>
                  </a:lnTo>
                  <a:cubicBezTo>
                    <a:pt x="41911" y="936104"/>
                    <a:pt x="0" y="894193"/>
                    <a:pt x="0" y="842494"/>
                  </a:cubicBezTo>
                  <a:lnTo>
                    <a:pt x="0" y="9361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80758" tIns="80758" rIns="80758" bIns="80758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i="0" kern="1200" dirty="0" smtClean="0">
                  <a:latin typeface="Georgia" pitchFamily="18" charset="0"/>
                </a:rPr>
                <a:t>ежедневный мониторинг отпускных цен в </a:t>
              </a:r>
              <a:r>
                <a:rPr lang="ru-RU" sz="1400" i="0" kern="1200" dirty="0" smtClean="0">
                  <a:latin typeface="Times New Roman" pitchFamily="18" charset="0"/>
                  <a:cs typeface="Times New Roman" pitchFamily="18" charset="0"/>
                </a:rPr>
                <a:t>150</a:t>
              </a:r>
              <a:r>
                <a:rPr lang="ru-RU" sz="1400" i="0" kern="1200" dirty="0" smtClean="0">
                  <a:latin typeface="Georgia" pitchFamily="18" charset="0"/>
                </a:rPr>
                <a:t> предприятиях агропромышленного комплекса</a:t>
              </a:r>
              <a:endParaRPr lang="ru-RU" sz="1400" i="0" kern="1200" dirty="0">
                <a:latin typeface="Georgia" pitchFamily="18" charset="0"/>
              </a:endParaRPr>
            </a:p>
          </p:txBody>
        </p:sp>
      </p:grpSp>
      <p:sp>
        <p:nvSpPr>
          <p:cNvPr id="26" name="Полилиния 25"/>
          <p:cNvSpPr/>
          <p:nvPr/>
        </p:nvSpPr>
        <p:spPr>
          <a:xfrm>
            <a:off x="4067946" y="2019180"/>
            <a:ext cx="664456" cy="502744"/>
          </a:xfrm>
          <a:custGeom>
            <a:avLst/>
            <a:gdLst>
              <a:gd name="connsiteX0" fmla="*/ 0 w 668395"/>
              <a:gd name="connsiteY0" fmla="*/ 156196 h 780981"/>
              <a:gd name="connsiteX1" fmla="*/ 334198 w 668395"/>
              <a:gd name="connsiteY1" fmla="*/ 156196 h 780981"/>
              <a:gd name="connsiteX2" fmla="*/ 334198 w 668395"/>
              <a:gd name="connsiteY2" fmla="*/ 0 h 780981"/>
              <a:gd name="connsiteX3" fmla="*/ 668395 w 668395"/>
              <a:gd name="connsiteY3" fmla="*/ 390491 h 780981"/>
              <a:gd name="connsiteX4" fmla="*/ 334198 w 668395"/>
              <a:gd name="connsiteY4" fmla="*/ 780981 h 780981"/>
              <a:gd name="connsiteX5" fmla="*/ 334198 w 668395"/>
              <a:gd name="connsiteY5" fmla="*/ 624785 h 780981"/>
              <a:gd name="connsiteX6" fmla="*/ 0 w 668395"/>
              <a:gd name="connsiteY6" fmla="*/ 624785 h 780981"/>
              <a:gd name="connsiteX7" fmla="*/ 0 w 668395"/>
              <a:gd name="connsiteY7" fmla="*/ 156196 h 78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395" h="780981">
                <a:moveTo>
                  <a:pt x="0" y="156196"/>
                </a:moveTo>
                <a:lnTo>
                  <a:pt x="334198" y="156196"/>
                </a:lnTo>
                <a:lnTo>
                  <a:pt x="334198" y="0"/>
                </a:lnTo>
                <a:lnTo>
                  <a:pt x="668395" y="390491"/>
                </a:lnTo>
                <a:lnTo>
                  <a:pt x="334198" y="780981"/>
                </a:lnTo>
                <a:lnTo>
                  <a:pt x="334198" y="624785"/>
                </a:lnTo>
                <a:lnTo>
                  <a:pt x="0" y="624785"/>
                </a:lnTo>
                <a:lnTo>
                  <a:pt x="0" y="156196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spcFirstLastPara="0" vert="horz" wrap="square" lIns="0" tIns="156196" rIns="200518" bIns="156196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300" kern="1200"/>
          </a:p>
        </p:txBody>
      </p:sp>
      <p:sp>
        <p:nvSpPr>
          <p:cNvPr id="27" name="Полилиния 26"/>
          <p:cNvSpPr/>
          <p:nvPr/>
        </p:nvSpPr>
        <p:spPr>
          <a:xfrm>
            <a:off x="4067946" y="2918181"/>
            <a:ext cx="664455" cy="502744"/>
          </a:xfrm>
          <a:custGeom>
            <a:avLst/>
            <a:gdLst>
              <a:gd name="connsiteX0" fmla="*/ 0 w 668395"/>
              <a:gd name="connsiteY0" fmla="*/ 156196 h 780981"/>
              <a:gd name="connsiteX1" fmla="*/ 334198 w 668395"/>
              <a:gd name="connsiteY1" fmla="*/ 156196 h 780981"/>
              <a:gd name="connsiteX2" fmla="*/ 334198 w 668395"/>
              <a:gd name="connsiteY2" fmla="*/ 0 h 780981"/>
              <a:gd name="connsiteX3" fmla="*/ 668395 w 668395"/>
              <a:gd name="connsiteY3" fmla="*/ 390491 h 780981"/>
              <a:gd name="connsiteX4" fmla="*/ 334198 w 668395"/>
              <a:gd name="connsiteY4" fmla="*/ 780981 h 780981"/>
              <a:gd name="connsiteX5" fmla="*/ 334198 w 668395"/>
              <a:gd name="connsiteY5" fmla="*/ 624785 h 780981"/>
              <a:gd name="connsiteX6" fmla="*/ 0 w 668395"/>
              <a:gd name="connsiteY6" fmla="*/ 624785 h 780981"/>
              <a:gd name="connsiteX7" fmla="*/ 0 w 668395"/>
              <a:gd name="connsiteY7" fmla="*/ 156196 h 78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395" h="780981">
                <a:moveTo>
                  <a:pt x="0" y="156196"/>
                </a:moveTo>
                <a:lnTo>
                  <a:pt x="334198" y="156196"/>
                </a:lnTo>
                <a:lnTo>
                  <a:pt x="334198" y="0"/>
                </a:lnTo>
                <a:lnTo>
                  <a:pt x="668395" y="390491"/>
                </a:lnTo>
                <a:lnTo>
                  <a:pt x="334198" y="780981"/>
                </a:lnTo>
                <a:lnTo>
                  <a:pt x="334198" y="624785"/>
                </a:lnTo>
                <a:lnTo>
                  <a:pt x="0" y="624785"/>
                </a:lnTo>
                <a:lnTo>
                  <a:pt x="0" y="156196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spcFirstLastPara="0" vert="horz" wrap="square" lIns="0" tIns="156196" rIns="200518" bIns="156196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300" kern="1200"/>
          </a:p>
        </p:txBody>
      </p:sp>
      <p:sp>
        <p:nvSpPr>
          <p:cNvPr id="28" name="Полилиния 27"/>
          <p:cNvSpPr/>
          <p:nvPr/>
        </p:nvSpPr>
        <p:spPr>
          <a:xfrm>
            <a:off x="4067946" y="3767900"/>
            <a:ext cx="664456" cy="502744"/>
          </a:xfrm>
          <a:custGeom>
            <a:avLst/>
            <a:gdLst>
              <a:gd name="connsiteX0" fmla="*/ 0 w 668395"/>
              <a:gd name="connsiteY0" fmla="*/ 156196 h 780981"/>
              <a:gd name="connsiteX1" fmla="*/ 334198 w 668395"/>
              <a:gd name="connsiteY1" fmla="*/ 156196 h 780981"/>
              <a:gd name="connsiteX2" fmla="*/ 334198 w 668395"/>
              <a:gd name="connsiteY2" fmla="*/ 0 h 780981"/>
              <a:gd name="connsiteX3" fmla="*/ 668395 w 668395"/>
              <a:gd name="connsiteY3" fmla="*/ 390491 h 780981"/>
              <a:gd name="connsiteX4" fmla="*/ 334198 w 668395"/>
              <a:gd name="connsiteY4" fmla="*/ 780981 h 780981"/>
              <a:gd name="connsiteX5" fmla="*/ 334198 w 668395"/>
              <a:gd name="connsiteY5" fmla="*/ 624785 h 780981"/>
              <a:gd name="connsiteX6" fmla="*/ 0 w 668395"/>
              <a:gd name="connsiteY6" fmla="*/ 624785 h 780981"/>
              <a:gd name="connsiteX7" fmla="*/ 0 w 668395"/>
              <a:gd name="connsiteY7" fmla="*/ 156196 h 78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395" h="780981">
                <a:moveTo>
                  <a:pt x="0" y="156196"/>
                </a:moveTo>
                <a:lnTo>
                  <a:pt x="334198" y="156196"/>
                </a:lnTo>
                <a:lnTo>
                  <a:pt x="334198" y="0"/>
                </a:lnTo>
                <a:lnTo>
                  <a:pt x="668395" y="390491"/>
                </a:lnTo>
                <a:lnTo>
                  <a:pt x="334198" y="780981"/>
                </a:lnTo>
                <a:lnTo>
                  <a:pt x="334198" y="624785"/>
                </a:lnTo>
                <a:lnTo>
                  <a:pt x="0" y="624785"/>
                </a:lnTo>
                <a:lnTo>
                  <a:pt x="0" y="156196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spcFirstLastPara="0" vert="horz" wrap="square" lIns="0" tIns="156196" rIns="200518" bIns="156196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300" kern="1200"/>
          </a:p>
        </p:txBody>
      </p:sp>
    </p:spTree>
    <p:extLst>
      <p:ext uri="{BB962C8B-B14F-4D97-AF65-F5344CB8AC3E}">
        <p14:creationId xmlns:p14="http://schemas.microsoft.com/office/powerpoint/2010/main" val="403344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01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Потребительский рынок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937127"/>
            <a:ext cx="505785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Ежемесячно на рынках и ярмарках предоставляется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3000</a:t>
            </a: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 торговых мест местным 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товаропроизводителям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dirty="0">
              <a:solidFill>
                <a:srgbClr val="002060"/>
              </a:solidFill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Отведены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43</a:t>
            </a: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 места для реализации картофеля и овощей вблизи 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овощехранилищ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dirty="0">
              <a:solidFill>
                <a:srgbClr val="002060"/>
              </a:solidFill>
              <a:latin typeface="Georgia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Проведено совместно с органами местного самоуправления  </a:t>
            </a:r>
            <a:r>
              <a:rPr lang="en-US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более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1200</a:t>
            </a: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 ярмарочных мероприятий</a:t>
            </a:r>
          </a:p>
        </p:txBody>
      </p:sp>
      <p:pic>
        <p:nvPicPr>
          <p:cNvPr id="9" name="Picture 3" descr="D:\Мои документы\Мои рисунки\Картинки для презентаций\ЯРМАРКА_ГУМ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859782"/>
            <a:ext cx="3008736" cy="1504368"/>
          </a:xfrm>
          <a:prstGeom prst="round2DiagRect">
            <a:avLst>
              <a:gd name="adj1" fmla="val 0"/>
              <a:gd name="adj2" fmla="val 9117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U:\Allusers\Petrochenko\Долгих\IMG-20140922-WA0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41789"/>
            <a:ext cx="2959998" cy="16649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40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01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Потребительский рынок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60" y="771550"/>
            <a:ext cx="8184880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09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01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Потребительский рынок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144" y="699542"/>
            <a:ext cx="5187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Оперативно 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приняты меры по недопущению дефицита товаров в ассортименте торговых предприятий (гречка, капуста, рыба, сыр, мясо птицы, мясо говядины и т.д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.)</a:t>
            </a:r>
            <a:endParaRPr lang="ru-RU" sz="1300" dirty="0">
              <a:solidFill>
                <a:srgbClr val="002060"/>
              </a:solidFill>
              <a:latin typeface="Georgia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В 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ассортимент предприятий торговли введена новая продукция товаропроизводителей Новосибирской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области</a:t>
            </a:r>
            <a:endParaRPr lang="ru-RU" sz="1300" dirty="0">
              <a:solidFill>
                <a:srgbClr val="002060"/>
              </a:solidFill>
              <a:latin typeface="Georgia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 Максимально расширено предложение по свежей рыбе, выловленной на территории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области</a:t>
            </a:r>
            <a:endParaRPr lang="ru-RU" sz="1300" dirty="0">
              <a:solidFill>
                <a:srgbClr val="002060"/>
              </a:solidFill>
              <a:latin typeface="Georgia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 </a:t>
            </a:r>
            <a:r>
              <a:rPr lang="ru-RU" sz="1300" dirty="0" err="1">
                <a:solidFill>
                  <a:srgbClr val="002060"/>
                </a:solidFill>
                <a:latin typeface="Georgia" pitchFamily="18" charset="0"/>
              </a:rPr>
              <a:t>Санкционные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 товары заменены товарами российского производства и зарубежных стран,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не 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поддержавших санкции против России. (Казахстан, Белоруссия, Узбекистан, Азербайджан, Израиль, Китай, Бразилия, Марокко, Вьетнам и т.д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.)</a:t>
            </a:r>
            <a:endParaRPr lang="ru-RU" sz="1300" dirty="0">
              <a:solidFill>
                <a:srgbClr val="002060"/>
              </a:solidFill>
              <a:latin typeface="Georgia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 Замораживание цен и фиксация торговых надбавок на социально-значимые продукты первой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необходимости</a:t>
            </a:r>
            <a:endParaRPr lang="ru-RU" sz="1300" dirty="0">
              <a:solidFill>
                <a:srgbClr val="002060"/>
              </a:solidFill>
              <a:latin typeface="Georgia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Действие 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муниципальных дисконтных карт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299" y="843558"/>
            <a:ext cx="2736304" cy="13681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307" y="2535335"/>
            <a:ext cx="2664296" cy="592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6" descr="http://stroyglobal.com/images/akci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552" y="3435846"/>
            <a:ext cx="1905000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3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01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Потребительский рынок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5840" y="891625"/>
            <a:ext cx="5060256" cy="1744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400"/>
              </a:spcBef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Субсидия 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на компенсацию части транспортных расходов по доставке товаров первой необходимости предоставлена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61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торговой организации на сумму </a:t>
            </a:r>
            <a:r>
              <a:rPr lang="en-US" sz="13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300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300" b="1" dirty="0">
                <a:solidFill>
                  <a:srgbClr val="002060"/>
                </a:solidFill>
                <a:latin typeface="Georgia" pitchFamily="18" charset="0"/>
              </a:rPr>
              <a:t>млн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.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рублей </a:t>
            </a:r>
          </a:p>
          <a:p>
            <a:pPr marL="285750" indent="-285750">
              <a:spcBef>
                <a:spcPts val="400"/>
              </a:spcBef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Получатели организуют работу </a:t>
            </a:r>
            <a:r>
              <a:rPr lang="ru-RU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517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 розничных магазинов и двух автолавок в </a:t>
            </a:r>
            <a:r>
              <a:rPr lang="ru-RU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472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 отдаленных селах, обеспечивают наличие ассортимента товаров первой необходимости с уровнем цен не выше среднестатистических по Новосибирской области</a:t>
            </a:r>
            <a:endParaRPr lang="ru-RU" sz="13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306392" y="543252"/>
            <a:ext cx="8267700" cy="322920"/>
          </a:xfrm>
          <a:custGeom>
            <a:avLst/>
            <a:gdLst>
              <a:gd name="connsiteX0" fmla="*/ 0 w 8249844"/>
              <a:gd name="connsiteY0" fmla="*/ 71761 h 430560"/>
              <a:gd name="connsiteX1" fmla="*/ 71761 w 8249844"/>
              <a:gd name="connsiteY1" fmla="*/ 0 h 430560"/>
              <a:gd name="connsiteX2" fmla="*/ 8178083 w 8249844"/>
              <a:gd name="connsiteY2" fmla="*/ 0 h 430560"/>
              <a:gd name="connsiteX3" fmla="*/ 8249844 w 8249844"/>
              <a:gd name="connsiteY3" fmla="*/ 71761 h 430560"/>
              <a:gd name="connsiteX4" fmla="*/ 8249844 w 8249844"/>
              <a:gd name="connsiteY4" fmla="*/ 358799 h 430560"/>
              <a:gd name="connsiteX5" fmla="*/ 8178083 w 8249844"/>
              <a:gd name="connsiteY5" fmla="*/ 430560 h 430560"/>
              <a:gd name="connsiteX6" fmla="*/ 71761 w 8249844"/>
              <a:gd name="connsiteY6" fmla="*/ 430560 h 430560"/>
              <a:gd name="connsiteX7" fmla="*/ 0 w 8249844"/>
              <a:gd name="connsiteY7" fmla="*/ 358799 h 430560"/>
              <a:gd name="connsiteX8" fmla="*/ 0 w 8249844"/>
              <a:gd name="connsiteY8" fmla="*/ 71761 h 43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49844" h="430560">
                <a:moveTo>
                  <a:pt x="0" y="71761"/>
                </a:moveTo>
                <a:cubicBezTo>
                  <a:pt x="0" y="32128"/>
                  <a:pt x="32128" y="0"/>
                  <a:pt x="71761" y="0"/>
                </a:cubicBezTo>
                <a:lnTo>
                  <a:pt x="8178083" y="0"/>
                </a:lnTo>
                <a:cubicBezTo>
                  <a:pt x="8217716" y="0"/>
                  <a:pt x="8249844" y="32128"/>
                  <a:pt x="8249844" y="71761"/>
                </a:cubicBezTo>
                <a:lnTo>
                  <a:pt x="8249844" y="358799"/>
                </a:lnTo>
                <a:cubicBezTo>
                  <a:pt x="8249844" y="398432"/>
                  <a:pt x="8217716" y="430560"/>
                  <a:pt x="8178083" y="430560"/>
                </a:cubicBezTo>
                <a:lnTo>
                  <a:pt x="71761" y="430560"/>
                </a:lnTo>
                <a:cubicBezTo>
                  <a:pt x="32128" y="430560"/>
                  <a:pt x="0" y="398432"/>
                  <a:pt x="0" y="358799"/>
                </a:cubicBezTo>
                <a:lnTo>
                  <a:pt x="0" y="71761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spcFirstLastPara="0" vert="horz" wrap="square" lIns="81978" tIns="81978" rIns="81978" bIns="81978" numCol="1" spcCol="1270" anchor="ctr" anchorCtr="0">
            <a:noAutofit/>
          </a:bodyPr>
          <a:lstStyle/>
          <a:p>
            <a:pPr lvl="0" algn="l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i="1" kern="1200" dirty="0" smtClean="0">
                <a:latin typeface="Georgia" pitchFamily="18" charset="0"/>
              </a:rPr>
              <a:t>Поддержка торговли в отдаленных селах</a:t>
            </a:r>
            <a:endParaRPr lang="ru-RU" sz="1600" b="1" kern="1200" dirty="0">
              <a:latin typeface="Georgia" pitchFamily="18" charset="0"/>
            </a:endParaRPr>
          </a:p>
        </p:txBody>
      </p:sp>
      <p:pic>
        <p:nvPicPr>
          <p:cNvPr id="11" name="Picture 1" descr="D:\Анна Долгих\На сайт\11 k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54982"/>
            <a:ext cx="2519735" cy="14173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7504" y="4268793"/>
            <a:ext cx="787195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6300" indent="-285750">
              <a:spcAft>
                <a:spcPts val="200"/>
              </a:spcAft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торговым 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организациям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выдано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230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 займов на сумму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152,1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 млн.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рублей</a:t>
            </a:r>
            <a:endParaRPr lang="ru-RU" sz="13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384053" y="2720828"/>
            <a:ext cx="8205795" cy="296664"/>
          </a:xfrm>
          <a:custGeom>
            <a:avLst/>
            <a:gdLst>
              <a:gd name="connsiteX0" fmla="*/ 0 w 8002746"/>
              <a:gd name="connsiteY0" fmla="*/ 50701 h 304200"/>
              <a:gd name="connsiteX1" fmla="*/ 50701 w 8002746"/>
              <a:gd name="connsiteY1" fmla="*/ 0 h 304200"/>
              <a:gd name="connsiteX2" fmla="*/ 7952045 w 8002746"/>
              <a:gd name="connsiteY2" fmla="*/ 0 h 304200"/>
              <a:gd name="connsiteX3" fmla="*/ 8002746 w 8002746"/>
              <a:gd name="connsiteY3" fmla="*/ 50701 h 304200"/>
              <a:gd name="connsiteX4" fmla="*/ 8002746 w 8002746"/>
              <a:gd name="connsiteY4" fmla="*/ 253499 h 304200"/>
              <a:gd name="connsiteX5" fmla="*/ 7952045 w 8002746"/>
              <a:gd name="connsiteY5" fmla="*/ 304200 h 304200"/>
              <a:gd name="connsiteX6" fmla="*/ 50701 w 8002746"/>
              <a:gd name="connsiteY6" fmla="*/ 304200 h 304200"/>
              <a:gd name="connsiteX7" fmla="*/ 0 w 8002746"/>
              <a:gd name="connsiteY7" fmla="*/ 253499 h 304200"/>
              <a:gd name="connsiteX8" fmla="*/ 0 w 8002746"/>
              <a:gd name="connsiteY8" fmla="*/ 50701 h 30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02746" h="304200">
                <a:moveTo>
                  <a:pt x="0" y="50701"/>
                </a:moveTo>
                <a:cubicBezTo>
                  <a:pt x="0" y="22700"/>
                  <a:pt x="22700" y="0"/>
                  <a:pt x="50701" y="0"/>
                </a:cubicBezTo>
                <a:lnTo>
                  <a:pt x="7952045" y="0"/>
                </a:lnTo>
                <a:cubicBezTo>
                  <a:pt x="7980046" y="0"/>
                  <a:pt x="8002746" y="22700"/>
                  <a:pt x="8002746" y="50701"/>
                </a:cubicBezTo>
                <a:lnTo>
                  <a:pt x="8002746" y="253499"/>
                </a:lnTo>
                <a:cubicBezTo>
                  <a:pt x="8002746" y="281500"/>
                  <a:pt x="7980046" y="304200"/>
                  <a:pt x="7952045" y="304200"/>
                </a:cubicBezTo>
                <a:lnTo>
                  <a:pt x="50701" y="304200"/>
                </a:lnTo>
                <a:cubicBezTo>
                  <a:pt x="22700" y="304200"/>
                  <a:pt x="0" y="281500"/>
                  <a:pt x="0" y="253499"/>
                </a:cubicBezTo>
                <a:lnTo>
                  <a:pt x="0" y="50701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spcFirstLastPara="0" vert="horz" wrap="square" lIns="64380" tIns="64380" rIns="64380" bIns="64380" numCol="1" spcCol="1270" anchor="ctr" anchorCtr="0">
            <a:noAutofit/>
          </a:bodyPr>
          <a:lstStyle/>
          <a:p>
            <a:pPr lvl="0" algn="l" defTabSz="577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300" b="1" kern="1200" dirty="0" smtClean="0">
                <a:latin typeface="Georgia" pitchFamily="18" charset="0"/>
              </a:rPr>
              <a:t>Фонд развития малого и среднего предпринимательства Новосибирской области:</a:t>
            </a:r>
            <a:endParaRPr lang="ru-RU" sz="1300" b="1" kern="1200" dirty="0">
              <a:latin typeface="Georgia" pitchFamily="18" charset="0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301930" y="3734333"/>
            <a:ext cx="8310895" cy="534058"/>
          </a:xfrm>
          <a:custGeom>
            <a:avLst/>
            <a:gdLst>
              <a:gd name="connsiteX0" fmla="*/ 0 w 8002745"/>
              <a:gd name="connsiteY0" fmla="*/ 106082 h 636480"/>
              <a:gd name="connsiteX1" fmla="*/ 106082 w 8002745"/>
              <a:gd name="connsiteY1" fmla="*/ 0 h 636480"/>
              <a:gd name="connsiteX2" fmla="*/ 7896663 w 8002745"/>
              <a:gd name="connsiteY2" fmla="*/ 0 h 636480"/>
              <a:gd name="connsiteX3" fmla="*/ 8002745 w 8002745"/>
              <a:gd name="connsiteY3" fmla="*/ 106082 h 636480"/>
              <a:gd name="connsiteX4" fmla="*/ 8002745 w 8002745"/>
              <a:gd name="connsiteY4" fmla="*/ 530398 h 636480"/>
              <a:gd name="connsiteX5" fmla="*/ 7896663 w 8002745"/>
              <a:gd name="connsiteY5" fmla="*/ 636480 h 636480"/>
              <a:gd name="connsiteX6" fmla="*/ 106082 w 8002745"/>
              <a:gd name="connsiteY6" fmla="*/ 636480 h 636480"/>
              <a:gd name="connsiteX7" fmla="*/ 0 w 8002745"/>
              <a:gd name="connsiteY7" fmla="*/ 530398 h 636480"/>
              <a:gd name="connsiteX8" fmla="*/ 0 w 8002745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02745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7896663" y="0"/>
                </a:lnTo>
                <a:cubicBezTo>
                  <a:pt x="7955250" y="0"/>
                  <a:pt x="8002745" y="47495"/>
                  <a:pt x="8002745" y="106082"/>
                </a:cubicBezTo>
                <a:lnTo>
                  <a:pt x="8002745" y="530398"/>
                </a:lnTo>
                <a:cubicBezTo>
                  <a:pt x="8002745" y="588985"/>
                  <a:pt x="7955250" y="636480"/>
                  <a:pt x="7896663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spcFirstLastPara="0" vert="horz" wrap="square" lIns="84410" tIns="84410" rIns="84410" bIns="84410" numCol="1" spcCol="1270" anchor="ctr" anchorCtr="0">
            <a:noAutofit/>
          </a:bodyPr>
          <a:lstStyle/>
          <a:p>
            <a:pPr lvl="0" algn="l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300" b="1" kern="1200" dirty="0" smtClean="0">
                <a:latin typeface="Georgia" pitchFamily="18" charset="0"/>
              </a:rPr>
              <a:t>Новосибирский областной фонд микрофинансирования субъектов малого и среднего предпринимательства:</a:t>
            </a:r>
            <a:endParaRPr lang="ru-RU" sz="1300" b="1" kern="1200" dirty="0"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7623" y="3028636"/>
            <a:ext cx="8289544" cy="730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000" indent="-285750">
              <a:spcAft>
                <a:spcPts val="300"/>
              </a:spcAft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торговым организациям выдано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155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поручительств</a:t>
            </a:r>
            <a:r>
              <a:rPr lang="en-US" sz="1300" dirty="0" smtClean="0">
                <a:solidFill>
                  <a:srgbClr val="002060"/>
                </a:solidFill>
                <a:latin typeface="Georgia" pitchFamily="18" charset="0"/>
              </a:rPr>
              <a:t> (</a:t>
            </a:r>
            <a:r>
              <a:rPr lang="en-US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r>
              <a:rPr lang="en-US" sz="1300" dirty="0" smtClean="0">
                <a:solidFill>
                  <a:srgbClr val="002060"/>
                </a:solidFill>
                <a:latin typeface="Georgia" pitchFamily="18" charset="0"/>
              </a:rPr>
              <a:t>%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всех выданных поручительств) 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на сумму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759,4 </a:t>
            </a:r>
            <a:r>
              <a:rPr lang="ru-RU" sz="1300" dirty="0">
                <a:solidFill>
                  <a:srgbClr val="002060"/>
                </a:solidFill>
                <a:latin typeface="Georgia" pitchFamily="18" charset="0"/>
              </a:rPr>
              <a:t>млн.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рублей (</a:t>
            </a:r>
            <a:r>
              <a:rPr lang="ru-RU" sz="1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49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% общей суммы поручительств)</a:t>
            </a:r>
          </a:p>
          <a:p>
            <a:pPr marL="540000" indent="-285750"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Привлечено кредитов под выданные поручительства –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1 530 </a:t>
            </a:r>
            <a:r>
              <a:rPr lang="ru-RU" sz="1300" dirty="0" smtClean="0">
                <a:solidFill>
                  <a:srgbClr val="002060"/>
                </a:solidFill>
                <a:latin typeface="Georgia" pitchFamily="18" charset="0"/>
              </a:rPr>
              <a:t>млн. рублей</a:t>
            </a:r>
            <a:endParaRPr lang="ru-RU" sz="13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23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01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Потребительский рынок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843558"/>
            <a:ext cx="8064896" cy="3528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году в сфере торговли министерство ставит перед собой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задач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: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продолжить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работу штаба и проведение оперативного мониторинга и контроля за состоянием региональных рынков сельскохозяйственной продукции, сырья и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продовольствия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продолжить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работу по развитию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многоформатной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торговли, уделив особое внимание сельским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территориям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максимально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создать условия для реализации населением, фермерами и владельцами ЛПХ излишков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продукции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оказывать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все меры государственной поддержки (финансовую, организационную, информационную)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предприятиям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потребительского рынка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области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39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450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Поддержка малого и среднего </a:t>
            </a:r>
            <a:r>
              <a:rPr lang="ru-RU" dirty="0" smtClean="0">
                <a:solidFill>
                  <a:srgbClr val="0070C0"/>
                </a:solidFill>
              </a:rPr>
              <a:t>предпринимательства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323528" y="1653648"/>
            <a:ext cx="8496944" cy="761864"/>
          </a:xfrm>
          <a:custGeom>
            <a:avLst/>
            <a:gdLst>
              <a:gd name="connsiteX0" fmla="*/ 0 w 6120680"/>
              <a:gd name="connsiteY0" fmla="*/ 112712 h 676260"/>
              <a:gd name="connsiteX1" fmla="*/ 112712 w 6120680"/>
              <a:gd name="connsiteY1" fmla="*/ 0 h 676260"/>
              <a:gd name="connsiteX2" fmla="*/ 6007968 w 6120680"/>
              <a:gd name="connsiteY2" fmla="*/ 0 h 676260"/>
              <a:gd name="connsiteX3" fmla="*/ 6120680 w 6120680"/>
              <a:gd name="connsiteY3" fmla="*/ 112712 h 676260"/>
              <a:gd name="connsiteX4" fmla="*/ 6120680 w 6120680"/>
              <a:gd name="connsiteY4" fmla="*/ 563548 h 676260"/>
              <a:gd name="connsiteX5" fmla="*/ 6007968 w 6120680"/>
              <a:gd name="connsiteY5" fmla="*/ 676260 h 676260"/>
              <a:gd name="connsiteX6" fmla="*/ 112712 w 6120680"/>
              <a:gd name="connsiteY6" fmla="*/ 676260 h 676260"/>
              <a:gd name="connsiteX7" fmla="*/ 0 w 6120680"/>
              <a:gd name="connsiteY7" fmla="*/ 563548 h 676260"/>
              <a:gd name="connsiteX8" fmla="*/ 0 w 6120680"/>
              <a:gd name="connsiteY8" fmla="*/ 112712 h 6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20680" h="676260">
                <a:moveTo>
                  <a:pt x="0" y="112712"/>
                </a:moveTo>
                <a:cubicBezTo>
                  <a:pt x="0" y="50463"/>
                  <a:pt x="50463" y="0"/>
                  <a:pt x="112712" y="0"/>
                </a:cubicBezTo>
                <a:lnTo>
                  <a:pt x="6007968" y="0"/>
                </a:lnTo>
                <a:cubicBezTo>
                  <a:pt x="6070217" y="0"/>
                  <a:pt x="6120680" y="50463"/>
                  <a:pt x="6120680" y="112712"/>
                </a:cubicBezTo>
                <a:lnTo>
                  <a:pt x="6120680" y="563548"/>
                </a:lnTo>
                <a:cubicBezTo>
                  <a:pt x="6120680" y="625797"/>
                  <a:pt x="6070217" y="676260"/>
                  <a:pt x="6007968" y="676260"/>
                </a:cubicBezTo>
                <a:lnTo>
                  <a:pt x="112712" y="676260"/>
                </a:lnTo>
                <a:cubicBezTo>
                  <a:pt x="50463" y="676260"/>
                  <a:pt x="0" y="625797"/>
                  <a:pt x="0" y="563548"/>
                </a:cubicBezTo>
                <a:lnTo>
                  <a:pt x="0" y="112712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97782" tIns="97782" rIns="97782" bIns="97782" numCol="1" spcCol="1270" anchor="ctr" anchorCtr="0">
            <a:noAutofit/>
          </a:bodyPr>
          <a:lstStyle/>
          <a:p>
            <a:pPr lvl="0" algn="ctr" defTabSz="7556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Создание максимально благо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приятных</a:t>
            </a:r>
            <a:r>
              <a:rPr lang="ru-RU" sz="1600" b="1" kern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условий для функционирования </a:t>
            </a:r>
            <a:br>
              <a:rPr lang="ru-RU" sz="1600" b="1" kern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1600" b="1" kern="12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 развития малого бизнеса и развития предпринимательства</a:t>
            </a:r>
            <a:endParaRPr lang="ru-RU" sz="1600" b="1" kern="12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323528" y="1009922"/>
            <a:ext cx="8496944" cy="477360"/>
          </a:xfrm>
          <a:custGeom>
            <a:avLst/>
            <a:gdLst>
              <a:gd name="connsiteX0" fmla="*/ 0 w 1584175"/>
              <a:gd name="connsiteY0" fmla="*/ 106082 h 636480"/>
              <a:gd name="connsiteX1" fmla="*/ 106082 w 1584175"/>
              <a:gd name="connsiteY1" fmla="*/ 0 h 636480"/>
              <a:gd name="connsiteX2" fmla="*/ 1478093 w 1584175"/>
              <a:gd name="connsiteY2" fmla="*/ 0 h 636480"/>
              <a:gd name="connsiteX3" fmla="*/ 1584175 w 1584175"/>
              <a:gd name="connsiteY3" fmla="*/ 106082 h 636480"/>
              <a:gd name="connsiteX4" fmla="*/ 1584175 w 1584175"/>
              <a:gd name="connsiteY4" fmla="*/ 530398 h 636480"/>
              <a:gd name="connsiteX5" fmla="*/ 1478093 w 1584175"/>
              <a:gd name="connsiteY5" fmla="*/ 636480 h 636480"/>
              <a:gd name="connsiteX6" fmla="*/ 106082 w 1584175"/>
              <a:gd name="connsiteY6" fmla="*/ 636480 h 636480"/>
              <a:gd name="connsiteX7" fmla="*/ 0 w 1584175"/>
              <a:gd name="connsiteY7" fmla="*/ 530398 h 636480"/>
              <a:gd name="connsiteX8" fmla="*/ 0 w 1584175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4175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1478093" y="0"/>
                </a:lnTo>
                <a:cubicBezTo>
                  <a:pt x="1536680" y="0"/>
                  <a:pt x="1584175" y="47495"/>
                  <a:pt x="1584175" y="106082"/>
                </a:cubicBezTo>
                <a:lnTo>
                  <a:pt x="1584175" y="530398"/>
                </a:lnTo>
                <a:cubicBezTo>
                  <a:pt x="1584175" y="588985"/>
                  <a:pt x="1536680" y="636480"/>
                  <a:pt x="1478093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92030" tIns="92030" rIns="92030" bIns="9203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atin typeface="Georgia" pitchFamily="18" charset="0"/>
              </a:rPr>
              <a:t>Задача</a:t>
            </a:r>
            <a:endParaRPr lang="ru-RU" sz="1600" kern="12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51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450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Поддержка малого и среднего предпринимательства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2715766"/>
            <a:ext cx="3745143" cy="16795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9542"/>
            <a:ext cx="3417741" cy="1728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9542"/>
            <a:ext cx="3607933" cy="16891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22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450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Поддержка малого и среднего предпринимательства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7534"/>
            <a:ext cx="7112480" cy="38965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517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450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Поддержка малого и среднего предпринимательства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435188" y="730641"/>
            <a:ext cx="3384377" cy="905347"/>
          </a:xfrm>
          <a:custGeom>
            <a:avLst/>
            <a:gdLst>
              <a:gd name="connsiteX0" fmla="*/ 0 w 2914891"/>
              <a:gd name="connsiteY0" fmla="*/ 97330 h 583968"/>
              <a:gd name="connsiteX1" fmla="*/ 97330 w 2914891"/>
              <a:gd name="connsiteY1" fmla="*/ 0 h 583968"/>
              <a:gd name="connsiteX2" fmla="*/ 2817561 w 2914891"/>
              <a:gd name="connsiteY2" fmla="*/ 0 h 583968"/>
              <a:gd name="connsiteX3" fmla="*/ 2914891 w 2914891"/>
              <a:gd name="connsiteY3" fmla="*/ 97330 h 583968"/>
              <a:gd name="connsiteX4" fmla="*/ 2914891 w 2914891"/>
              <a:gd name="connsiteY4" fmla="*/ 486638 h 583968"/>
              <a:gd name="connsiteX5" fmla="*/ 2817561 w 2914891"/>
              <a:gd name="connsiteY5" fmla="*/ 583968 h 583968"/>
              <a:gd name="connsiteX6" fmla="*/ 97330 w 2914891"/>
              <a:gd name="connsiteY6" fmla="*/ 583968 h 583968"/>
              <a:gd name="connsiteX7" fmla="*/ 0 w 2914891"/>
              <a:gd name="connsiteY7" fmla="*/ 486638 h 583968"/>
              <a:gd name="connsiteX8" fmla="*/ 0 w 2914891"/>
              <a:gd name="connsiteY8" fmla="*/ 97330 h 58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14891" h="583968">
                <a:moveTo>
                  <a:pt x="0" y="97330"/>
                </a:moveTo>
                <a:cubicBezTo>
                  <a:pt x="0" y="43576"/>
                  <a:pt x="43576" y="0"/>
                  <a:pt x="97330" y="0"/>
                </a:cubicBezTo>
                <a:lnTo>
                  <a:pt x="2817561" y="0"/>
                </a:lnTo>
                <a:cubicBezTo>
                  <a:pt x="2871315" y="0"/>
                  <a:pt x="2914891" y="43576"/>
                  <a:pt x="2914891" y="97330"/>
                </a:cubicBezTo>
                <a:lnTo>
                  <a:pt x="2914891" y="486638"/>
                </a:lnTo>
                <a:cubicBezTo>
                  <a:pt x="2914891" y="540392"/>
                  <a:pt x="2871315" y="583968"/>
                  <a:pt x="2817561" y="583968"/>
                </a:cubicBezTo>
                <a:lnTo>
                  <a:pt x="97330" y="583968"/>
                </a:lnTo>
                <a:cubicBezTo>
                  <a:pt x="43576" y="583968"/>
                  <a:pt x="0" y="540392"/>
                  <a:pt x="0" y="486638"/>
                </a:cubicBezTo>
                <a:lnTo>
                  <a:pt x="0" y="9733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97087" tIns="97087" rIns="97087" bIns="97087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 smtClean="0">
                <a:latin typeface="Georgia" pitchFamily="18" charset="0"/>
              </a:rPr>
              <a:t>Фонд поручительств</a:t>
            </a:r>
            <a:r>
              <a:rPr lang="ru-RU" sz="1800" kern="1200" dirty="0" smtClean="0">
                <a:latin typeface="Georgia" pitchFamily="18" charset="0"/>
              </a:rPr>
              <a:t/>
            </a:r>
            <a:br>
              <a:rPr lang="ru-RU" sz="1800" kern="1200" dirty="0" smtClean="0">
                <a:latin typeface="Georgia" pitchFamily="18" charset="0"/>
              </a:rPr>
            </a:br>
            <a:r>
              <a:rPr lang="ru-RU" sz="1200" kern="1200" dirty="0" smtClean="0">
                <a:latin typeface="Georgia" pitchFamily="18" charset="0"/>
              </a:rPr>
              <a:t>(фонд развития малого и </a:t>
            </a:r>
            <a:br>
              <a:rPr lang="ru-RU" sz="1200" kern="1200" dirty="0" smtClean="0">
                <a:latin typeface="Georgia" pitchFamily="18" charset="0"/>
              </a:rPr>
            </a:br>
            <a:r>
              <a:rPr lang="ru-RU" sz="1200" kern="1200" dirty="0" smtClean="0">
                <a:latin typeface="Georgia" pitchFamily="18" charset="0"/>
              </a:rPr>
              <a:t>среднего предпринимательства) </a:t>
            </a:r>
            <a:br>
              <a:rPr lang="ru-RU" sz="1200" kern="1200" dirty="0" smtClean="0">
                <a:latin typeface="Georgia" pitchFamily="18" charset="0"/>
              </a:rPr>
            </a:br>
            <a:r>
              <a:rPr lang="ru-RU" b="1" kern="1200" dirty="0" smtClean="0">
                <a:latin typeface="Georgia" pitchFamily="18" charset="0"/>
              </a:rPr>
              <a:t>Новосибирской области</a:t>
            </a:r>
            <a:endParaRPr lang="ru-RU" b="1" kern="1200" dirty="0">
              <a:latin typeface="Georgia" pitchFamily="18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4328828" y="730641"/>
            <a:ext cx="3456384" cy="905347"/>
          </a:xfrm>
          <a:custGeom>
            <a:avLst/>
            <a:gdLst>
              <a:gd name="connsiteX0" fmla="*/ 0 w 2914891"/>
              <a:gd name="connsiteY0" fmla="*/ 97330 h 583968"/>
              <a:gd name="connsiteX1" fmla="*/ 97330 w 2914891"/>
              <a:gd name="connsiteY1" fmla="*/ 0 h 583968"/>
              <a:gd name="connsiteX2" fmla="*/ 2817561 w 2914891"/>
              <a:gd name="connsiteY2" fmla="*/ 0 h 583968"/>
              <a:gd name="connsiteX3" fmla="*/ 2914891 w 2914891"/>
              <a:gd name="connsiteY3" fmla="*/ 97330 h 583968"/>
              <a:gd name="connsiteX4" fmla="*/ 2914891 w 2914891"/>
              <a:gd name="connsiteY4" fmla="*/ 486638 h 583968"/>
              <a:gd name="connsiteX5" fmla="*/ 2817561 w 2914891"/>
              <a:gd name="connsiteY5" fmla="*/ 583968 h 583968"/>
              <a:gd name="connsiteX6" fmla="*/ 97330 w 2914891"/>
              <a:gd name="connsiteY6" fmla="*/ 583968 h 583968"/>
              <a:gd name="connsiteX7" fmla="*/ 0 w 2914891"/>
              <a:gd name="connsiteY7" fmla="*/ 486638 h 583968"/>
              <a:gd name="connsiteX8" fmla="*/ 0 w 2914891"/>
              <a:gd name="connsiteY8" fmla="*/ 97330 h 58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14891" h="583968">
                <a:moveTo>
                  <a:pt x="0" y="97330"/>
                </a:moveTo>
                <a:cubicBezTo>
                  <a:pt x="0" y="43576"/>
                  <a:pt x="43576" y="0"/>
                  <a:pt x="97330" y="0"/>
                </a:cubicBezTo>
                <a:lnTo>
                  <a:pt x="2817561" y="0"/>
                </a:lnTo>
                <a:cubicBezTo>
                  <a:pt x="2871315" y="0"/>
                  <a:pt x="2914891" y="43576"/>
                  <a:pt x="2914891" y="97330"/>
                </a:cubicBezTo>
                <a:lnTo>
                  <a:pt x="2914891" y="486638"/>
                </a:lnTo>
                <a:cubicBezTo>
                  <a:pt x="2914891" y="540392"/>
                  <a:pt x="2871315" y="583968"/>
                  <a:pt x="2817561" y="583968"/>
                </a:cubicBezTo>
                <a:lnTo>
                  <a:pt x="97330" y="583968"/>
                </a:lnTo>
                <a:cubicBezTo>
                  <a:pt x="43576" y="583968"/>
                  <a:pt x="0" y="540392"/>
                  <a:pt x="0" y="486638"/>
                </a:cubicBezTo>
                <a:lnTo>
                  <a:pt x="0" y="9733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97087" tIns="97087" rIns="97087" bIns="97087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latin typeface="Georgia" pitchFamily="18" charset="0"/>
              </a:rPr>
              <a:t>Фонд микрофинансирования </a:t>
            </a:r>
            <a:r>
              <a:rPr lang="ru-RU" sz="1200" kern="1200" dirty="0" smtClean="0">
                <a:latin typeface="Georgia" pitchFamily="18" charset="0"/>
              </a:rPr>
              <a:t>(субъектов малого и среднего предпринимательства)</a:t>
            </a:r>
            <a:r>
              <a:rPr lang="ru-RU" sz="1800" b="1" kern="1200" dirty="0" smtClean="0">
                <a:latin typeface="Georgia" pitchFamily="18" charset="0"/>
              </a:rPr>
              <a:t/>
            </a:r>
            <a:br>
              <a:rPr lang="ru-RU" sz="1800" b="1" kern="1200" dirty="0" smtClean="0">
                <a:latin typeface="Georgia" pitchFamily="18" charset="0"/>
              </a:rPr>
            </a:br>
            <a:r>
              <a:rPr lang="ru-RU" sz="1800" b="1" kern="1200" dirty="0" smtClean="0">
                <a:latin typeface="Georgia" pitchFamily="18" charset="0"/>
              </a:rPr>
              <a:t>Новосибирской области</a:t>
            </a:r>
            <a:endParaRPr lang="ru-RU" sz="1800" b="1" kern="1200" dirty="0">
              <a:latin typeface="Georgia" pitchFamily="18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1048309" y="2409732"/>
            <a:ext cx="2158132" cy="954106"/>
          </a:xfrm>
          <a:custGeom>
            <a:avLst/>
            <a:gdLst>
              <a:gd name="connsiteX0" fmla="*/ 0 w 2158132"/>
              <a:gd name="connsiteY0" fmla="*/ 102606 h 615625"/>
              <a:gd name="connsiteX1" fmla="*/ 102606 w 2158132"/>
              <a:gd name="connsiteY1" fmla="*/ 0 h 615625"/>
              <a:gd name="connsiteX2" fmla="*/ 2055526 w 2158132"/>
              <a:gd name="connsiteY2" fmla="*/ 0 h 615625"/>
              <a:gd name="connsiteX3" fmla="*/ 2158132 w 2158132"/>
              <a:gd name="connsiteY3" fmla="*/ 102606 h 615625"/>
              <a:gd name="connsiteX4" fmla="*/ 2158132 w 2158132"/>
              <a:gd name="connsiteY4" fmla="*/ 513019 h 615625"/>
              <a:gd name="connsiteX5" fmla="*/ 2055526 w 2158132"/>
              <a:gd name="connsiteY5" fmla="*/ 615625 h 615625"/>
              <a:gd name="connsiteX6" fmla="*/ 102606 w 2158132"/>
              <a:gd name="connsiteY6" fmla="*/ 615625 h 615625"/>
              <a:gd name="connsiteX7" fmla="*/ 0 w 2158132"/>
              <a:gd name="connsiteY7" fmla="*/ 513019 h 615625"/>
              <a:gd name="connsiteX8" fmla="*/ 0 w 2158132"/>
              <a:gd name="connsiteY8" fmla="*/ 102606 h 61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132" h="615625">
                <a:moveTo>
                  <a:pt x="0" y="102606"/>
                </a:moveTo>
                <a:cubicBezTo>
                  <a:pt x="0" y="45938"/>
                  <a:pt x="45938" y="0"/>
                  <a:pt x="102606" y="0"/>
                </a:cubicBezTo>
                <a:lnTo>
                  <a:pt x="2055526" y="0"/>
                </a:lnTo>
                <a:cubicBezTo>
                  <a:pt x="2112194" y="0"/>
                  <a:pt x="2158132" y="45938"/>
                  <a:pt x="2158132" y="102606"/>
                </a:cubicBezTo>
                <a:lnTo>
                  <a:pt x="2158132" y="513019"/>
                </a:lnTo>
                <a:cubicBezTo>
                  <a:pt x="2158132" y="569687"/>
                  <a:pt x="2112194" y="615625"/>
                  <a:pt x="2055526" y="615625"/>
                </a:cubicBezTo>
                <a:lnTo>
                  <a:pt x="102606" y="615625"/>
                </a:lnTo>
                <a:cubicBezTo>
                  <a:pt x="45938" y="615625"/>
                  <a:pt x="0" y="569687"/>
                  <a:pt x="0" y="513019"/>
                </a:cubicBezTo>
                <a:lnTo>
                  <a:pt x="0" y="102606"/>
                </a:lnTo>
                <a:close/>
              </a:path>
            </a:pathLst>
          </a:custGeom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5772" tIns="52912" rIns="75772" bIns="52912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>
                <a:latin typeface="Georgia" pitchFamily="18" charset="0"/>
              </a:rPr>
              <a:t>Общий объем поручительств: </a:t>
            </a:r>
            <a:br>
              <a:rPr lang="ru-RU" sz="1200" kern="1200" dirty="0" smtClean="0">
                <a:latin typeface="Georgia" pitchFamily="18" charset="0"/>
              </a:rPr>
            </a:br>
            <a:r>
              <a:rPr lang="ru-RU" sz="1600" b="1" kern="1200" dirty="0" smtClean="0">
                <a:effectLst/>
                <a:latin typeface="Times New Roman" pitchFamily="18" charset="0"/>
                <a:cs typeface="Times New Roman" pitchFamily="18" charset="0"/>
              </a:rPr>
              <a:t>1 563,7 </a:t>
            </a:r>
            <a:r>
              <a:rPr lang="ru-RU" sz="1400" b="1" kern="1200" dirty="0" err="1" smtClean="0">
                <a:effectLst/>
                <a:latin typeface="Georgia" pitchFamily="18" charset="0"/>
                <a:cs typeface="Arial" pitchFamily="34" charset="0"/>
              </a:rPr>
              <a:t>млн.рублей</a:t>
            </a:r>
            <a:r>
              <a:rPr lang="en-US" sz="1400" b="1" kern="1200" dirty="0" smtClean="0">
                <a:effectLst/>
                <a:latin typeface="Georgia" pitchFamily="18" charset="0"/>
                <a:cs typeface="Arial" pitchFamily="34" charset="0"/>
              </a:rPr>
              <a:t/>
            </a:r>
            <a:br>
              <a:rPr lang="en-US" sz="1400" b="1" kern="1200" dirty="0" smtClean="0">
                <a:effectLst/>
                <a:latin typeface="Georgia" pitchFamily="18" charset="0"/>
                <a:cs typeface="Arial" pitchFamily="34" charset="0"/>
              </a:rPr>
            </a:br>
            <a:r>
              <a:rPr lang="en-US" sz="1200" kern="1200" dirty="0" smtClean="0">
                <a:effectLst/>
                <a:latin typeface="Georgia" pitchFamily="18" charset="0"/>
                <a:cs typeface="Arial" pitchFamily="34" charset="0"/>
              </a:rPr>
              <a:t>(</a:t>
            </a:r>
            <a:r>
              <a:rPr lang="ru-RU" sz="1200" kern="1200" dirty="0" smtClean="0">
                <a:effectLst/>
                <a:latin typeface="Georgia" pitchFamily="18" charset="0"/>
                <a:cs typeface="Arial" pitchFamily="34" charset="0"/>
              </a:rPr>
              <a:t>в </a:t>
            </a:r>
            <a:r>
              <a:rPr lang="ru-RU" sz="1400" kern="1200" dirty="0" smtClean="0">
                <a:effectLst/>
                <a:latin typeface="Times New Roman" pitchFamily="18" charset="0"/>
                <a:cs typeface="Times New Roman" pitchFamily="18" charset="0"/>
              </a:rPr>
              <a:t>2,6</a:t>
            </a:r>
            <a:r>
              <a:rPr lang="ru-RU" sz="1200" kern="1200" dirty="0" smtClean="0">
                <a:effectLst/>
                <a:latin typeface="Georgia" pitchFamily="18" charset="0"/>
                <a:cs typeface="Arial" pitchFamily="34" charset="0"/>
              </a:rPr>
              <a:t> раза больше, </a:t>
            </a:r>
            <a:br>
              <a:rPr lang="ru-RU" sz="1200" kern="1200" dirty="0" smtClean="0">
                <a:effectLst/>
                <a:latin typeface="Georgia" pitchFamily="18" charset="0"/>
                <a:cs typeface="Arial" pitchFamily="34" charset="0"/>
              </a:rPr>
            </a:br>
            <a:r>
              <a:rPr lang="ru-RU" sz="1200" kern="1200" dirty="0" smtClean="0">
                <a:effectLst/>
                <a:latin typeface="Georgia" pitchFamily="18" charset="0"/>
                <a:cs typeface="Arial" pitchFamily="34" charset="0"/>
              </a:rPr>
              <a:t>чем в </a:t>
            </a:r>
            <a:r>
              <a:rPr lang="ru-RU" sz="1200" kern="1200" dirty="0" smtClean="0">
                <a:effectLst/>
                <a:latin typeface="Times New Roman" pitchFamily="18" charset="0"/>
                <a:cs typeface="Times New Roman" pitchFamily="18" charset="0"/>
              </a:rPr>
              <a:t>2014</a:t>
            </a:r>
            <a:r>
              <a:rPr lang="ru-RU" sz="1200" kern="1200" dirty="0" smtClean="0">
                <a:effectLst/>
                <a:latin typeface="Georgia" pitchFamily="18" charset="0"/>
                <a:cs typeface="Arial" pitchFamily="34" charset="0"/>
              </a:rPr>
              <a:t> году)</a:t>
            </a:r>
            <a:endParaRPr lang="ru-RU" sz="1200" kern="1200" dirty="0"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5113114" y="2409732"/>
            <a:ext cx="2158132" cy="954106"/>
          </a:xfrm>
          <a:custGeom>
            <a:avLst/>
            <a:gdLst>
              <a:gd name="connsiteX0" fmla="*/ 0 w 2158132"/>
              <a:gd name="connsiteY0" fmla="*/ 102606 h 615625"/>
              <a:gd name="connsiteX1" fmla="*/ 102606 w 2158132"/>
              <a:gd name="connsiteY1" fmla="*/ 0 h 615625"/>
              <a:gd name="connsiteX2" fmla="*/ 2055526 w 2158132"/>
              <a:gd name="connsiteY2" fmla="*/ 0 h 615625"/>
              <a:gd name="connsiteX3" fmla="*/ 2158132 w 2158132"/>
              <a:gd name="connsiteY3" fmla="*/ 102606 h 615625"/>
              <a:gd name="connsiteX4" fmla="*/ 2158132 w 2158132"/>
              <a:gd name="connsiteY4" fmla="*/ 513019 h 615625"/>
              <a:gd name="connsiteX5" fmla="*/ 2055526 w 2158132"/>
              <a:gd name="connsiteY5" fmla="*/ 615625 h 615625"/>
              <a:gd name="connsiteX6" fmla="*/ 102606 w 2158132"/>
              <a:gd name="connsiteY6" fmla="*/ 615625 h 615625"/>
              <a:gd name="connsiteX7" fmla="*/ 0 w 2158132"/>
              <a:gd name="connsiteY7" fmla="*/ 513019 h 615625"/>
              <a:gd name="connsiteX8" fmla="*/ 0 w 2158132"/>
              <a:gd name="connsiteY8" fmla="*/ 102606 h 61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132" h="615625">
                <a:moveTo>
                  <a:pt x="0" y="102606"/>
                </a:moveTo>
                <a:cubicBezTo>
                  <a:pt x="0" y="45938"/>
                  <a:pt x="45938" y="0"/>
                  <a:pt x="102606" y="0"/>
                </a:cubicBezTo>
                <a:lnTo>
                  <a:pt x="2055526" y="0"/>
                </a:lnTo>
                <a:cubicBezTo>
                  <a:pt x="2112194" y="0"/>
                  <a:pt x="2158132" y="45938"/>
                  <a:pt x="2158132" y="102606"/>
                </a:cubicBezTo>
                <a:lnTo>
                  <a:pt x="2158132" y="513019"/>
                </a:lnTo>
                <a:cubicBezTo>
                  <a:pt x="2158132" y="569687"/>
                  <a:pt x="2112194" y="615625"/>
                  <a:pt x="2055526" y="615625"/>
                </a:cubicBezTo>
                <a:lnTo>
                  <a:pt x="102606" y="615625"/>
                </a:lnTo>
                <a:cubicBezTo>
                  <a:pt x="45938" y="615625"/>
                  <a:pt x="0" y="569687"/>
                  <a:pt x="0" y="513019"/>
                </a:cubicBezTo>
                <a:lnTo>
                  <a:pt x="0" y="102606"/>
                </a:lnTo>
                <a:close/>
              </a:path>
            </a:pathLst>
          </a:custGeom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5772" tIns="52912" rIns="75772" bIns="52912" numCol="1" spcCol="1270" anchor="t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>
                <a:latin typeface="Georgia" pitchFamily="18" charset="0"/>
              </a:rPr>
              <a:t>Общая сумма </a:t>
            </a:r>
            <a:r>
              <a:rPr lang="ru-RU" sz="1200" kern="1200" dirty="0" err="1" smtClean="0">
                <a:effectLst/>
                <a:latin typeface="Georgia" pitchFamily="18" charset="0"/>
              </a:rPr>
              <a:t>микрозаймов</a:t>
            </a:r>
            <a:r>
              <a:rPr lang="ru-RU" sz="1200" kern="1200" dirty="0" smtClean="0">
                <a:effectLst/>
                <a:latin typeface="Georgia" pitchFamily="18" charset="0"/>
              </a:rPr>
              <a:t>: </a:t>
            </a:r>
            <a:br>
              <a:rPr lang="ru-RU" sz="1200" kern="1200" dirty="0" smtClean="0">
                <a:effectLst/>
                <a:latin typeface="Georgia" pitchFamily="18" charset="0"/>
              </a:rPr>
            </a:br>
            <a:r>
              <a:rPr lang="ru-RU" sz="1600" b="1" kern="1200" dirty="0" smtClean="0"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b="1" kern="1200" dirty="0" smtClean="0">
                <a:effectLst/>
                <a:latin typeface="Times New Roman" pitchFamily="18" charset="0"/>
                <a:cs typeface="Times New Roman" pitchFamily="18" charset="0"/>
              </a:rPr>
              <a:t>87,1</a:t>
            </a:r>
            <a:r>
              <a:rPr lang="ru-RU" sz="1600" kern="1200" dirty="0" smtClean="0">
                <a:effectLst/>
                <a:latin typeface="Georgia" pitchFamily="18" charset="0"/>
                <a:cs typeface="Arial" pitchFamily="34" charset="0"/>
              </a:rPr>
              <a:t> </a:t>
            </a:r>
            <a:r>
              <a:rPr lang="ru-RU" sz="1400" b="1" kern="1200" dirty="0" err="1" smtClean="0">
                <a:effectLst/>
                <a:latin typeface="Georgia" pitchFamily="18" charset="0"/>
                <a:cs typeface="Arial" pitchFamily="34" charset="0"/>
              </a:rPr>
              <a:t>млн.рублей</a:t>
            </a:r>
            <a:endParaRPr lang="ru-RU" sz="1400" b="1" kern="1200" dirty="0" smtClean="0">
              <a:effectLst/>
              <a:latin typeface="Georgia" pitchFamily="18" charset="0"/>
              <a:cs typeface="Arial" pitchFamily="34" charset="0"/>
            </a:endParaRPr>
          </a:p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dirty="0" smtClean="0">
                <a:latin typeface="Georgia" pitchFamily="18" charset="0"/>
                <a:cs typeface="Arial" pitchFamily="34" charset="0"/>
              </a:rPr>
              <a:t>(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sz="14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1200" dirty="0">
                <a:latin typeface="Georgia" pitchFamily="18" charset="0"/>
                <a:cs typeface="Arial" pitchFamily="34" charset="0"/>
              </a:rPr>
              <a:t>к</a:t>
            </a:r>
            <a:r>
              <a:rPr lang="ru-RU" sz="1200" dirty="0" smtClean="0">
                <a:latin typeface="Georgia" pitchFamily="18" charset="0"/>
                <a:cs typeface="Arial" pitchFamily="34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2014</a:t>
            </a:r>
            <a:r>
              <a:rPr lang="ru-RU" sz="1200" dirty="0">
                <a:latin typeface="Georgia" pitchFamily="18" charset="0"/>
                <a:cs typeface="Arial" pitchFamily="34" charset="0"/>
              </a:rPr>
              <a:t> году)</a:t>
            </a:r>
          </a:p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kern="1200" dirty="0">
              <a:effectLst/>
              <a:latin typeface="Georgia" pitchFamily="18" charset="0"/>
              <a:cs typeface="Arial" pitchFamily="34" charset="0"/>
            </a:endParaRPr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1230975467"/>
              </p:ext>
            </p:extLst>
          </p:nvPr>
        </p:nvGraphicFramePr>
        <p:xfrm>
          <a:off x="755577" y="3579862"/>
          <a:ext cx="7029635" cy="702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Полилиния 18"/>
          <p:cNvSpPr/>
          <p:nvPr/>
        </p:nvSpPr>
        <p:spPr>
          <a:xfrm>
            <a:off x="435187" y="1761661"/>
            <a:ext cx="3384377" cy="547103"/>
          </a:xfrm>
          <a:custGeom>
            <a:avLst/>
            <a:gdLst>
              <a:gd name="connsiteX0" fmla="*/ 0 w 3280012"/>
              <a:gd name="connsiteY0" fmla="*/ 79561 h 477359"/>
              <a:gd name="connsiteX1" fmla="*/ 79561 w 3280012"/>
              <a:gd name="connsiteY1" fmla="*/ 0 h 477359"/>
              <a:gd name="connsiteX2" fmla="*/ 3200451 w 3280012"/>
              <a:gd name="connsiteY2" fmla="*/ 0 h 477359"/>
              <a:gd name="connsiteX3" fmla="*/ 3280012 w 3280012"/>
              <a:gd name="connsiteY3" fmla="*/ 79561 h 477359"/>
              <a:gd name="connsiteX4" fmla="*/ 3280012 w 3280012"/>
              <a:gd name="connsiteY4" fmla="*/ 397798 h 477359"/>
              <a:gd name="connsiteX5" fmla="*/ 3200451 w 3280012"/>
              <a:gd name="connsiteY5" fmla="*/ 477359 h 477359"/>
              <a:gd name="connsiteX6" fmla="*/ 79561 w 3280012"/>
              <a:gd name="connsiteY6" fmla="*/ 477359 h 477359"/>
              <a:gd name="connsiteX7" fmla="*/ 0 w 3280012"/>
              <a:gd name="connsiteY7" fmla="*/ 397798 h 477359"/>
              <a:gd name="connsiteX8" fmla="*/ 0 w 3280012"/>
              <a:gd name="connsiteY8" fmla="*/ 79561 h 477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0012" h="477359">
                <a:moveTo>
                  <a:pt x="0" y="79561"/>
                </a:moveTo>
                <a:cubicBezTo>
                  <a:pt x="0" y="35621"/>
                  <a:pt x="35621" y="0"/>
                  <a:pt x="79561" y="0"/>
                </a:cubicBezTo>
                <a:lnTo>
                  <a:pt x="3200451" y="0"/>
                </a:lnTo>
                <a:cubicBezTo>
                  <a:pt x="3244391" y="0"/>
                  <a:pt x="3280012" y="35621"/>
                  <a:pt x="3280012" y="79561"/>
                </a:cubicBezTo>
                <a:lnTo>
                  <a:pt x="3280012" y="397798"/>
                </a:lnTo>
                <a:cubicBezTo>
                  <a:pt x="3280012" y="441738"/>
                  <a:pt x="3244391" y="477359"/>
                  <a:pt x="3200451" y="477359"/>
                </a:cubicBezTo>
                <a:lnTo>
                  <a:pt x="79561" y="477359"/>
                </a:lnTo>
                <a:cubicBezTo>
                  <a:pt x="35621" y="477359"/>
                  <a:pt x="0" y="441738"/>
                  <a:pt x="0" y="397798"/>
                </a:cubicBezTo>
                <a:lnTo>
                  <a:pt x="0" y="79561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69023" tIns="69023" rIns="69023" bIns="69023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>
                <a:latin typeface="Georgia" pitchFamily="18" charset="0"/>
              </a:rPr>
              <a:t>В </a:t>
            </a:r>
            <a:r>
              <a:rPr lang="ru-RU" sz="1400" kern="1200" dirty="0" smtClean="0">
                <a:latin typeface="Times New Roman" pitchFamily="18" charset="0"/>
                <a:cs typeface="Times New Roman" pitchFamily="18" charset="0"/>
              </a:rPr>
              <a:t>2015</a:t>
            </a:r>
            <a:r>
              <a:rPr lang="ru-RU" sz="1200" kern="1200" dirty="0" smtClean="0">
                <a:latin typeface="Georgia" pitchFamily="18" charset="0"/>
              </a:rPr>
              <a:t> году выдано </a:t>
            </a:r>
            <a:r>
              <a:rPr lang="ru-RU" sz="1600" b="1" kern="1200" dirty="0" smtClean="0">
                <a:latin typeface="Times New Roman" pitchFamily="18" charset="0"/>
                <a:cs typeface="Times New Roman" pitchFamily="18" charset="0"/>
              </a:rPr>
              <a:t>288</a:t>
            </a:r>
            <a:r>
              <a:rPr lang="ru-RU" sz="1200" kern="1200" dirty="0" smtClean="0">
                <a:latin typeface="Georgia" pitchFamily="18" charset="0"/>
              </a:rPr>
              <a:t> поручительств</a:t>
            </a:r>
            <a:br>
              <a:rPr lang="ru-RU" sz="1200" kern="1200" dirty="0" smtClean="0">
                <a:latin typeface="Georgia" pitchFamily="18" charset="0"/>
              </a:rPr>
            </a:br>
            <a:r>
              <a:rPr lang="ru-RU" sz="1200" kern="1200" dirty="0" smtClean="0">
                <a:latin typeface="Georgia" pitchFamily="18" charset="0"/>
              </a:rPr>
              <a:t>в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2,6</a:t>
            </a:r>
            <a:r>
              <a:rPr lang="ru-RU" sz="1200" kern="1200" dirty="0" smtClean="0">
                <a:latin typeface="Georgia" pitchFamily="18" charset="0"/>
              </a:rPr>
              <a:t> раза больше, чем в </a:t>
            </a:r>
            <a:r>
              <a:rPr lang="ru-RU" sz="1200" kern="1200" dirty="0" smtClean="0">
                <a:latin typeface="Times New Roman" pitchFamily="18" charset="0"/>
                <a:cs typeface="Times New Roman" pitchFamily="18" charset="0"/>
              </a:rPr>
              <a:t>2014</a:t>
            </a:r>
            <a:r>
              <a:rPr lang="ru-RU" sz="1200" kern="1200" dirty="0" smtClean="0">
                <a:latin typeface="Georgia" pitchFamily="18" charset="0"/>
              </a:rPr>
              <a:t> году</a:t>
            </a:r>
            <a:endParaRPr lang="ru-RU" sz="1200" kern="1200" dirty="0">
              <a:latin typeface="Georgia" pitchFamily="18" charset="0"/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4328828" y="1777021"/>
            <a:ext cx="3456384" cy="539357"/>
          </a:xfrm>
          <a:custGeom>
            <a:avLst/>
            <a:gdLst>
              <a:gd name="connsiteX0" fmla="*/ 0 w 3456384"/>
              <a:gd name="connsiteY0" fmla="*/ 79561 h 477359"/>
              <a:gd name="connsiteX1" fmla="*/ 79561 w 3456384"/>
              <a:gd name="connsiteY1" fmla="*/ 0 h 477359"/>
              <a:gd name="connsiteX2" fmla="*/ 3376823 w 3456384"/>
              <a:gd name="connsiteY2" fmla="*/ 0 h 477359"/>
              <a:gd name="connsiteX3" fmla="*/ 3456384 w 3456384"/>
              <a:gd name="connsiteY3" fmla="*/ 79561 h 477359"/>
              <a:gd name="connsiteX4" fmla="*/ 3456384 w 3456384"/>
              <a:gd name="connsiteY4" fmla="*/ 397798 h 477359"/>
              <a:gd name="connsiteX5" fmla="*/ 3376823 w 3456384"/>
              <a:gd name="connsiteY5" fmla="*/ 477359 h 477359"/>
              <a:gd name="connsiteX6" fmla="*/ 79561 w 3456384"/>
              <a:gd name="connsiteY6" fmla="*/ 477359 h 477359"/>
              <a:gd name="connsiteX7" fmla="*/ 0 w 3456384"/>
              <a:gd name="connsiteY7" fmla="*/ 397798 h 477359"/>
              <a:gd name="connsiteX8" fmla="*/ 0 w 3456384"/>
              <a:gd name="connsiteY8" fmla="*/ 79561 h 477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56384" h="477359">
                <a:moveTo>
                  <a:pt x="0" y="79561"/>
                </a:moveTo>
                <a:cubicBezTo>
                  <a:pt x="0" y="35621"/>
                  <a:pt x="35621" y="0"/>
                  <a:pt x="79561" y="0"/>
                </a:cubicBezTo>
                <a:lnTo>
                  <a:pt x="3376823" y="0"/>
                </a:lnTo>
                <a:cubicBezTo>
                  <a:pt x="3420763" y="0"/>
                  <a:pt x="3456384" y="35621"/>
                  <a:pt x="3456384" y="79561"/>
                </a:cubicBezTo>
                <a:lnTo>
                  <a:pt x="3456384" y="397798"/>
                </a:lnTo>
                <a:cubicBezTo>
                  <a:pt x="3456384" y="441738"/>
                  <a:pt x="3420763" y="477359"/>
                  <a:pt x="3376823" y="477359"/>
                </a:cubicBezTo>
                <a:lnTo>
                  <a:pt x="79561" y="477359"/>
                </a:lnTo>
                <a:cubicBezTo>
                  <a:pt x="35621" y="477359"/>
                  <a:pt x="0" y="441738"/>
                  <a:pt x="0" y="397798"/>
                </a:cubicBezTo>
                <a:lnTo>
                  <a:pt x="0" y="79561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69023" tIns="69023" rIns="69023" bIns="69023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>
                <a:latin typeface="Georgia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</a:t>
            </a:r>
            <a:r>
              <a:rPr lang="ru-RU" sz="1200" kern="1200" dirty="0" smtClean="0">
                <a:latin typeface="Georgia" pitchFamily="18" charset="0"/>
              </a:rPr>
              <a:t> году выдано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200" kern="1200" dirty="0" smtClean="0">
                <a:latin typeface="Georgia" pitchFamily="18" charset="0"/>
              </a:rPr>
              <a:t> </a:t>
            </a:r>
            <a:r>
              <a:rPr lang="ru-RU" sz="1200" kern="1200" dirty="0" err="1" smtClean="0">
                <a:latin typeface="Georgia" pitchFamily="18" charset="0"/>
              </a:rPr>
              <a:t>микрозайм</a:t>
            </a:r>
            <a:r>
              <a:rPr lang="ru-RU" sz="1200" kern="1200" dirty="0" smtClean="0">
                <a:latin typeface="Georgia" pitchFamily="18" charset="0"/>
              </a:rPr>
              <a:t/>
            </a:r>
            <a:br>
              <a:rPr lang="ru-RU" sz="1200" kern="1200" dirty="0" smtClean="0">
                <a:latin typeface="Georgia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1200" kern="1200" dirty="0" smtClean="0">
                <a:latin typeface="Georgia" pitchFamily="18" charset="0"/>
              </a:rPr>
              <a:t> к </a:t>
            </a:r>
            <a:r>
              <a:rPr lang="ru-RU" sz="1200" kern="1200" dirty="0" smtClean="0">
                <a:latin typeface="Times New Roman" pitchFamily="18" charset="0"/>
                <a:cs typeface="Times New Roman" pitchFamily="18" charset="0"/>
              </a:rPr>
              <a:t>2014</a:t>
            </a:r>
            <a:r>
              <a:rPr lang="ru-RU" sz="1200" kern="1200" dirty="0" smtClean="0">
                <a:latin typeface="Georgia" pitchFamily="18" charset="0"/>
              </a:rPr>
              <a:t> году</a:t>
            </a:r>
            <a:endParaRPr lang="ru-RU" sz="1200" kern="12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0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9" y="4731990"/>
            <a:ext cx="4375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Промышленность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40716"/>
            <a:ext cx="3446592" cy="16751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997" y="744881"/>
            <a:ext cx="3649436" cy="1698157"/>
          </a:xfrm>
          <a:prstGeom prst="round2DiagRect">
            <a:avLst>
              <a:gd name="adj1" fmla="val 557"/>
              <a:gd name="adj2" fmla="val 18169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9782"/>
            <a:ext cx="3446592" cy="1593698"/>
          </a:xfrm>
          <a:prstGeom prst="round2DiagRect">
            <a:avLst>
              <a:gd name="adj1" fmla="val 0"/>
              <a:gd name="adj2" fmla="val 14717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996" y="2859782"/>
            <a:ext cx="3649437" cy="1593698"/>
          </a:xfrm>
          <a:prstGeom prst="round2DiagRect">
            <a:avLst>
              <a:gd name="adj1" fmla="val 13496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62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450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Поддержка малого и среднего предпринимательства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539552" y="681540"/>
            <a:ext cx="7704856" cy="371073"/>
          </a:xfrm>
          <a:custGeom>
            <a:avLst/>
            <a:gdLst>
              <a:gd name="connsiteX0" fmla="*/ 0 w 7344816"/>
              <a:gd name="connsiteY0" fmla="*/ 82462 h 494764"/>
              <a:gd name="connsiteX1" fmla="*/ 82462 w 7344816"/>
              <a:gd name="connsiteY1" fmla="*/ 0 h 494764"/>
              <a:gd name="connsiteX2" fmla="*/ 7262354 w 7344816"/>
              <a:gd name="connsiteY2" fmla="*/ 0 h 494764"/>
              <a:gd name="connsiteX3" fmla="*/ 7344816 w 7344816"/>
              <a:gd name="connsiteY3" fmla="*/ 82462 h 494764"/>
              <a:gd name="connsiteX4" fmla="*/ 7344816 w 7344816"/>
              <a:gd name="connsiteY4" fmla="*/ 412302 h 494764"/>
              <a:gd name="connsiteX5" fmla="*/ 7262354 w 7344816"/>
              <a:gd name="connsiteY5" fmla="*/ 494764 h 494764"/>
              <a:gd name="connsiteX6" fmla="*/ 82462 w 7344816"/>
              <a:gd name="connsiteY6" fmla="*/ 494764 h 494764"/>
              <a:gd name="connsiteX7" fmla="*/ 0 w 7344816"/>
              <a:gd name="connsiteY7" fmla="*/ 412302 h 494764"/>
              <a:gd name="connsiteX8" fmla="*/ 0 w 7344816"/>
              <a:gd name="connsiteY8" fmla="*/ 82462 h 49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44816" h="494764">
                <a:moveTo>
                  <a:pt x="0" y="82462"/>
                </a:moveTo>
                <a:cubicBezTo>
                  <a:pt x="0" y="36919"/>
                  <a:pt x="36919" y="0"/>
                  <a:pt x="82462" y="0"/>
                </a:cubicBezTo>
                <a:lnTo>
                  <a:pt x="7262354" y="0"/>
                </a:lnTo>
                <a:cubicBezTo>
                  <a:pt x="7307897" y="0"/>
                  <a:pt x="7344816" y="36919"/>
                  <a:pt x="7344816" y="82462"/>
                </a:cubicBezTo>
                <a:lnTo>
                  <a:pt x="7344816" y="412302"/>
                </a:lnTo>
                <a:cubicBezTo>
                  <a:pt x="7344816" y="457845"/>
                  <a:pt x="7307897" y="494764"/>
                  <a:pt x="7262354" y="494764"/>
                </a:cubicBezTo>
                <a:lnTo>
                  <a:pt x="82462" y="494764"/>
                </a:lnTo>
                <a:cubicBezTo>
                  <a:pt x="36919" y="494764"/>
                  <a:pt x="0" y="457845"/>
                  <a:pt x="0" y="412302"/>
                </a:cubicBezTo>
                <a:lnTo>
                  <a:pt x="0" y="82462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77492" tIns="77492" rIns="77492" bIns="77492" numCol="1" spcCol="1270" anchor="ctr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i="0" kern="1200" dirty="0" smtClean="0">
                <a:latin typeface="Georgia" pitchFamily="18" charset="0"/>
              </a:rPr>
              <a:t>Инфраструктура поддержки малого и среднего предпринимательства</a:t>
            </a:r>
            <a:endParaRPr lang="ru-RU" sz="1400" b="1" i="0" kern="1200" dirty="0">
              <a:latin typeface="Georgia" pitchFamily="18" charset="0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539552" y="1131590"/>
            <a:ext cx="3600400" cy="579682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>
                <a:latin typeface="Georgia" pitchFamily="18" charset="0"/>
              </a:rPr>
              <a:t>Фонд развития малого и среднего предпринимательства</a:t>
            </a:r>
            <a:br>
              <a:rPr lang="ru-RU" sz="1200" kern="1200" dirty="0" smtClean="0">
                <a:latin typeface="Georgia" pitchFamily="18" charset="0"/>
              </a:rPr>
            </a:br>
            <a:r>
              <a:rPr lang="ru-RU" sz="1200" kern="1200" dirty="0" smtClean="0">
                <a:latin typeface="Georgia" pitchFamily="18" charset="0"/>
              </a:rPr>
              <a:t>Новосибирской области</a:t>
            </a:r>
            <a:endParaRPr lang="ru-RU" sz="1200" kern="1200" dirty="0">
              <a:latin typeface="Georgia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4440330" y="1131590"/>
            <a:ext cx="3804079" cy="555235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>
                <a:latin typeface="Georgia" pitchFamily="18" charset="0"/>
              </a:rPr>
              <a:t>Новосибирский областной фонд микрофинансирования субъектов малого </a:t>
            </a:r>
            <a:br>
              <a:rPr lang="ru-RU" sz="1200" kern="1200" dirty="0" smtClean="0">
                <a:latin typeface="Georgia" pitchFamily="18" charset="0"/>
              </a:rPr>
            </a:br>
            <a:r>
              <a:rPr lang="ru-RU" sz="1200" kern="1200" dirty="0" smtClean="0">
                <a:latin typeface="Georgia" pitchFamily="18" charset="0"/>
              </a:rPr>
              <a:t>и среднего предпринимательства</a:t>
            </a:r>
            <a:endParaRPr lang="ru-RU" sz="1200" kern="1200" dirty="0">
              <a:latin typeface="Georgia" pitchFamily="18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1259632" y="1779662"/>
            <a:ext cx="1773144" cy="525676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b="1" kern="1200" dirty="0" smtClean="0">
                <a:solidFill>
                  <a:schemeClr val="tx2"/>
                </a:solidFill>
                <a:latin typeface="Georgia" pitchFamily="18" charset="0"/>
              </a:rPr>
              <a:t>Бизнес-инкубатор</a:t>
            </a:r>
            <a:r>
              <a:rPr lang="ru-RU" sz="1100" kern="1200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  <a:br>
              <a:rPr lang="ru-RU" sz="1100" kern="1200" dirty="0" smtClean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1100" kern="1200" dirty="0" err="1" smtClean="0">
                <a:latin typeface="Georgia" pitchFamily="18" charset="0"/>
              </a:rPr>
              <a:t>наукоград</a:t>
            </a:r>
            <a:r>
              <a:rPr lang="ru-RU" sz="1100" kern="1200" dirty="0" smtClean="0">
                <a:latin typeface="Georgia" pitchFamily="18" charset="0"/>
              </a:rPr>
              <a:t> Кольцово</a:t>
            </a:r>
            <a:endParaRPr lang="ru-RU" sz="1100" kern="1200" dirty="0">
              <a:latin typeface="Georgia" pitchFamily="18" charset="0"/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3558818" y="1779662"/>
            <a:ext cx="1661254" cy="523548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b="1" kern="1200" dirty="0" smtClean="0">
                <a:solidFill>
                  <a:schemeClr val="tx2"/>
                </a:solidFill>
                <a:latin typeface="Georgia" pitchFamily="18" charset="0"/>
              </a:rPr>
              <a:t>Бизнес-инкубатор </a:t>
            </a:r>
            <a:br>
              <a:rPr lang="ru-RU" sz="1100" b="1" kern="1200" dirty="0" smtClean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1100" kern="1200" dirty="0" smtClean="0">
                <a:solidFill>
                  <a:schemeClr val="tx1"/>
                </a:solidFill>
                <a:latin typeface="Georgia" pitchFamily="18" charset="0"/>
              </a:rPr>
              <a:t>г. Новосибирск</a:t>
            </a:r>
            <a:r>
              <a:rPr lang="ru-RU" sz="1100" b="1" kern="1200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ru-RU" sz="1100" b="1" kern="1200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1100" kern="1200" dirty="0" smtClean="0">
                <a:latin typeface="Georgia" pitchFamily="18" charset="0"/>
              </a:rPr>
              <a:t>ул. Есенина, </a:t>
            </a:r>
            <a:r>
              <a:rPr lang="ru-RU" sz="1100" kern="1200" dirty="0" smtClean="0">
                <a:latin typeface="Times New Roman" pitchFamily="18" charset="0"/>
                <a:cs typeface="Times New Roman" pitchFamily="18" charset="0"/>
              </a:rPr>
              <a:t>8/4</a:t>
            </a:r>
            <a:endParaRPr lang="ru-RU" sz="11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5652120" y="1779662"/>
            <a:ext cx="1728192" cy="523548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b="1" kern="1200" dirty="0" smtClean="0">
                <a:solidFill>
                  <a:schemeClr val="tx2"/>
                </a:solidFill>
                <a:latin typeface="Georgia" pitchFamily="18" charset="0"/>
              </a:rPr>
              <a:t>Бизнес-инкубатор</a:t>
            </a:r>
            <a:r>
              <a:rPr lang="ru-RU" sz="1100" kern="1200" dirty="0" smtClean="0">
                <a:latin typeface="Georgia" pitchFamily="18" charset="0"/>
              </a:rPr>
              <a:t> </a:t>
            </a:r>
            <a:br>
              <a:rPr lang="ru-RU" sz="1100" kern="1200" dirty="0" smtClean="0">
                <a:latin typeface="Georgia" pitchFamily="18" charset="0"/>
              </a:rPr>
            </a:br>
            <a:r>
              <a:rPr lang="ru-RU" sz="1100" kern="1200" dirty="0" smtClean="0">
                <a:latin typeface="Georgia" pitchFamily="18" charset="0"/>
              </a:rPr>
              <a:t>г. Новосибирск</a:t>
            </a:r>
            <a:br>
              <a:rPr lang="ru-RU" sz="1100" kern="1200" dirty="0" smtClean="0">
                <a:latin typeface="Georgia" pitchFamily="18" charset="0"/>
              </a:rPr>
            </a:br>
            <a:r>
              <a:rPr lang="ru-RU" sz="1100" kern="1200" dirty="0" smtClean="0">
                <a:latin typeface="Georgia" pitchFamily="18" charset="0"/>
              </a:rPr>
              <a:t>л. Троллейная, </a:t>
            </a:r>
            <a:r>
              <a:rPr lang="ru-RU" sz="1100" kern="1200" dirty="0" smtClean="0">
                <a:latin typeface="Times New Roman" pitchFamily="18" charset="0"/>
                <a:cs typeface="Times New Roman" pitchFamily="18" charset="0"/>
              </a:rPr>
              <a:t>87/1</a:t>
            </a:r>
            <a:endParaRPr lang="ru-RU" sz="11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420313" y="2427734"/>
            <a:ext cx="2096370" cy="792088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kern="1200" dirty="0" smtClean="0">
                <a:latin typeface="Georgia" pitchFamily="18" charset="0"/>
              </a:rPr>
              <a:t>Центр координации поддержки экспортно-ориентированных субъектов малого и среднего предпринимательства</a:t>
            </a:r>
            <a:endParaRPr lang="ru-RU" sz="1100" kern="1200" dirty="0">
              <a:latin typeface="Georgia" pitchFamily="18" charset="0"/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6655887" y="2427734"/>
            <a:ext cx="1911301" cy="792088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>
                <a:latin typeface="Georgia" pitchFamily="18" charset="0"/>
              </a:rPr>
              <a:t>Центр </a:t>
            </a:r>
            <a:r>
              <a:rPr lang="ru-RU" sz="1200" kern="1200" dirty="0" err="1" smtClean="0">
                <a:latin typeface="Georgia" pitchFamily="18" charset="0"/>
              </a:rPr>
              <a:t>прототипирования</a:t>
            </a:r>
            <a:r>
              <a:rPr lang="ru-RU" sz="1200" kern="1200" dirty="0" smtClean="0">
                <a:latin typeface="Georgia" pitchFamily="18" charset="0"/>
              </a:rPr>
              <a:t> медицинских изделий </a:t>
            </a:r>
            <a:r>
              <a:rPr lang="en-US" sz="1200" kern="1200" dirty="0" smtClean="0">
                <a:latin typeface="Georgia" pitchFamily="18" charset="0"/>
              </a:rPr>
              <a:t/>
            </a:r>
            <a:br>
              <a:rPr lang="en-US" sz="1200" kern="1200" dirty="0" smtClean="0">
                <a:latin typeface="Georgia" pitchFamily="18" charset="0"/>
              </a:rPr>
            </a:br>
            <a:r>
              <a:rPr lang="ru-RU" sz="1200" kern="1200" dirty="0" smtClean="0">
                <a:latin typeface="Georgia" pitchFamily="18" charset="0"/>
              </a:rPr>
              <a:t>и технологий </a:t>
            </a:r>
            <a:endParaRPr lang="ru-RU" sz="1200" kern="1200" dirty="0">
              <a:latin typeface="Georgia" pitchFamily="18" charset="0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4440330" y="2427734"/>
            <a:ext cx="2147894" cy="792088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>
                <a:latin typeface="Georgia" pitchFamily="18" charset="0"/>
              </a:rPr>
              <a:t>Центр </a:t>
            </a:r>
            <a:r>
              <a:rPr lang="ru-RU" sz="1200" kern="1200" dirty="0" err="1" smtClean="0">
                <a:latin typeface="Georgia" pitchFamily="18" charset="0"/>
              </a:rPr>
              <a:t>прототипирования</a:t>
            </a:r>
            <a:r>
              <a:rPr lang="ru-RU" sz="1200" kern="1200" dirty="0" smtClean="0">
                <a:latin typeface="Georgia" pitchFamily="18" charset="0"/>
              </a:rPr>
              <a:t/>
            </a:r>
            <a:br>
              <a:rPr lang="ru-RU" sz="1200" kern="1200" dirty="0" smtClean="0">
                <a:latin typeface="Georgia" pitchFamily="18" charset="0"/>
              </a:rPr>
            </a:br>
            <a:r>
              <a:rPr lang="ru-RU" sz="1200" kern="1200" dirty="0" smtClean="0">
                <a:latin typeface="Georgia" pitchFamily="18" charset="0"/>
              </a:rPr>
              <a:t>Технопарк Новосибирского Академгородка</a:t>
            </a:r>
            <a:endParaRPr lang="ru-RU" sz="1200" kern="1200" dirty="0">
              <a:latin typeface="Georgia" pitchFamily="18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2608237" y="2427734"/>
            <a:ext cx="1728192" cy="792088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latin typeface="Georgia" pitchFamily="18" charset="0"/>
              </a:rPr>
              <a:t>Региональный интегрированный центр (РИЦ)</a:t>
            </a:r>
            <a:endParaRPr lang="ru-RU" sz="1400" kern="1200" dirty="0">
              <a:latin typeface="Georgia" pitchFamily="18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1835696" y="3322532"/>
            <a:ext cx="2437343" cy="473354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>
                <a:latin typeface="Georgia" pitchFamily="18" charset="0"/>
              </a:rPr>
              <a:t>Новосибирский региональный центр </a:t>
            </a:r>
            <a:r>
              <a:rPr lang="ru-RU" sz="1200" kern="1200" dirty="0" err="1" smtClean="0">
                <a:latin typeface="Georgia" pitchFamily="18" charset="0"/>
              </a:rPr>
              <a:t>субконтрактации</a:t>
            </a:r>
            <a:endParaRPr lang="ru-RU" sz="1200" kern="1200" dirty="0">
              <a:latin typeface="Georgia" pitchFamily="18" charset="0"/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4440330" y="3322532"/>
            <a:ext cx="2687822" cy="480728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kern="1200" dirty="0" smtClean="0">
                <a:latin typeface="Georgia" pitchFamily="18" charset="0"/>
              </a:rPr>
              <a:t>Центр молодежного инновационного творчества</a:t>
            </a:r>
            <a:endParaRPr lang="ru-RU" sz="1200" kern="1200" dirty="0">
              <a:latin typeface="Georg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0313" y="3867894"/>
            <a:ext cx="8283290" cy="26161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Georgia" pitchFamily="18" charset="0"/>
              </a:rPr>
              <a:t>Региональные центры инжиниринга:</a:t>
            </a:r>
            <a:endParaRPr lang="ru-RU" sz="1100" dirty="0">
              <a:latin typeface="Georgia" pitchFamily="18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420313" y="4227934"/>
            <a:ext cx="3968530" cy="342039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kern="1200" dirty="0" smtClean="0">
                <a:latin typeface="Georgia" pitchFamily="18" charset="0"/>
              </a:rPr>
              <a:t>ООО «Инжиниринговый медико-технологический центр </a:t>
            </a:r>
            <a:br>
              <a:rPr lang="ru-RU" sz="1100" kern="1200" dirty="0" smtClean="0">
                <a:latin typeface="Georgia" pitchFamily="18" charset="0"/>
              </a:rPr>
            </a:br>
            <a:r>
              <a:rPr lang="ru-RU" sz="1100" kern="1200" dirty="0" smtClean="0">
                <a:latin typeface="Georgia" pitchFamily="18" charset="0"/>
              </a:rPr>
              <a:t>Медицинский Технопарк</a:t>
            </a:r>
            <a:endParaRPr lang="ru-RU" sz="1100" kern="1200" dirty="0">
              <a:latin typeface="Georgia" pitchFamily="18" charset="0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4472845" y="4227934"/>
            <a:ext cx="4230758" cy="339442"/>
          </a:xfrm>
          <a:custGeom>
            <a:avLst/>
            <a:gdLst>
              <a:gd name="connsiteX0" fmla="*/ 0 w 2304256"/>
              <a:gd name="connsiteY0" fmla="*/ 100817 h 604890"/>
              <a:gd name="connsiteX1" fmla="*/ 100817 w 2304256"/>
              <a:gd name="connsiteY1" fmla="*/ 0 h 604890"/>
              <a:gd name="connsiteX2" fmla="*/ 2203439 w 2304256"/>
              <a:gd name="connsiteY2" fmla="*/ 0 h 604890"/>
              <a:gd name="connsiteX3" fmla="*/ 2304256 w 2304256"/>
              <a:gd name="connsiteY3" fmla="*/ 100817 h 604890"/>
              <a:gd name="connsiteX4" fmla="*/ 2304256 w 2304256"/>
              <a:gd name="connsiteY4" fmla="*/ 504073 h 604890"/>
              <a:gd name="connsiteX5" fmla="*/ 2203439 w 2304256"/>
              <a:gd name="connsiteY5" fmla="*/ 604890 h 604890"/>
              <a:gd name="connsiteX6" fmla="*/ 100817 w 2304256"/>
              <a:gd name="connsiteY6" fmla="*/ 604890 h 604890"/>
              <a:gd name="connsiteX7" fmla="*/ 0 w 2304256"/>
              <a:gd name="connsiteY7" fmla="*/ 504073 h 604890"/>
              <a:gd name="connsiteX8" fmla="*/ 0 w 2304256"/>
              <a:gd name="connsiteY8" fmla="*/ 100817 h 6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604890">
                <a:moveTo>
                  <a:pt x="0" y="100817"/>
                </a:moveTo>
                <a:cubicBezTo>
                  <a:pt x="0" y="45137"/>
                  <a:pt x="45137" y="0"/>
                  <a:pt x="100817" y="0"/>
                </a:cubicBezTo>
                <a:lnTo>
                  <a:pt x="2203439" y="0"/>
                </a:lnTo>
                <a:cubicBezTo>
                  <a:pt x="2259119" y="0"/>
                  <a:pt x="2304256" y="45137"/>
                  <a:pt x="2304256" y="100817"/>
                </a:cubicBezTo>
                <a:lnTo>
                  <a:pt x="2304256" y="504073"/>
                </a:lnTo>
                <a:cubicBezTo>
                  <a:pt x="2304256" y="559753"/>
                  <a:pt x="2259119" y="604890"/>
                  <a:pt x="2203439" y="604890"/>
                </a:cubicBezTo>
                <a:lnTo>
                  <a:pt x="100817" y="604890"/>
                </a:lnTo>
                <a:cubicBezTo>
                  <a:pt x="45137" y="604890"/>
                  <a:pt x="0" y="559753"/>
                  <a:pt x="0" y="504073"/>
                </a:cubicBezTo>
                <a:lnTo>
                  <a:pt x="0" y="100817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1438" tIns="71438" rIns="71438" bIns="71438" numCol="1" spcCol="1270" anchor="ctr" anchorCtr="0">
            <a:noAutofit/>
          </a:bodyPr>
          <a:lstStyle/>
          <a:p>
            <a:pPr lvl="0" algn="ctr" defTabSz="488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kern="1200" dirty="0" smtClean="0">
                <a:latin typeface="Georgia" pitchFamily="18" charset="0"/>
              </a:rPr>
              <a:t>ООО «Медико-биологический инжиниринговый центр» </a:t>
            </a:r>
            <a:br>
              <a:rPr lang="ru-RU" sz="1100" kern="1200" dirty="0" smtClean="0">
                <a:latin typeface="Georgia" pitchFamily="18" charset="0"/>
              </a:rPr>
            </a:br>
            <a:r>
              <a:rPr lang="ru-RU" sz="1100" kern="1200" dirty="0" smtClean="0">
                <a:latin typeface="Georgia" pitchFamily="18" charset="0"/>
              </a:rPr>
              <a:t>Технопарк Новосибирского Академгородка</a:t>
            </a:r>
            <a:endParaRPr lang="ru-RU" sz="1100" kern="12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08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5450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Поддержка малого и среднего предпринимательства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15566"/>
            <a:ext cx="820891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году в сфере поддержки малого и среднего предпринимательства министерство  ставит перед собой задачи: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Консолидация средств на поддержку процессов модернизации в субъектах малого и среднего предпринимательства и поддержку проектов, которые входят в программу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реиндустриализации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Новосибирской области: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создание промышленного парка в области медицинских изделий, 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en-US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где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будут реализовываться наработки медицинского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технопарка 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развитие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участка новых материалов Технопарка Новосибирского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Академгородка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8222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1213" y="1491631"/>
            <a:ext cx="550580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noFill/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3200" b="1" cap="all" dirty="0">
              <a:ln w="9000" cmpd="sng">
                <a:noFill/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4723" y="4659982"/>
            <a:ext cx="208178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i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онец показа слайдов</a:t>
            </a:r>
            <a:endParaRPr lang="ru-RU" sz="1600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22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9" y="4731990"/>
            <a:ext cx="4375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Промышленность Новосибирской области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71551"/>
            <a:ext cx="8280920" cy="3706990"/>
          </a:xfrm>
          <a:prstGeom prst="round2DiagRect">
            <a:avLst>
              <a:gd name="adj1" fmla="val 9161"/>
              <a:gd name="adj2" fmla="val 6903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81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7226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предприятий: федеральный бюджет</a:t>
            </a:r>
            <a:endParaRPr lang="ru-RU" dirty="0">
              <a:solidFill>
                <a:srgbClr val="0070C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67578" y="741288"/>
            <a:ext cx="4752528" cy="511635"/>
            <a:chOff x="367578" y="1124744"/>
            <a:chExt cx="4708478" cy="72008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67578" y="1124744"/>
              <a:ext cx="4708478" cy="7200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</p:sp>
        <p:sp>
          <p:nvSpPr>
            <p:cNvPr id="9" name="Полилиния 8"/>
            <p:cNvSpPr/>
            <p:nvPr/>
          </p:nvSpPr>
          <p:spPr>
            <a:xfrm>
              <a:off x="367578" y="1124744"/>
              <a:ext cx="4708477" cy="720079"/>
            </a:xfrm>
            <a:custGeom>
              <a:avLst/>
              <a:gdLst>
                <a:gd name="connsiteX0" fmla="*/ 0 w 4708477"/>
                <a:gd name="connsiteY0" fmla="*/ 113699 h 682179"/>
                <a:gd name="connsiteX1" fmla="*/ 113699 w 4708477"/>
                <a:gd name="connsiteY1" fmla="*/ 0 h 682179"/>
                <a:gd name="connsiteX2" fmla="*/ 4594778 w 4708477"/>
                <a:gd name="connsiteY2" fmla="*/ 0 h 682179"/>
                <a:gd name="connsiteX3" fmla="*/ 4708477 w 4708477"/>
                <a:gd name="connsiteY3" fmla="*/ 113699 h 682179"/>
                <a:gd name="connsiteX4" fmla="*/ 4708477 w 4708477"/>
                <a:gd name="connsiteY4" fmla="*/ 568480 h 682179"/>
                <a:gd name="connsiteX5" fmla="*/ 4594778 w 4708477"/>
                <a:gd name="connsiteY5" fmla="*/ 682179 h 682179"/>
                <a:gd name="connsiteX6" fmla="*/ 113699 w 4708477"/>
                <a:gd name="connsiteY6" fmla="*/ 682179 h 682179"/>
                <a:gd name="connsiteX7" fmla="*/ 0 w 4708477"/>
                <a:gd name="connsiteY7" fmla="*/ 568480 h 682179"/>
                <a:gd name="connsiteX8" fmla="*/ 0 w 4708477"/>
                <a:gd name="connsiteY8" fmla="*/ 113699 h 68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08477" h="682179">
                  <a:moveTo>
                    <a:pt x="0" y="113699"/>
                  </a:moveTo>
                  <a:cubicBezTo>
                    <a:pt x="0" y="50905"/>
                    <a:pt x="50905" y="0"/>
                    <a:pt x="113699" y="0"/>
                  </a:cubicBezTo>
                  <a:lnTo>
                    <a:pt x="4594778" y="0"/>
                  </a:lnTo>
                  <a:cubicBezTo>
                    <a:pt x="4657572" y="0"/>
                    <a:pt x="4708477" y="50905"/>
                    <a:pt x="4708477" y="113699"/>
                  </a:cubicBezTo>
                  <a:lnTo>
                    <a:pt x="4708477" y="568480"/>
                  </a:lnTo>
                  <a:cubicBezTo>
                    <a:pt x="4708477" y="631274"/>
                    <a:pt x="4657572" y="682179"/>
                    <a:pt x="4594778" y="682179"/>
                  </a:cubicBezTo>
                  <a:lnTo>
                    <a:pt x="113699" y="682179"/>
                  </a:lnTo>
                  <a:cubicBezTo>
                    <a:pt x="50905" y="682179"/>
                    <a:pt x="0" y="631274"/>
                    <a:pt x="0" y="568480"/>
                  </a:cubicBezTo>
                  <a:lnTo>
                    <a:pt x="0" y="11369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881" tIns="101881" rIns="101881" bIns="101881" numCol="1" spcCol="1270" anchor="ctr" anchorCtr="0">
              <a:noAutofit/>
            </a:bodyPr>
            <a:lstStyle/>
            <a:p>
              <a:pPr lvl="0" algn="l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accent5">
                      <a:lumMod val="50000"/>
                    </a:schemeClr>
                  </a:solidFill>
                  <a:latin typeface="Georgia" pitchFamily="18" charset="0"/>
                </a:rPr>
                <a:t>Государственный оборонный заказ</a:t>
              </a:r>
              <a:endParaRPr lang="ru-RU" sz="1800" b="1" kern="1200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endParaRPr>
            </a:p>
          </p:txBody>
        </p:sp>
      </p:grp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613749697"/>
              </p:ext>
            </p:extLst>
          </p:nvPr>
        </p:nvGraphicFramePr>
        <p:xfrm>
          <a:off x="323528" y="1707654"/>
          <a:ext cx="8424936" cy="756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603732640"/>
              </p:ext>
            </p:extLst>
          </p:nvPr>
        </p:nvGraphicFramePr>
        <p:xfrm>
          <a:off x="367578" y="2643758"/>
          <a:ext cx="8380886" cy="846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998622126"/>
              </p:ext>
            </p:extLst>
          </p:nvPr>
        </p:nvGraphicFramePr>
        <p:xfrm>
          <a:off x="340964" y="3597864"/>
          <a:ext cx="8407500" cy="810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3" name="Picture 2" descr="Rosoboronzakaz emb.gif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651564"/>
            <a:ext cx="1181475" cy="98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88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7226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предприятий: федеральный бюджет</a:t>
            </a:r>
            <a:endParaRPr lang="ru-RU" dirty="0">
              <a:solidFill>
                <a:srgbClr val="0070C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67578" y="771550"/>
            <a:ext cx="4708478" cy="576064"/>
            <a:chOff x="367578" y="771550"/>
            <a:chExt cx="4708478" cy="57606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67578" y="771550"/>
              <a:ext cx="4708478" cy="57606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</p:sp>
        <p:sp>
          <p:nvSpPr>
            <p:cNvPr id="10" name="Полилиния 9"/>
            <p:cNvSpPr/>
            <p:nvPr/>
          </p:nvSpPr>
          <p:spPr>
            <a:xfrm>
              <a:off x="367578" y="771550"/>
              <a:ext cx="4708477" cy="575501"/>
            </a:xfrm>
            <a:custGeom>
              <a:avLst/>
              <a:gdLst>
                <a:gd name="connsiteX0" fmla="*/ 0 w 4708477"/>
                <a:gd name="connsiteY0" fmla="*/ 95919 h 575501"/>
                <a:gd name="connsiteX1" fmla="*/ 95919 w 4708477"/>
                <a:gd name="connsiteY1" fmla="*/ 0 h 575501"/>
                <a:gd name="connsiteX2" fmla="*/ 4612558 w 4708477"/>
                <a:gd name="connsiteY2" fmla="*/ 0 h 575501"/>
                <a:gd name="connsiteX3" fmla="*/ 4708477 w 4708477"/>
                <a:gd name="connsiteY3" fmla="*/ 95919 h 575501"/>
                <a:gd name="connsiteX4" fmla="*/ 4708477 w 4708477"/>
                <a:gd name="connsiteY4" fmla="*/ 479582 h 575501"/>
                <a:gd name="connsiteX5" fmla="*/ 4612558 w 4708477"/>
                <a:gd name="connsiteY5" fmla="*/ 575501 h 575501"/>
                <a:gd name="connsiteX6" fmla="*/ 95919 w 4708477"/>
                <a:gd name="connsiteY6" fmla="*/ 575501 h 575501"/>
                <a:gd name="connsiteX7" fmla="*/ 0 w 4708477"/>
                <a:gd name="connsiteY7" fmla="*/ 479582 h 575501"/>
                <a:gd name="connsiteX8" fmla="*/ 0 w 4708477"/>
                <a:gd name="connsiteY8" fmla="*/ 95919 h 575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08477" h="575501">
                  <a:moveTo>
                    <a:pt x="0" y="95919"/>
                  </a:moveTo>
                  <a:cubicBezTo>
                    <a:pt x="0" y="42944"/>
                    <a:pt x="42944" y="0"/>
                    <a:pt x="95919" y="0"/>
                  </a:cubicBezTo>
                  <a:lnTo>
                    <a:pt x="4612558" y="0"/>
                  </a:lnTo>
                  <a:cubicBezTo>
                    <a:pt x="4665533" y="0"/>
                    <a:pt x="4708477" y="42944"/>
                    <a:pt x="4708477" y="95919"/>
                  </a:cubicBezTo>
                  <a:lnTo>
                    <a:pt x="4708477" y="479582"/>
                  </a:lnTo>
                  <a:cubicBezTo>
                    <a:pt x="4708477" y="532557"/>
                    <a:pt x="4665533" y="575501"/>
                    <a:pt x="4612558" y="575501"/>
                  </a:cubicBezTo>
                  <a:lnTo>
                    <a:pt x="95919" y="575501"/>
                  </a:lnTo>
                  <a:cubicBezTo>
                    <a:pt x="42944" y="575501"/>
                    <a:pt x="0" y="532557"/>
                    <a:pt x="0" y="479582"/>
                  </a:cubicBezTo>
                  <a:lnTo>
                    <a:pt x="0" y="959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674" tIns="96674" rIns="96674" bIns="96674" numCol="1" spcCol="1270" anchor="ctr" anchorCtr="0">
              <a:noAutofit/>
            </a:bodyPr>
            <a:lstStyle/>
            <a:p>
              <a:pPr lvl="0" algn="l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accent5">
                      <a:lumMod val="50000"/>
                    </a:schemeClr>
                  </a:solidFill>
                  <a:latin typeface="Georgia" pitchFamily="18" charset="0"/>
                </a:rPr>
                <a:t>Государственный оборонный заказ</a:t>
              </a:r>
              <a:endParaRPr lang="ru-RU" sz="1800" b="1" kern="1200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endParaRPr>
            </a:p>
          </p:txBody>
        </p:sp>
      </p:grp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252794971"/>
              </p:ext>
            </p:extLst>
          </p:nvPr>
        </p:nvGraphicFramePr>
        <p:xfrm>
          <a:off x="307732" y="1455214"/>
          <a:ext cx="7859970" cy="468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2713970867"/>
              </p:ext>
            </p:extLst>
          </p:nvPr>
        </p:nvGraphicFramePr>
        <p:xfrm>
          <a:off x="333330" y="1707654"/>
          <a:ext cx="8415134" cy="88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68462213"/>
              </p:ext>
            </p:extLst>
          </p:nvPr>
        </p:nvGraphicFramePr>
        <p:xfrm>
          <a:off x="1115616" y="2787774"/>
          <a:ext cx="5688632" cy="378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1938770666"/>
              </p:ext>
            </p:extLst>
          </p:nvPr>
        </p:nvGraphicFramePr>
        <p:xfrm>
          <a:off x="1115616" y="3273828"/>
          <a:ext cx="5688632" cy="378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3180073651"/>
              </p:ext>
            </p:extLst>
          </p:nvPr>
        </p:nvGraphicFramePr>
        <p:xfrm>
          <a:off x="1115616" y="3759882"/>
          <a:ext cx="5688632" cy="378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pic>
        <p:nvPicPr>
          <p:cNvPr id="13" name="Picture 2" descr="Rosoboronzakaz emb.gif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651564"/>
            <a:ext cx="1181475" cy="98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51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7226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предприятий: федеральный бюджет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989262934"/>
              </p:ext>
            </p:extLst>
          </p:nvPr>
        </p:nvGraphicFramePr>
        <p:xfrm>
          <a:off x="368567" y="699542"/>
          <a:ext cx="3844382" cy="540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4" descr="http://upload.wikimedia.org/wikipedia/commons/thumb/4/43/FRP_RF_logo.png/280px-FRP_RF_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58420"/>
            <a:ext cx="2667000" cy="59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7916" y="1599642"/>
            <a:ext cx="8360547" cy="461665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Georgia" pitchFamily="18" charset="0"/>
              </a:rPr>
              <a:t>Подано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600" dirty="0" smtClean="0">
                <a:latin typeface="Georgia" pitchFamily="18" charset="0"/>
              </a:rPr>
              <a:t>заявок от предприятий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7549" y="2463738"/>
            <a:ext cx="8400914" cy="707886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Georgia" pitchFamily="18" charset="0"/>
              </a:rPr>
              <a:t>Выделено финансирование проекту ЗАО «НЭВЗ-</a:t>
            </a:r>
            <a:r>
              <a:rPr lang="ru-RU" sz="1600" dirty="0" err="1" smtClean="0">
                <a:latin typeface="Georgia" pitchFamily="18" charset="0"/>
              </a:rPr>
              <a:t>Керамикс</a:t>
            </a:r>
            <a:r>
              <a:rPr lang="ru-RU" sz="1600" dirty="0" smtClean="0">
                <a:latin typeface="Georgia" pitchFamily="18" charset="0"/>
              </a:rPr>
              <a:t>»</a:t>
            </a:r>
            <a:br>
              <a:rPr lang="ru-RU" sz="1600" dirty="0" smtClean="0">
                <a:latin typeface="Georgia" pitchFamily="18" charset="0"/>
              </a:rPr>
            </a:br>
            <a:r>
              <a:rPr lang="ru-RU" sz="1200" dirty="0" smtClean="0">
                <a:latin typeface="Georgia" pitchFamily="18" charset="0"/>
              </a:rPr>
              <a:t>«Разработка технологии производства тотального </a:t>
            </a:r>
            <a:r>
              <a:rPr lang="ru-RU" sz="1200" dirty="0" err="1" smtClean="0">
                <a:latin typeface="Georgia" pitchFamily="18" charset="0"/>
              </a:rPr>
              <a:t>эндопротеза</a:t>
            </a:r>
            <a:r>
              <a:rPr lang="ru-RU" sz="1200" dirty="0" smtClean="0">
                <a:latin typeface="Georgia" pitchFamily="18" charset="0"/>
              </a:rPr>
              <a:t> тазобедренного сустава </a:t>
            </a:r>
            <a:br>
              <a:rPr lang="ru-RU" sz="1200" dirty="0" smtClean="0">
                <a:latin typeface="Georgia" pitchFamily="18" charset="0"/>
              </a:rPr>
            </a:br>
            <a:r>
              <a:rPr lang="ru-RU" sz="1200" dirty="0" smtClean="0">
                <a:latin typeface="Georgia" pitchFamily="18" charset="0"/>
              </a:rPr>
              <a:t>за счет использования пары движения, выполненной из композиционного керамического материала»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7579" y="3516532"/>
            <a:ext cx="8380884" cy="461665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Georgia" pitchFamily="18" charset="0"/>
              </a:rPr>
              <a:t>Объем финансирования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Georgia" pitchFamily="18" charset="0"/>
              </a:rPr>
              <a:t>млн. рублей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88898" y="4166778"/>
            <a:ext cx="56417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i="1" dirty="0" smtClean="0">
                <a:latin typeface="Georgia" pitchFamily="18" charset="0"/>
              </a:rPr>
              <a:t>По двум проектам осуществляется комплексная экспертиза </a:t>
            </a:r>
            <a:endParaRPr lang="ru-RU" sz="1400" i="1" dirty="0">
              <a:latin typeface="Georgia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3581547" y="2085696"/>
            <a:ext cx="1657173" cy="37804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3584272" y="3192496"/>
            <a:ext cx="1657173" cy="32403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ашивка 4"/>
          <p:cNvSpPr/>
          <p:nvPr/>
        </p:nvSpPr>
        <p:spPr>
          <a:xfrm>
            <a:off x="1432010" y="4194939"/>
            <a:ext cx="331719" cy="251453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39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7226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предприятий: федеральный бюджет</a:t>
            </a:r>
            <a:endParaRPr lang="ru-RU" dirty="0">
              <a:solidFill>
                <a:srgbClr val="0070C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57749" y="699542"/>
            <a:ext cx="4790315" cy="576064"/>
            <a:chOff x="357749" y="699542"/>
            <a:chExt cx="4790315" cy="57606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57749" y="699542"/>
              <a:ext cx="4790315" cy="57606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</p:sp>
        <p:sp>
          <p:nvSpPr>
            <p:cNvPr id="10" name="Полилиния 9"/>
            <p:cNvSpPr/>
            <p:nvPr/>
          </p:nvSpPr>
          <p:spPr>
            <a:xfrm>
              <a:off x="357749" y="699542"/>
              <a:ext cx="4790315" cy="575501"/>
            </a:xfrm>
            <a:custGeom>
              <a:avLst/>
              <a:gdLst>
                <a:gd name="connsiteX0" fmla="*/ 0 w 4790315"/>
                <a:gd name="connsiteY0" fmla="*/ 95919 h 575501"/>
                <a:gd name="connsiteX1" fmla="*/ 95919 w 4790315"/>
                <a:gd name="connsiteY1" fmla="*/ 0 h 575501"/>
                <a:gd name="connsiteX2" fmla="*/ 4694396 w 4790315"/>
                <a:gd name="connsiteY2" fmla="*/ 0 h 575501"/>
                <a:gd name="connsiteX3" fmla="*/ 4790315 w 4790315"/>
                <a:gd name="connsiteY3" fmla="*/ 95919 h 575501"/>
                <a:gd name="connsiteX4" fmla="*/ 4790315 w 4790315"/>
                <a:gd name="connsiteY4" fmla="*/ 479582 h 575501"/>
                <a:gd name="connsiteX5" fmla="*/ 4694396 w 4790315"/>
                <a:gd name="connsiteY5" fmla="*/ 575501 h 575501"/>
                <a:gd name="connsiteX6" fmla="*/ 95919 w 4790315"/>
                <a:gd name="connsiteY6" fmla="*/ 575501 h 575501"/>
                <a:gd name="connsiteX7" fmla="*/ 0 w 4790315"/>
                <a:gd name="connsiteY7" fmla="*/ 479582 h 575501"/>
                <a:gd name="connsiteX8" fmla="*/ 0 w 4790315"/>
                <a:gd name="connsiteY8" fmla="*/ 95919 h 575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0315" h="575501">
                  <a:moveTo>
                    <a:pt x="0" y="95919"/>
                  </a:moveTo>
                  <a:cubicBezTo>
                    <a:pt x="0" y="42944"/>
                    <a:pt x="42944" y="0"/>
                    <a:pt x="95919" y="0"/>
                  </a:cubicBezTo>
                  <a:lnTo>
                    <a:pt x="4694396" y="0"/>
                  </a:lnTo>
                  <a:cubicBezTo>
                    <a:pt x="4747371" y="0"/>
                    <a:pt x="4790315" y="42944"/>
                    <a:pt x="4790315" y="95919"/>
                  </a:cubicBezTo>
                  <a:lnTo>
                    <a:pt x="4790315" y="479582"/>
                  </a:lnTo>
                  <a:cubicBezTo>
                    <a:pt x="4790315" y="532557"/>
                    <a:pt x="4747371" y="575501"/>
                    <a:pt x="4694396" y="575501"/>
                  </a:cubicBezTo>
                  <a:lnTo>
                    <a:pt x="95919" y="575501"/>
                  </a:lnTo>
                  <a:cubicBezTo>
                    <a:pt x="42944" y="575501"/>
                    <a:pt x="0" y="532557"/>
                    <a:pt x="0" y="479582"/>
                  </a:cubicBezTo>
                  <a:lnTo>
                    <a:pt x="0" y="959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674" tIns="96674" rIns="96674" bIns="96674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accent5">
                      <a:lumMod val="50000"/>
                    </a:schemeClr>
                  </a:solidFill>
                  <a:latin typeface="Georgia" pitchFamily="18" charset="0"/>
                </a:rPr>
                <a:t>Федеральные целевые программы</a:t>
              </a:r>
              <a:endParaRPr lang="ru-RU" sz="1800" b="1" kern="1200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endParaRPr>
            </a:p>
          </p:txBody>
        </p:sp>
      </p:grp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72606592"/>
              </p:ext>
            </p:extLst>
          </p:nvPr>
        </p:nvGraphicFramePr>
        <p:xfrm>
          <a:off x="369292" y="1419622"/>
          <a:ext cx="8452894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317132092"/>
              </p:ext>
            </p:extLst>
          </p:nvPr>
        </p:nvGraphicFramePr>
        <p:xfrm>
          <a:off x="398450" y="2524270"/>
          <a:ext cx="3957526" cy="833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Стрелка вправо 12"/>
          <p:cNvSpPr/>
          <p:nvPr/>
        </p:nvSpPr>
        <p:spPr>
          <a:xfrm>
            <a:off x="4495152" y="2833098"/>
            <a:ext cx="288032" cy="21602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83184" y="2741055"/>
            <a:ext cx="4049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</a:rPr>
              <a:t>ООО «Сибирское стекло» </a:t>
            </a:r>
            <a:r>
              <a:rPr lang="ru-RU" sz="1400" dirty="0">
                <a:solidFill>
                  <a:srgbClr val="002060"/>
                </a:solidFill>
                <a:latin typeface="Georgia" pitchFamily="18" charset="0"/>
              </a:rPr>
              <a:t>–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85,5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Georgia" pitchFamily="18" charset="0"/>
              </a:rPr>
              <a:t>млн. рублей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1582870974"/>
              </p:ext>
            </p:extLst>
          </p:nvPr>
        </p:nvGraphicFramePr>
        <p:xfrm>
          <a:off x="415995" y="3489852"/>
          <a:ext cx="3939981" cy="88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9" name="Стрелка вправо 18"/>
          <p:cNvSpPr/>
          <p:nvPr/>
        </p:nvSpPr>
        <p:spPr>
          <a:xfrm>
            <a:off x="4494671" y="3809315"/>
            <a:ext cx="288032" cy="21602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777275" y="3543858"/>
            <a:ext cx="35333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</a:rPr>
              <a:t>НПО «</a:t>
            </a:r>
            <a:r>
              <a:rPr lang="ru-RU" sz="1400" dirty="0" err="1" smtClean="0">
                <a:solidFill>
                  <a:srgbClr val="002060"/>
                </a:solidFill>
                <a:latin typeface="Georgia" pitchFamily="18" charset="0"/>
              </a:rPr>
              <a:t>Элсиб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</a:rPr>
              <a:t>» ПАО –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12,2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</a:rPr>
              <a:t> млн. рублей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</a:rPr>
              <a:t>ОАО «</a:t>
            </a:r>
            <a:r>
              <a:rPr lang="ru-RU" sz="1400" dirty="0" err="1" smtClean="0">
                <a:solidFill>
                  <a:srgbClr val="002060"/>
                </a:solidFill>
                <a:latin typeface="Georgia" pitchFamily="18" charset="0"/>
              </a:rPr>
              <a:t>Сиблитмаш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</a:rPr>
              <a:t>» </a:t>
            </a:r>
            <a:r>
              <a:rPr lang="ru-RU" sz="1400" dirty="0">
                <a:solidFill>
                  <a:srgbClr val="002060"/>
                </a:solidFill>
                <a:latin typeface="Georgia" pitchFamily="18" charset="0"/>
              </a:rPr>
              <a:t>–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2,5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</a:rPr>
              <a:t> млн. рублей</a:t>
            </a:r>
            <a:endParaRPr lang="ru-RU" sz="14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31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6"/>
          <p:cNvCxnSpPr/>
          <p:nvPr/>
        </p:nvCxnSpPr>
        <p:spPr>
          <a:xfrm>
            <a:off x="323528" y="4677984"/>
            <a:ext cx="82677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52"/>
          <p:cNvSpPr/>
          <p:nvPr/>
        </p:nvSpPr>
        <p:spPr>
          <a:xfrm>
            <a:off x="0" y="0"/>
            <a:ext cx="9144000" cy="4655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7028" y="0"/>
            <a:ext cx="7762056" cy="431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Об итогах работы министерства промышленности, торговли и развития предпринимательства Новосибирской области в 2015 году</a:t>
            </a:r>
            <a:endParaRPr lang="ru-RU" sz="16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578" y="4731990"/>
            <a:ext cx="7226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Меры поддержки промышленных предприятий: федеральный бюджет</a:t>
            </a:r>
            <a:endParaRPr lang="ru-RU" dirty="0">
              <a:solidFill>
                <a:srgbClr val="0070C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67578" y="692464"/>
            <a:ext cx="4204421" cy="421124"/>
            <a:chOff x="367578" y="923286"/>
            <a:chExt cx="3844382" cy="72008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67578" y="923286"/>
              <a:ext cx="3844382" cy="7200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</p:sp>
        <p:sp>
          <p:nvSpPr>
            <p:cNvPr id="9" name="Полилиния 8"/>
            <p:cNvSpPr/>
            <p:nvPr/>
          </p:nvSpPr>
          <p:spPr>
            <a:xfrm>
              <a:off x="367578" y="923286"/>
              <a:ext cx="3844382" cy="720078"/>
            </a:xfrm>
            <a:custGeom>
              <a:avLst/>
              <a:gdLst>
                <a:gd name="connsiteX0" fmla="*/ 0 w 3844382"/>
                <a:gd name="connsiteY0" fmla="*/ 120015 h 720078"/>
                <a:gd name="connsiteX1" fmla="*/ 120015 w 3844382"/>
                <a:gd name="connsiteY1" fmla="*/ 0 h 720078"/>
                <a:gd name="connsiteX2" fmla="*/ 3724367 w 3844382"/>
                <a:gd name="connsiteY2" fmla="*/ 0 h 720078"/>
                <a:gd name="connsiteX3" fmla="*/ 3844382 w 3844382"/>
                <a:gd name="connsiteY3" fmla="*/ 120015 h 720078"/>
                <a:gd name="connsiteX4" fmla="*/ 3844382 w 3844382"/>
                <a:gd name="connsiteY4" fmla="*/ 600063 h 720078"/>
                <a:gd name="connsiteX5" fmla="*/ 3724367 w 3844382"/>
                <a:gd name="connsiteY5" fmla="*/ 720078 h 720078"/>
                <a:gd name="connsiteX6" fmla="*/ 120015 w 3844382"/>
                <a:gd name="connsiteY6" fmla="*/ 720078 h 720078"/>
                <a:gd name="connsiteX7" fmla="*/ 0 w 3844382"/>
                <a:gd name="connsiteY7" fmla="*/ 600063 h 720078"/>
                <a:gd name="connsiteX8" fmla="*/ 0 w 3844382"/>
                <a:gd name="connsiteY8" fmla="*/ 120015 h 72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4382" h="720078">
                  <a:moveTo>
                    <a:pt x="0" y="120015"/>
                  </a:moveTo>
                  <a:cubicBezTo>
                    <a:pt x="0" y="53733"/>
                    <a:pt x="53733" y="0"/>
                    <a:pt x="120015" y="0"/>
                  </a:cubicBezTo>
                  <a:lnTo>
                    <a:pt x="3724367" y="0"/>
                  </a:lnTo>
                  <a:cubicBezTo>
                    <a:pt x="3790649" y="0"/>
                    <a:pt x="3844382" y="53733"/>
                    <a:pt x="3844382" y="120015"/>
                  </a:cubicBezTo>
                  <a:lnTo>
                    <a:pt x="3844382" y="600063"/>
                  </a:lnTo>
                  <a:cubicBezTo>
                    <a:pt x="3844382" y="666345"/>
                    <a:pt x="3790649" y="720078"/>
                    <a:pt x="3724367" y="720078"/>
                  </a:cubicBezTo>
                  <a:lnTo>
                    <a:pt x="120015" y="720078"/>
                  </a:lnTo>
                  <a:cubicBezTo>
                    <a:pt x="53733" y="720078"/>
                    <a:pt x="0" y="666345"/>
                    <a:pt x="0" y="600063"/>
                  </a:cubicBezTo>
                  <a:lnTo>
                    <a:pt x="0" y="12001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7541" tIns="107541" rIns="107541" bIns="107541" numCol="1" spcCol="1270" anchor="ctr" anchorCtr="0">
              <a:noAutofit/>
            </a:bodyPr>
            <a:lstStyle/>
            <a:p>
              <a:pPr lvl="0" algn="ctr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kern="1200" dirty="0" smtClean="0">
                  <a:solidFill>
                    <a:schemeClr val="accent5">
                      <a:lumMod val="50000"/>
                    </a:schemeClr>
                  </a:solidFill>
                  <a:latin typeface="Georgia" pitchFamily="18" charset="0"/>
                </a:rPr>
                <a:t>Фонд Бортника</a:t>
              </a:r>
              <a:endParaRPr lang="ru-RU" sz="1900" b="1" kern="1200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endParaRPr>
            </a:p>
          </p:txBody>
        </p:sp>
      </p:grpSp>
      <p:pic>
        <p:nvPicPr>
          <p:cNvPr id="1026" name="Picture 2" descr="http://habrastorage.org/storage2/29c/320/d13/29c320d13e126a175875bfaa6079480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59875"/>
            <a:ext cx="2236281" cy="122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786547032"/>
              </p:ext>
            </p:extLst>
          </p:nvPr>
        </p:nvGraphicFramePr>
        <p:xfrm>
          <a:off x="367578" y="4011910"/>
          <a:ext cx="8308878" cy="360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929534560"/>
              </p:ext>
            </p:extLst>
          </p:nvPr>
        </p:nvGraphicFramePr>
        <p:xfrm>
          <a:off x="367578" y="1779662"/>
          <a:ext cx="8308878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41702364"/>
              </p:ext>
            </p:extLst>
          </p:nvPr>
        </p:nvGraphicFramePr>
        <p:xfrm>
          <a:off x="367578" y="2715766"/>
          <a:ext cx="8308878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475816829"/>
              </p:ext>
            </p:extLst>
          </p:nvPr>
        </p:nvGraphicFramePr>
        <p:xfrm>
          <a:off x="387362" y="3363838"/>
          <a:ext cx="8289094" cy="504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387362" y="1243333"/>
            <a:ext cx="4204422" cy="368837"/>
            <a:chOff x="367578" y="923286"/>
            <a:chExt cx="3844383" cy="72008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367578" y="923286"/>
              <a:ext cx="3844382" cy="7200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</p:sp>
        <p:sp>
          <p:nvSpPr>
            <p:cNvPr id="18" name="Полилиния 17"/>
            <p:cNvSpPr/>
            <p:nvPr/>
          </p:nvSpPr>
          <p:spPr>
            <a:xfrm>
              <a:off x="367578" y="923286"/>
              <a:ext cx="3844383" cy="720080"/>
            </a:xfrm>
            <a:custGeom>
              <a:avLst/>
              <a:gdLst>
                <a:gd name="connsiteX0" fmla="*/ 0 w 3844382"/>
                <a:gd name="connsiteY0" fmla="*/ 120015 h 720078"/>
                <a:gd name="connsiteX1" fmla="*/ 120015 w 3844382"/>
                <a:gd name="connsiteY1" fmla="*/ 0 h 720078"/>
                <a:gd name="connsiteX2" fmla="*/ 3724367 w 3844382"/>
                <a:gd name="connsiteY2" fmla="*/ 0 h 720078"/>
                <a:gd name="connsiteX3" fmla="*/ 3844382 w 3844382"/>
                <a:gd name="connsiteY3" fmla="*/ 120015 h 720078"/>
                <a:gd name="connsiteX4" fmla="*/ 3844382 w 3844382"/>
                <a:gd name="connsiteY4" fmla="*/ 600063 h 720078"/>
                <a:gd name="connsiteX5" fmla="*/ 3724367 w 3844382"/>
                <a:gd name="connsiteY5" fmla="*/ 720078 h 720078"/>
                <a:gd name="connsiteX6" fmla="*/ 120015 w 3844382"/>
                <a:gd name="connsiteY6" fmla="*/ 720078 h 720078"/>
                <a:gd name="connsiteX7" fmla="*/ 0 w 3844382"/>
                <a:gd name="connsiteY7" fmla="*/ 600063 h 720078"/>
                <a:gd name="connsiteX8" fmla="*/ 0 w 3844382"/>
                <a:gd name="connsiteY8" fmla="*/ 120015 h 72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4382" h="720078">
                  <a:moveTo>
                    <a:pt x="0" y="120015"/>
                  </a:moveTo>
                  <a:cubicBezTo>
                    <a:pt x="0" y="53733"/>
                    <a:pt x="53733" y="0"/>
                    <a:pt x="120015" y="0"/>
                  </a:cubicBezTo>
                  <a:lnTo>
                    <a:pt x="3724367" y="0"/>
                  </a:lnTo>
                  <a:cubicBezTo>
                    <a:pt x="3790649" y="0"/>
                    <a:pt x="3844382" y="53733"/>
                    <a:pt x="3844382" y="120015"/>
                  </a:cubicBezTo>
                  <a:lnTo>
                    <a:pt x="3844382" y="600063"/>
                  </a:lnTo>
                  <a:cubicBezTo>
                    <a:pt x="3844382" y="666345"/>
                    <a:pt x="3790649" y="720078"/>
                    <a:pt x="3724367" y="720078"/>
                  </a:cubicBezTo>
                  <a:lnTo>
                    <a:pt x="120015" y="720078"/>
                  </a:lnTo>
                  <a:cubicBezTo>
                    <a:pt x="53733" y="720078"/>
                    <a:pt x="0" y="666345"/>
                    <a:pt x="0" y="600063"/>
                  </a:cubicBezTo>
                  <a:lnTo>
                    <a:pt x="0" y="12001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7541" tIns="107541" rIns="107541" bIns="107541" numCol="1" spcCol="1270" anchor="ctr" anchorCtr="0">
              <a:noAutofit/>
            </a:bodyPr>
            <a:lstStyle/>
            <a:p>
              <a:pPr lvl="0" algn="ctr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chemeClr val="accent5">
                      <a:lumMod val="50000"/>
                    </a:schemeClr>
                  </a:solidFill>
                  <a:latin typeface="Georgia" pitchFamily="18" charset="0"/>
                </a:rPr>
                <a:t>Фонд «Технопарк Академгородка»</a:t>
              </a:r>
              <a:endParaRPr lang="ru-RU" sz="1600" b="1" kern="1200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endParaRPr>
            </a:p>
          </p:txBody>
        </p:sp>
      </p:grpSp>
      <p:sp>
        <p:nvSpPr>
          <p:cNvPr id="19" name="Стрелка вниз 18"/>
          <p:cNvSpPr/>
          <p:nvPr/>
        </p:nvSpPr>
        <p:spPr>
          <a:xfrm>
            <a:off x="2325771" y="1113588"/>
            <a:ext cx="288032" cy="118938"/>
          </a:xfrm>
          <a:prstGeom prst="downArrow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5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</TotalTime>
  <Words>1651</Words>
  <Application>Microsoft Office PowerPoint</Application>
  <PresentationFormat>Экран (16:9)</PresentationFormat>
  <Paragraphs>230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Об итогах работы в 2015 году по реализации задач, обозначенных Губернатором Новосибирской области на период до 2020 года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  <vt:lpstr>Об итогах работы министерства промышленности, торговли и развития предпринимательства Новосибирской области в 2015 году</vt:lpstr>
    </vt:vector>
  </TitlesOfParts>
  <Company>АГНОиПНО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работы в 2015 году по реализации задач, обозначенных Губернатором Новосибирской области на период до 2020 года</dc:title>
  <dc:creator>Гребенникова Елена Борисовна</dc:creator>
  <cp:lastModifiedBy>Гребенникова Елена Борисовна</cp:lastModifiedBy>
  <cp:revision>142</cp:revision>
  <cp:lastPrinted>2015-12-21T04:33:04Z</cp:lastPrinted>
  <dcterms:created xsi:type="dcterms:W3CDTF">2015-12-14T09:19:40Z</dcterms:created>
  <dcterms:modified xsi:type="dcterms:W3CDTF">2015-12-21T05:56:13Z</dcterms:modified>
</cp:coreProperties>
</file>