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drawings/drawing2.xml" ContentType="application/vnd.openxmlformats-officedocument.drawingml.chartshapes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colors1.xml" ContentType="application/vnd.ms-office.chartcolorstyle+xml"/>
  <Override PartName="/ppt/charts/style1.xml" ContentType="application/vnd.ms-office.chart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  <p:sldMasterId id="2147483700" r:id="rId2"/>
  </p:sldMasterIdLst>
  <p:sldIdLst>
    <p:sldId id="261" r:id="rId3"/>
    <p:sldId id="262" r:id="rId4"/>
    <p:sldId id="265" r:id="rId5"/>
    <p:sldId id="263" r:id="rId6"/>
    <p:sldId id="271" r:id="rId7"/>
    <p:sldId id="273" r:id="rId8"/>
    <p:sldId id="274" r:id="rId9"/>
    <p:sldId id="275" r:id="rId10"/>
    <p:sldId id="288" r:id="rId11"/>
    <p:sldId id="276" r:id="rId12"/>
    <p:sldId id="289" r:id="rId13"/>
    <p:sldId id="277" r:id="rId14"/>
    <p:sldId id="282" r:id="rId15"/>
    <p:sldId id="292" r:id="rId16"/>
    <p:sldId id="294" r:id="rId17"/>
    <p:sldId id="295" r:id="rId18"/>
    <p:sldId id="296" r:id="rId19"/>
    <p:sldId id="297" r:id="rId20"/>
    <p:sldId id="298" r:id="rId21"/>
    <p:sldId id="300" r:id="rId22"/>
    <p:sldId id="301" r:id="rId23"/>
    <p:sldId id="312" r:id="rId24"/>
    <p:sldId id="305" r:id="rId25"/>
    <p:sldId id="303" r:id="rId26"/>
    <p:sldId id="304" r:id="rId27"/>
    <p:sldId id="302" r:id="rId28"/>
    <p:sldId id="287" r:id="rId29"/>
    <p:sldId id="311" r:id="rId30"/>
    <p:sldId id="306" r:id="rId31"/>
    <p:sldId id="307" r:id="rId32"/>
    <p:sldId id="308" r:id="rId33"/>
    <p:sldId id="309" r:id="rId34"/>
    <p:sldId id="310" r:id="rId35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16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2E2F9"/>
    <a:srgbClr val="0C5C49"/>
    <a:srgbClr val="16A381"/>
    <a:srgbClr val="0A62C2"/>
    <a:srgbClr val="084E9C"/>
    <a:srgbClr val="2187F3"/>
    <a:srgbClr val="073C6D"/>
    <a:srgbClr val="095497"/>
    <a:srgbClr val="114B92"/>
    <a:srgbClr val="066A9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17" autoAdjust="0"/>
    <p:restoredTop sz="94660"/>
  </p:normalViewPr>
  <p:slideViewPr>
    <p:cSldViewPr>
      <p:cViewPr varScale="1">
        <p:scale>
          <a:sx n="104" d="100"/>
          <a:sy n="104" d="100"/>
        </p:scale>
        <p:origin x="-518" y="-72"/>
      </p:cViewPr>
      <p:guideLst>
        <p:guide orient="horz" pos="2160"/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Microsoft_Excel_Worksheet2.xlsx"/><Relationship Id="rId4" Type="http://schemas.microsoft.com/office/2011/relationships/chartStyle" Target="style1.xm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800" b="0">
                <a:latin typeface="Calibri" pitchFamily="34" charset="0"/>
              </a:defRPr>
            </a:pPr>
            <a:r>
              <a:rPr lang="ru-RU" dirty="0" smtClean="0"/>
              <a:t>Субвенции </a:t>
            </a:r>
            <a:r>
              <a:rPr lang="ru-RU" dirty="0"/>
              <a:t>местным </a:t>
            </a:r>
            <a:r>
              <a:rPr lang="ru-RU" dirty="0" smtClean="0"/>
              <a:t>бюджетам, </a:t>
            </a:r>
            <a:r>
              <a:rPr lang="ru-RU" dirty="0"/>
              <a:t>
</a:t>
            </a:r>
            <a:r>
              <a:rPr lang="ru-RU" dirty="0" smtClean="0"/>
              <a:t>тыс</a:t>
            </a:r>
            <a:r>
              <a:rPr lang="ru-RU" dirty="0"/>
              <a:t>. рублей</a:t>
            </a:r>
          </a:p>
        </c:rich>
      </c:tx>
      <c:layout>
        <c:manualLayout>
          <c:xMode val="edge"/>
          <c:yMode val="edge"/>
          <c:x val="0.21449080191076336"/>
          <c:y val="0.77101386882938938"/>
        </c:manualLayout>
      </c:layout>
      <c:overlay val="0"/>
    </c:title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2.4384109588097189E-3"/>
          <c:y val="8.8184646150427839E-3"/>
          <c:w val="0.70580799851017306"/>
          <c:h val="0.98941784246194819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Субсидии, субвенции местным бюджетам зарплатосодержащего характера, 
тыс. рублей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 prst="angle"/>
            </a:sp3d>
          </c:spPr>
          <c:explosion val="26"/>
          <c:dPt>
            <c:idx val="0"/>
            <c:bubble3D val="0"/>
            <c:explosion val="0"/>
            <c:spPr>
              <a:solidFill>
                <a:schemeClr val="tx2">
                  <a:lumMod val="60000"/>
                  <a:lumOff val="40000"/>
                </a:schemeClr>
              </a:solidFill>
              <a:scene3d>
                <a:camera prst="orthographicFront"/>
                <a:lightRig rig="threePt" dir="t"/>
              </a:scene3d>
              <a:sp3d>
                <a:bevelT prst="angle"/>
              </a:sp3d>
            </c:spPr>
          </c:dPt>
          <c:dPt>
            <c:idx val="1"/>
            <c:bubble3D val="0"/>
            <c:explosion val="0"/>
            <c:spPr>
              <a:solidFill>
                <a:schemeClr val="accent5">
                  <a:lumMod val="75000"/>
                </a:schemeClr>
              </a:solidFill>
              <a:scene3d>
                <a:camera prst="orthographicFront"/>
                <a:lightRig rig="threePt" dir="t"/>
              </a:scene3d>
              <a:sp3d>
                <a:bevelT prst="angle"/>
              </a:sp3d>
            </c:spPr>
          </c:dPt>
          <c:cat>
            <c:strRef>
              <c:f>Лист1!$A$2:$A$3</c:f>
              <c:strCache>
                <c:ptCount val="2"/>
                <c:pt idx="0">
                  <c:v>основные общеобразовательные программы</c:v>
                </c:pt>
                <c:pt idx="1">
                  <c:v>программы дошкольного образования</c:v>
                </c:pt>
              </c:strCache>
            </c:strRef>
          </c:cat>
          <c:val>
            <c:numRef>
              <c:f>Лист1!$B$2:$B$3</c:f>
              <c:numCache>
                <c:formatCode>#,##0.00</c:formatCode>
                <c:ptCount val="2"/>
                <c:pt idx="0">
                  <c:v>12075600.6</c:v>
                </c:pt>
                <c:pt idx="1">
                  <c:v>6439599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5572494707158131"/>
          <c:y val="5.3419064548383535E-2"/>
          <c:w val="0.44142042821631683"/>
          <c:h val="0.35165467725808264"/>
        </c:manualLayout>
      </c:layout>
      <c:overlay val="0"/>
      <c:txPr>
        <a:bodyPr/>
        <a:lstStyle/>
        <a:p>
          <a:pPr>
            <a:defRPr sz="1400"/>
          </a:pPr>
          <a:endParaRPr lang="ru-RU"/>
        </a:p>
      </c:txPr>
    </c:legend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2014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prst="angle"/>
            </a:sp3d>
          </c:spPr>
          <c:invertIfNegative val="0"/>
          <c:dLbls>
            <c:dLbl>
              <c:idx val="0"/>
              <c:layout>
                <c:manualLayout>
                  <c:x val="5.169509384318813E-3"/>
                  <c:y val="0.27371023946057277"/>
                </c:manualLayout>
              </c:layout>
              <c:tx>
                <c:rich>
                  <a:bodyPr rot="0" spcFirstLastPara="1" vertOverflow="clip" horzOverflow="clip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600" b="0" i="0" u="none" strike="noStrike" kern="1200" baseline="0">
                        <a:solidFill>
                          <a:schemeClr val="dk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sz="1600" b="1" baseline="0" dirty="0" smtClean="0"/>
                      <a:t>20,5</a:t>
                    </a:r>
                  </a:p>
                </c:rich>
              </c:tx>
              <c:spPr>
                <a:solidFill>
                  <a:prstClr val="white"/>
                </a:solidFill>
                <a:ln w="9525" cap="flat" cmpd="sng" algn="ctr">
                  <a:solidFill>
                    <a:prstClr val="black">
                      <a:lumMod val="25000"/>
                      <a:lumOff val="75000"/>
                    </a:prst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c:spPr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oundRect">
                      <a:avLst/>
                    </a:prstGeom>
                    <a:noFill/>
                    <a:ln>
                      <a:noFill/>
                    </a:ln>
                  </c15:spPr>
                  <c15:layout>
                    <c:manualLayout>
                      <c:w val="0.17734294954881555"/>
                      <c:h val="8.9275069864032205E-2"/>
                    </c:manualLayout>
                  </c15:layout>
                </c:ext>
              </c:extLst>
            </c:dLbl>
            <c:spPr>
              <a:solidFill>
                <a:prstClr val="white"/>
              </a:solidFill>
              <a:ln>
                <a:solidFill>
                  <a:prstClr val="black">
                    <a:lumMod val="25000"/>
                    <a:lumOff val="75000"/>
                  </a:prstClr>
                </a:solidFill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dk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oundRect">
                    <a:avLst/>
                  </a:prstGeom>
                  <a:noFill/>
                  <a:ln>
                    <a:noFill/>
                  </a:ln>
                </c15:spPr>
                <c15:showLeaderLines val="0"/>
              </c:ext>
            </c:extLst>
          </c:dLbls>
          <c:cat>
            <c:strRef>
              <c:f>Лист1!$A$2</c:f>
              <c:strCache>
                <c:ptCount val="1"/>
                <c:pt idx="0">
                  <c:v>Бюджет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20763614.300000001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2015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prst="angle"/>
            </a:sp3d>
          </c:spPr>
          <c:invertIfNegative val="0"/>
          <c:dLbls>
            <c:dLbl>
              <c:idx val="0"/>
              <c:layout>
                <c:manualLayout>
                  <c:x val="9.9123686433429791E-3"/>
                  <c:y val="0.29996213027612317"/>
                </c:manualLayout>
              </c:layout>
              <c:tx>
                <c:rich>
                  <a:bodyPr rot="0" spcFirstLastPara="1" vertOverflow="clip" horzOverflow="clip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600" b="1" i="0" u="none" strike="noStrike" kern="1200" baseline="0">
                        <a:solidFill>
                          <a:schemeClr val="dk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sz="1600" b="1" i="0" u="none" strike="noStrike" baseline="0" dirty="0" smtClean="0"/>
                      <a:t>21,3 </a:t>
                    </a:r>
                    <a:endParaRPr lang="en-US" sz="1600" b="1" dirty="0"/>
                  </a:p>
                </c:rich>
              </c:tx>
              <c:spPr>
                <a:solidFill>
                  <a:prstClr val="white"/>
                </a:solidFill>
                <a:ln w="9525" cap="flat" cmpd="sng" algn="ctr">
                  <a:solidFill>
                    <a:prstClr val="black">
                      <a:lumMod val="25000"/>
                      <a:lumOff val="75000"/>
                    </a:prst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c:spPr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oundRect">
                      <a:avLst/>
                    </a:prstGeom>
                    <a:noFill/>
                    <a:ln>
                      <a:noFill/>
                    </a:ln>
                  </c15:spPr>
                  <c15:layout>
                    <c:manualLayout>
                      <c:w val="0.16806818642725763"/>
                      <c:h val="9.525837941083469E-2"/>
                    </c:manualLayout>
                  </c15:layout>
                </c:ext>
              </c:extLst>
            </c:dLbl>
            <c:spPr>
              <a:solidFill>
                <a:prstClr val="white"/>
              </a:solidFill>
              <a:ln>
                <a:solidFill>
                  <a:prstClr val="black">
                    <a:lumMod val="25000"/>
                    <a:lumOff val="75000"/>
                  </a:prstClr>
                </a:solidFill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dk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oundRect">
                    <a:avLst/>
                  </a:prstGeom>
                  <a:noFill/>
                  <a:ln>
                    <a:noFill/>
                  </a:ln>
                </c15:spPr>
                <c15:showLeaderLines val="0"/>
              </c:ext>
            </c:extLst>
          </c:dLbls>
          <c:cat>
            <c:strRef>
              <c:f>Лист1!$A$2</c:f>
              <c:strCache>
                <c:ptCount val="1"/>
                <c:pt idx="0">
                  <c:v>Бюджет</c:v>
                </c:pt>
              </c:strCache>
            </c:strRef>
          </c:cat>
          <c:val>
            <c:numRef>
              <c:f>Лист1!$C$2</c:f>
              <c:numCache>
                <c:formatCode>General</c:formatCode>
                <c:ptCount val="1"/>
                <c:pt idx="0">
                  <c:v>21336426.5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5"/>
        <c:gapDepth val="247"/>
        <c:shape val="box"/>
        <c:axId val="33073408"/>
        <c:axId val="33079296"/>
        <c:axId val="0"/>
      </c:bar3DChart>
      <c:catAx>
        <c:axId val="33073408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one"/>
        <c:crossAx val="33079296"/>
        <c:crosses val="autoZero"/>
        <c:auto val="1"/>
        <c:lblAlgn val="ctr"/>
        <c:lblOffset val="100"/>
        <c:noMultiLvlLbl val="0"/>
      </c:catAx>
      <c:valAx>
        <c:axId val="33079296"/>
        <c:scaling>
          <c:orientation val="minMax"/>
          <c:min val="6400000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one"/>
        <c:crossAx val="3307340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  <c:userShapes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«Технопарк Новосибирского Академгородка» 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 prst="angle"/>
            </a:sp3d>
          </c:spPr>
          <c:invertIfNegative val="0"/>
          <c:dLbls>
            <c:dLbl>
              <c:idx val="0"/>
              <c:layout>
                <c:manualLayout>
                  <c:x val="-4.6412971658119917E-3"/>
                  <c:y val="0.2305808625449077"/>
                </c:manualLayout>
              </c:layout>
              <c:spPr>
                <a:solidFill>
                  <a:schemeClr val="bg2"/>
                </a:solidFill>
                <a:effectLst/>
              </c:spPr>
              <c:txPr>
                <a:bodyPr/>
                <a:lstStyle/>
                <a:p>
                  <a:pPr>
                    <a:defRPr sz="2000" b="1">
                      <a:latin typeface="Calibri" pitchFamily="34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solidFill>
                <a:schemeClr val="bg2"/>
              </a:solidFill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1"/>
                <c:pt idx="0">
                  <c:v>Субсидии в 2015, млн. рублей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1"/>
                <c:pt idx="0">
                  <c:v>61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Бизнес-инкубатор «Научно-технологического парка Новосибирского Академгородка» 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 prst="angle"/>
            </a:sp3d>
          </c:spPr>
          <c:invertIfNegative val="0"/>
          <c:dLbls>
            <c:dLbl>
              <c:idx val="0"/>
              <c:layout>
                <c:manualLayout>
                  <c:x val="2.3206485829060366E-3"/>
                  <c:y val="0.1585243429996240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solidFill>
                <a:srgbClr val="E7E6E6"/>
              </a:solidFill>
            </c:spPr>
            <c:txPr>
              <a:bodyPr/>
              <a:lstStyle/>
              <a:p>
                <a:pPr algn="ctr">
                  <a:defRPr lang="ru-RU" sz="2000" b="0" i="0" u="none" strike="noStrike" kern="1200" baseline="0">
                    <a:solidFill>
                      <a:prstClr val="black"/>
                    </a:solidFill>
                    <a:latin typeface="Calibri" pitchFamily="34" charset="0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1"/>
                <c:pt idx="0">
                  <c:v>Субсидии в 2015, млн. рублей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1"/>
                <c:pt idx="0">
                  <c:v>24.3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1"/>
                <c:pt idx="0">
                  <c:v>Субсидии в 2015, млн. рублей</c:v>
                </c:pt>
              </c:strCache>
            </c:strRef>
          </c:cat>
          <c:val>
            <c:numRef>
              <c:f>Лист1!$D$2:$D$5</c:f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4"/>
        <c:gapDepth val="0"/>
        <c:shape val="box"/>
        <c:axId val="210221312"/>
        <c:axId val="210227200"/>
        <c:axId val="0"/>
      </c:bar3DChart>
      <c:catAx>
        <c:axId val="21022131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>
                <a:latin typeface="Calibri" pitchFamily="34" charset="0"/>
              </a:defRPr>
            </a:pPr>
            <a:endParaRPr lang="ru-RU"/>
          </a:p>
        </c:txPr>
        <c:crossAx val="210227200"/>
        <c:crosses val="autoZero"/>
        <c:auto val="1"/>
        <c:lblAlgn val="ctr"/>
        <c:lblOffset val="100"/>
        <c:noMultiLvlLbl val="0"/>
      </c:catAx>
      <c:valAx>
        <c:axId val="210227200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one"/>
        <c:crossAx val="210221312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62953641115899395"/>
          <c:y val="5.8034434316605425E-2"/>
          <c:w val="0.36582229167519414"/>
          <c:h val="0.8887348993364752"/>
        </c:manualLayout>
      </c:layout>
      <c:overlay val="0"/>
      <c:txPr>
        <a:bodyPr/>
        <a:lstStyle/>
        <a:p>
          <a:pPr>
            <a:defRPr sz="1400">
              <a:latin typeface="Calibri" pitchFamily="34" charset="0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1-4 классы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50800" h="50800" prst="angle"/>
              <a:bevelB w="50800" h="50800"/>
            </a:sp3d>
          </c:spPr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z="1600" smtClean="0">
                        <a:latin typeface="Calibri" pitchFamily="34" charset="0"/>
                      </a:rPr>
                      <a:t> </a:t>
                    </a:r>
                    <a:r>
                      <a:rPr lang="en-US" smtClean="0"/>
                      <a:t>123 258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lt1"/>
                    </a:solidFill>
                    <a:latin typeface="Calibri" pitchFamily="34" charset="0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Лист1!$A$2:$A$4</c:f>
              <c:strCache>
                <c:ptCount val="3"/>
                <c:pt idx="0">
                  <c:v>1-4 классы</c:v>
                </c:pt>
                <c:pt idx="1">
                  <c:v>5 класс</c:v>
                </c:pt>
                <c:pt idx="2">
                  <c:v>6-8 классы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123258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5 класс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38100" h="38100"/>
              <a:bevelB w="38100" h="38100"/>
            </a:sp3d>
          </c:spPr>
          <c:invertIfNegative val="0"/>
          <c:dLbls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sz="1600" smtClean="0">
                        <a:latin typeface="Calibri" pitchFamily="34" charset="0"/>
                      </a:rPr>
                      <a:t> </a:t>
                    </a:r>
                    <a:r>
                      <a:rPr lang="en-US" smtClean="0"/>
                      <a:t>29 482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lt1"/>
                    </a:solidFill>
                    <a:latin typeface="Calibri" pitchFamily="34" charset="0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Лист1!$A$2:$A$4</c:f>
              <c:strCache>
                <c:ptCount val="3"/>
                <c:pt idx="0">
                  <c:v>1-4 классы</c:v>
                </c:pt>
                <c:pt idx="1">
                  <c:v>5 класс</c:v>
                </c:pt>
                <c:pt idx="2">
                  <c:v>6-8 классы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1">
                  <c:v>29482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6-8 классы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38100" h="38100"/>
              <a:bevelB w="38100" h="38100"/>
            </a:sp3d>
          </c:spPr>
          <c:invertIfNegative val="0"/>
          <c:dLbls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sz="1600" smtClean="0">
                        <a:latin typeface="Calibri" pitchFamily="34" charset="0"/>
                      </a:rPr>
                      <a:t>2</a:t>
                    </a:r>
                    <a:r>
                      <a:rPr lang="en-US" smtClean="0"/>
                      <a:t>9 622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lt1"/>
                    </a:solidFill>
                    <a:latin typeface="Calibri" pitchFamily="34" charset="0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Лист1!$A$2:$A$4</c:f>
              <c:strCache>
                <c:ptCount val="3"/>
                <c:pt idx="0">
                  <c:v>1-4 классы</c:v>
                </c:pt>
                <c:pt idx="1">
                  <c:v>5 класс</c:v>
                </c:pt>
                <c:pt idx="2">
                  <c:v>6-8 классы</c:v>
                </c:pt>
              </c:strCache>
            </c:strRef>
          </c:cat>
          <c:val>
            <c:numRef>
              <c:f>Лист1!$D$2:$D$4</c:f>
              <c:numCache>
                <c:formatCode>General</c:formatCode>
                <c:ptCount val="3"/>
                <c:pt idx="2">
                  <c:v>29622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0"/>
        <c:gapDepth val="0"/>
        <c:shape val="box"/>
        <c:axId val="221545984"/>
        <c:axId val="221547520"/>
        <c:axId val="0"/>
      </c:bar3DChart>
      <c:catAx>
        <c:axId val="2215459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1" i="0" u="none" strike="noStrike" kern="1200" cap="all" spc="120" normalizeH="0" baseline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ea typeface="+mn-ea"/>
                <a:cs typeface="+mn-cs"/>
              </a:defRPr>
            </a:pPr>
            <a:endParaRPr lang="ru-RU"/>
          </a:p>
        </c:txPr>
        <c:crossAx val="221547520"/>
        <c:crosses val="autoZero"/>
        <c:auto val="1"/>
        <c:lblAlgn val="ctr"/>
        <c:lblOffset val="100"/>
        <c:noMultiLvlLbl val="0"/>
      </c:catAx>
      <c:valAx>
        <c:axId val="221547520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one"/>
        <c:crossAx val="22154598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724D6CA-5A85-40CC-8429-6D747179B5A0}" type="doc">
      <dgm:prSet loTypeId="urn:microsoft.com/office/officeart/2005/8/layout/hProcess3" loCatId="process" qsTypeId="urn:microsoft.com/office/officeart/2005/8/quickstyle/3d5" qsCatId="3D" csTypeId="urn:microsoft.com/office/officeart/2005/8/colors/accent1_2" csCatId="accent1" phldr="1"/>
      <dgm:spPr/>
    </dgm:pt>
    <dgm:pt modelId="{BD941CD9-BB3E-4A3B-AB76-9F9738FBBF94}">
      <dgm:prSet phldrT="[Текст]" custT="1"/>
      <dgm:spPr/>
      <dgm:t>
        <a:bodyPr/>
        <a:lstStyle/>
        <a:p>
          <a:r>
            <a:rPr lang="ru-RU" sz="1800" b="1" dirty="0" smtClean="0">
              <a:solidFill>
                <a:schemeClr val="bg1"/>
              </a:solidFill>
              <a:latin typeface="Calibri" pitchFamily="34" charset="0"/>
            </a:rPr>
            <a:t>В 2015 не ниже, чем в 2014</a:t>
          </a:r>
        </a:p>
        <a:p>
          <a:endParaRPr lang="ru-RU" sz="1800" dirty="0">
            <a:solidFill>
              <a:schemeClr val="bg1"/>
            </a:solidFill>
          </a:endParaRPr>
        </a:p>
      </dgm:t>
    </dgm:pt>
    <dgm:pt modelId="{31908B18-0898-44F5-8FB2-9BE28A39B252}" type="parTrans" cxnId="{7E261A60-2671-489B-AF81-6C398A2F4797}">
      <dgm:prSet/>
      <dgm:spPr/>
      <dgm:t>
        <a:bodyPr/>
        <a:lstStyle/>
        <a:p>
          <a:endParaRPr lang="ru-RU"/>
        </a:p>
      </dgm:t>
    </dgm:pt>
    <dgm:pt modelId="{74CE2FD7-4363-446D-8CC7-CA0E35C59B27}" type="sibTrans" cxnId="{7E261A60-2671-489B-AF81-6C398A2F4797}">
      <dgm:prSet/>
      <dgm:spPr/>
      <dgm:t>
        <a:bodyPr/>
        <a:lstStyle/>
        <a:p>
          <a:endParaRPr lang="ru-RU"/>
        </a:p>
      </dgm:t>
    </dgm:pt>
    <dgm:pt modelId="{F46430AA-1342-408B-9FF2-A96A2687F3D9}" type="pres">
      <dgm:prSet presAssocID="{6724D6CA-5A85-40CC-8429-6D747179B5A0}" presName="Name0" presStyleCnt="0">
        <dgm:presLayoutVars>
          <dgm:dir/>
          <dgm:animLvl val="lvl"/>
          <dgm:resizeHandles val="exact"/>
        </dgm:presLayoutVars>
      </dgm:prSet>
      <dgm:spPr/>
    </dgm:pt>
    <dgm:pt modelId="{775030AD-2AA2-449B-A1D2-02347A095CC8}" type="pres">
      <dgm:prSet presAssocID="{6724D6CA-5A85-40CC-8429-6D747179B5A0}" presName="dummy" presStyleCnt="0"/>
      <dgm:spPr/>
    </dgm:pt>
    <dgm:pt modelId="{55089C87-E537-4FC6-B769-0ADD27EC87EF}" type="pres">
      <dgm:prSet presAssocID="{6724D6CA-5A85-40CC-8429-6D747179B5A0}" presName="linH" presStyleCnt="0"/>
      <dgm:spPr/>
    </dgm:pt>
    <dgm:pt modelId="{517998FA-0E5F-452D-9C70-1154700FBB64}" type="pres">
      <dgm:prSet presAssocID="{6724D6CA-5A85-40CC-8429-6D747179B5A0}" presName="padding1" presStyleCnt="0"/>
      <dgm:spPr/>
    </dgm:pt>
    <dgm:pt modelId="{B603F561-274A-44C9-BFEC-FB8D1CAEEBEB}" type="pres">
      <dgm:prSet presAssocID="{BD941CD9-BB3E-4A3B-AB76-9F9738FBBF94}" presName="linV" presStyleCnt="0"/>
      <dgm:spPr/>
    </dgm:pt>
    <dgm:pt modelId="{82148B91-4056-4ED7-813A-DAC9A1E4CA18}" type="pres">
      <dgm:prSet presAssocID="{BD941CD9-BB3E-4A3B-AB76-9F9738FBBF94}" presName="spVertical1" presStyleCnt="0"/>
      <dgm:spPr/>
    </dgm:pt>
    <dgm:pt modelId="{FC7306ED-A9E3-4BD0-A64D-A01FBB95B203}" type="pres">
      <dgm:prSet presAssocID="{BD941CD9-BB3E-4A3B-AB76-9F9738FBBF94}" presName="parTx" presStyleLbl="revTx" presStyleIdx="0" presStyleCnt="1" custScaleX="114083" custLinFactNeighborX="-5783" custLinFactNeighborY="369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C83D36D-5FE4-45CA-8A05-8F19D9517F28}" type="pres">
      <dgm:prSet presAssocID="{BD941CD9-BB3E-4A3B-AB76-9F9738FBBF94}" presName="spVertical2" presStyleCnt="0"/>
      <dgm:spPr/>
    </dgm:pt>
    <dgm:pt modelId="{23CF9B6B-8469-4A42-8EEB-992D257F75B4}" type="pres">
      <dgm:prSet presAssocID="{BD941CD9-BB3E-4A3B-AB76-9F9738FBBF94}" presName="spVertical3" presStyleCnt="0"/>
      <dgm:spPr/>
    </dgm:pt>
    <dgm:pt modelId="{29D370CF-9B17-42F7-9095-DABC72B5F763}" type="pres">
      <dgm:prSet presAssocID="{6724D6CA-5A85-40CC-8429-6D747179B5A0}" presName="padding2" presStyleCnt="0"/>
      <dgm:spPr/>
    </dgm:pt>
    <dgm:pt modelId="{180B59D5-81F6-4567-9472-0F110AF860A5}" type="pres">
      <dgm:prSet presAssocID="{6724D6CA-5A85-40CC-8429-6D747179B5A0}" presName="negArrow" presStyleCnt="0"/>
      <dgm:spPr/>
    </dgm:pt>
    <dgm:pt modelId="{6718AB51-6CE2-4E6F-874A-4AB7EF24079C}" type="pres">
      <dgm:prSet presAssocID="{6724D6CA-5A85-40CC-8429-6D747179B5A0}" presName="backgroundArrow" presStyleLbl="node1" presStyleIdx="0" presStyleCnt="1" custLinFactNeighborY="-3454"/>
      <dgm:spPr/>
    </dgm:pt>
  </dgm:ptLst>
  <dgm:cxnLst>
    <dgm:cxn modelId="{BAA8583C-6951-4B78-A09B-343A016F9EFE}" type="presOf" srcId="{6724D6CA-5A85-40CC-8429-6D747179B5A0}" destId="{F46430AA-1342-408B-9FF2-A96A2687F3D9}" srcOrd="0" destOrd="0" presId="urn:microsoft.com/office/officeart/2005/8/layout/hProcess3"/>
    <dgm:cxn modelId="{7E261A60-2671-489B-AF81-6C398A2F4797}" srcId="{6724D6CA-5A85-40CC-8429-6D747179B5A0}" destId="{BD941CD9-BB3E-4A3B-AB76-9F9738FBBF94}" srcOrd="0" destOrd="0" parTransId="{31908B18-0898-44F5-8FB2-9BE28A39B252}" sibTransId="{74CE2FD7-4363-446D-8CC7-CA0E35C59B27}"/>
    <dgm:cxn modelId="{3366CA6B-2925-4B78-BD68-9CEC1A356FCA}" type="presOf" srcId="{BD941CD9-BB3E-4A3B-AB76-9F9738FBBF94}" destId="{FC7306ED-A9E3-4BD0-A64D-A01FBB95B203}" srcOrd="0" destOrd="0" presId="urn:microsoft.com/office/officeart/2005/8/layout/hProcess3"/>
    <dgm:cxn modelId="{336E47C9-D7A8-4508-A1A5-8DAF461EA24F}" type="presParOf" srcId="{F46430AA-1342-408B-9FF2-A96A2687F3D9}" destId="{775030AD-2AA2-449B-A1D2-02347A095CC8}" srcOrd="0" destOrd="0" presId="urn:microsoft.com/office/officeart/2005/8/layout/hProcess3"/>
    <dgm:cxn modelId="{45B617D7-3BB4-4672-9666-A4EE611754D9}" type="presParOf" srcId="{F46430AA-1342-408B-9FF2-A96A2687F3D9}" destId="{55089C87-E537-4FC6-B769-0ADD27EC87EF}" srcOrd="1" destOrd="0" presId="urn:microsoft.com/office/officeart/2005/8/layout/hProcess3"/>
    <dgm:cxn modelId="{877013F2-A6DF-4371-83C2-D0F279617033}" type="presParOf" srcId="{55089C87-E537-4FC6-B769-0ADD27EC87EF}" destId="{517998FA-0E5F-452D-9C70-1154700FBB64}" srcOrd="0" destOrd="0" presId="urn:microsoft.com/office/officeart/2005/8/layout/hProcess3"/>
    <dgm:cxn modelId="{3E59347D-3D61-45A3-9F64-018EDBCC2133}" type="presParOf" srcId="{55089C87-E537-4FC6-B769-0ADD27EC87EF}" destId="{B603F561-274A-44C9-BFEC-FB8D1CAEEBEB}" srcOrd="1" destOrd="0" presId="urn:microsoft.com/office/officeart/2005/8/layout/hProcess3"/>
    <dgm:cxn modelId="{1155F9C4-FB05-478D-A1E1-CDDC10080245}" type="presParOf" srcId="{B603F561-274A-44C9-BFEC-FB8D1CAEEBEB}" destId="{82148B91-4056-4ED7-813A-DAC9A1E4CA18}" srcOrd="0" destOrd="0" presId="urn:microsoft.com/office/officeart/2005/8/layout/hProcess3"/>
    <dgm:cxn modelId="{14E0F147-4823-473A-8F8A-7275822C0575}" type="presParOf" srcId="{B603F561-274A-44C9-BFEC-FB8D1CAEEBEB}" destId="{FC7306ED-A9E3-4BD0-A64D-A01FBB95B203}" srcOrd="1" destOrd="0" presId="urn:microsoft.com/office/officeart/2005/8/layout/hProcess3"/>
    <dgm:cxn modelId="{4EEF5B2A-8E91-46F2-AE6E-CFE60DD7CF76}" type="presParOf" srcId="{B603F561-274A-44C9-BFEC-FB8D1CAEEBEB}" destId="{4C83D36D-5FE4-45CA-8A05-8F19D9517F28}" srcOrd="2" destOrd="0" presId="urn:microsoft.com/office/officeart/2005/8/layout/hProcess3"/>
    <dgm:cxn modelId="{E9B064EC-AD3A-4A7C-9451-AC51C3342683}" type="presParOf" srcId="{B603F561-274A-44C9-BFEC-FB8D1CAEEBEB}" destId="{23CF9B6B-8469-4A42-8EEB-992D257F75B4}" srcOrd="3" destOrd="0" presId="urn:microsoft.com/office/officeart/2005/8/layout/hProcess3"/>
    <dgm:cxn modelId="{EB6BE789-F697-487D-9C5C-F11AE69B7BFA}" type="presParOf" srcId="{55089C87-E537-4FC6-B769-0ADD27EC87EF}" destId="{29D370CF-9B17-42F7-9095-DABC72B5F763}" srcOrd="2" destOrd="0" presId="urn:microsoft.com/office/officeart/2005/8/layout/hProcess3"/>
    <dgm:cxn modelId="{F700DB5D-2FD0-4E8E-9D5F-D7D337933428}" type="presParOf" srcId="{55089C87-E537-4FC6-B769-0ADD27EC87EF}" destId="{180B59D5-81F6-4567-9472-0F110AF860A5}" srcOrd="3" destOrd="0" presId="urn:microsoft.com/office/officeart/2005/8/layout/hProcess3"/>
    <dgm:cxn modelId="{D5FCB709-21EF-4A98-8C38-DCCD55FACE35}" type="presParOf" srcId="{55089C87-E537-4FC6-B769-0ADD27EC87EF}" destId="{6718AB51-6CE2-4E6F-874A-4AB7EF24079C}" srcOrd="4" destOrd="0" presId="urn:microsoft.com/office/officeart/2005/8/layout/hProcess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724D6CA-5A85-40CC-8429-6D747179B5A0}" type="doc">
      <dgm:prSet loTypeId="urn:microsoft.com/office/officeart/2005/8/layout/hProcess3" loCatId="process" qsTypeId="urn:microsoft.com/office/officeart/2005/8/quickstyle/3d5" qsCatId="3D" csTypeId="urn:microsoft.com/office/officeart/2005/8/colors/accent1_2" csCatId="accent1" phldr="1"/>
      <dgm:spPr/>
    </dgm:pt>
    <dgm:pt modelId="{BD941CD9-BB3E-4A3B-AB76-9F9738FBBF94}">
      <dgm:prSet phldrT="[Текст]" custT="1"/>
      <dgm:spPr/>
      <dgm:t>
        <a:bodyPr/>
        <a:lstStyle/>
        <a:p>
          <a:r>
            <a:rPr lang="ru-RU" sz="1800" b="1" dirty="0" smtClean="0">
              <a:solidFill>
                <a:schemeClr val="bg1"/>
              </a:solidFill>
              <a:latin typeface="Calibri" pitchFamily="34" charset="0"/>
            </a:rPr>
            <a:t>Горячим питанием охвачено 99,7% школ региона</a:t>
          </a:r>
          <a:endParaRPr lang="ru-RU" sz="1800" dirty="0">
            <a:solidFill>
              <a:schemeClr val="bg1"/>
            </a:solidFill>
          </a:endParaRPr>
        </a:p>
      </dgm:t>
    </dgm:pt>
    <dgm:pt modelId="{31908B18-0898-44F5-8FB2-9BE28A39B252}" type="parTrans" cxnId="{7E261A60-2671-489B-AF81-6C398A2F4797}">
      <dgm:prSet/>
      <dgm:spPr/>
      <dgm:t>
        <a:bodyPr/>
        <a:lstStyle/>
        <a:p>
          <a:endParaRPr lang="ru-RU"/>
        </a:p>
      </dgm:t>
    </dgm:pt>
    <dgm:pt modelId="{74CE2FD7-4363-446D-8CC7-CA0E35C59B27}" type="sibTrans" cxnId="{7E261A60-2671-489B-AF81-6C398A2F4797}">
      <dgm:prSet/>
      <dgm:spPr/>
      <dgm:t>
        <a:bodyPr/>
        <a:lstStyle/>
        <a:p>
          <a:endParaRPr lang="ru-RU"/>
        </a:p>
      </dgm:t>
    </dgm:pt>
    <dgm:pt modelId="{F46430AA-1342-408B-9FF2-A96A2687F3D9}" type="pres">
      <dgm:prSet presAssocID="{6724D6CA-5A85-40CC-8429-6D747179B5A0}" presName="Name0" presStyleCnt="0">
        <dgm:presLayoutVars>
          <dgm:dir/>
          <dgm:animLvl val="lvl"/>
          <dgm:resizeHandles val="exact"/>
        </dgm:presLayoutVars>
      </dgm:prSet>
      <dgm:spPr/>
    </dgm:pt>
    <dgm:pt modelId="{775030AD-2AA2-449B-A1D2-02347A095CC8}" type="pres">
      <dgm:prSet presAssocID="{6724D6CA-5A85-40CC-8429-6D747179B5A0}" presName="dummy" presStyleCnt="0"/>
      <dgm:spPr/>
    </dgm:pt>
    <dgm:pt modelId="{55089C87-E537-4FC6-B769-0ADD27EC87EF}" type="pres">
      <dgm:prSet presAssocID="{6724D6CA-5A85-40CC-8429-6D747179B5A0}" presName="linH" presStyleCnt="0"/>
      <dgm:spPr/>
    </dgm:pt>
    <dgm:pt modelId="{517998FA-0E5F-452D-9C70-1154700FBB64}" type="pres">
      <dgm:prSet presAssocID="{6724D6CA-5A85-40CC-8429-6D747179B5A0}" presName="padding1" presStyleCnt="0"/>
      <dgm:spPr/>
    </dgm:pt>
    <dgm:pt modelId="{B603F561-274A-44C9-BFEC-FB8D1CAEEBEB}" type="pres">
      <dgm:prSet presAssocID="{BD941CD9-BB3E-4A3B-AB76-9F9738FBBF94}" presName="linV" presStyleCnt="0"/>
      <dgm:spPr/>
    </dgm:pt>
    <dgm:pt modelId="{82148B91-4056-4ED7-813A-DAC9A1E4CA18}" type="pres">
      <dgm:prSet presAssocID="{BD941CD9-BB3E-4A3B-AB76-9F9738FBBF94}" presName="spVertical1" presStyleCnt="0"/>
      <dgm:spPr/>
    </dgm:pt>
    <dgm:pt modelId="{FC7306ED-A9E3-4BD0-A64D-A01FBB95B203}" type="pres">
      <dgm:prSet presAssocID="{BD941CD9-BB3E-4A3B-AB76-9F9738FBBF94}" presName="parTx" presStyleLbl="revTx" presStyleIdx="0" presStyleCnt="1" custScaleX="114083" custLinFactNeighborX="-5783" custLinFactNeighborY="369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C83D36D-5FE4-45CA-8A05-8F19D9517F28}" type="pres">
      <dgm:prSet presAssocID="{BD941CD9-BB3E-4A3B-AB76-9F9738FBBF94}" presName="spVertical2" presStyleCnt="0"/>
      <dgm:spPr/>
    </dgm:pt>
    <dgm:pt modelId="{23CF9B6B-8469-4A42-8EEB-992D257F75B4}" type="pres">
      <dgm:prSet presAssocID="{BD941CD9-BB3E-4A3B-AB76-9F9738FBBF94}" presName="spVertical3" presStyleCnt="0"/>
      <dgm:spPr/>
    </dgm:pt>
    <dgm:pt modelId="{29D370CF-9B17-42F7-9095-DABC72B5F763}" type="pres">
      <dgm:prSet presAssocID="{6724D6CA-5A85-40CC-8429-6D747179B5A0}" presName="padding2" presStyleCnt="0"/>
      <dgm:spPr/>
    </dgm:pt>
    <dgm:pt modelId="{180B59D5-81F6-4567-9472-0F110AF860A5}" type="pres">
      <dgm:prSet presAssocID="{6724D6CA-5A85-40CC-8429-6D747179B5A0}" presName="negArrow" presStyleCnt="0"/>
      <dgm:spPr/>
    </dgm:pt>
    <dgm:pt modelId="{6718AB51-6CE2-4E6F-874A-4AB7EF24079C}" type="pres">
      <dgm:prSet presAssocID="{6724D6CA-5A85-40CC-8429-6D747179B5A0}" presName="backgroundArrow" presStyleLbl="node1" presStyleIdx="0" presStyleCnt="1"/>
      <dgm:spPr/>
    </dgm:pt>
  </dgm:ptLst>
  <dgm:cxnLst>
    <dgm:cxn modelId="{76E9F72E-38C0-4742-A389-4E45066F68E3}" type="presOf" srcId="{BD941CD9-BB3E-4A3B-AB76-9F9738FBBF94}" destId="{FC7306ED-A9E3-4BD0-A64D-A01FBB95B203}" srcOrd="0" destOrd="0" presId="urn:microsoft.com/office/officeart/2005/8/layout/hProcess3"/>
    <dgm:cxn modelId="{D91873E1-7DCB-4DAA-AA18-19BD68F95DA6}" type="presOf" srcId="{6724D6CA-5A85-40CC-8429-6D747179B5A0}" destId="{F46430AA-1342-408B-9FF2-A96A2687F3D9}" srcOrd="0" destOrd="0" presId="urn:microsoft.com/office/officeart/2005/8/layout/hProcess3"/>
    <dgm:cxn modelId="{7E261A60-2671-489B-AF81-6C398A2F4797}" srcId="{6724D6CA-5A85-40CC-8429-6D747179B5A0}" destId="{BD941CD9-BB3E-4A3B-AB76-9F9738FBBF94}" srcOrd="0" destOrd="0" parTransId="{31908B18-0898-44F5-8FB2-9BE28A39B252}" sibTransId="{74CE2FD7-4363-446D-8CC7-CA0E35C59B27}"/>
    <dgm:cxn modelId="{8BB1E6A8-8FAB-4001-B449-06B7468A9408}" type="presParOf" srcId="{F46430AA-1342-408B-9FF2-A96A2687F3D9}" destId="{775030AD-2AA2-449B-A1D2-02347A095CC8}" srcOrd="0" destOrd="0" presId="urn:microsoft.com/office/officeart/2005/8/layout/hProcess3"/>
    <dgm:cxn modelId="{06A1E343-1F2A-4078-A478-7830D7626419}" type="presParOf" srcId="{F46430AA-1342-408B-9FF2-A96A2687F3D9}" destId="{55089C87-E537-4FC6-B769-0ADD27EC87EF}" srcOrd="1" destOrd="0" presId="urn:microsoft.com/office/officeart/2005/8/layout/hProcess3"/>
    <dgm:cxn modelId="{65E0A661-AF40-401F-8F1E-DFF0B624514F}" type="presParOf" srcId="{55089C87-E537-4FC6-B769-0ADD27EC87EF}" destId="{517998FA-0E5F-452D-9C70-1154700FBB64}" srcOrd="0" destOrd="0" presId="urn:microsoft.com/office/officeart/2005/8/layout/hProcess3"/>
    <dgm:cxn modelId="{413DF63E-E17F-47FE-AB17-FE58742D893A}" type="presParOf" srcId="{55089C87-E537-4FC6-B769-0ADD27EC87EF}" destId="{B603F561-274A-44C9-BFEC-FB8D1CAEEBEB}" srcOrd="1" destOrd="0" presId="urn:microsoft.com/office/officeart/2005/8/layout/hProcess3"/>
    <dgm:cxn modelId="{BA75947E-3296-4EBA-92AB-58AECF85DD37}" type="presParOf" srcId="{B603F561-274A-44C9-BFEC-FB8D1CAEEBEB}" destId="{82148B91-4056-4ED7-813A-DAC9A1E4CA18}" srcOrd="0" destOrd="0" presId="urn:microsoft.com/office/officeart/2005/8/layout/hProcess3"/>
    <dgm:cxn modelId="{90C27C1E-36D4-41F7-8D2D-479120B89320}" type="presParOf" srcId="{B603F561-274A-44C9-BFEC-FB8D1CAEEBEB}" destId="{FC7306ED-A9E3-4BD0-A64D-A01FBB95B203}" srcOrd="1" destOrd="0" presId="urn:microsoft.com/office/officeart/2005/8/layout/hProcess3"/>
    <dgm:cxn modelId="{2FEE83F3-8A93-41B1-8333-CF51E0B5B62A}" type="presParOf" srcId="{B603F561-274A-44C9-BFEC-FB8D1CAEEBEB}" destId="{4C83D36D-5FE4-45CA-8A05-8F19D9517F28}" srcOrd="2" destOrd="0" presId="urn:microsoft.com/office/officeart/2005/8/layout/hProcess3"/>
    <dgm:cxn modelId="{FE189C1A-854A-47DE-9C29-0CBC8AE0D4DA}" type="presParOf" srcId="{B603F561-274A-44C9-BFEC-FB8D1CAEEBEB}" destId="{23CF9B6B-8469-4A42-8EEB-992D257F75B4}" srcOrd="3" destOrd="0" presId="urn:microsoft.com/office/officeart/2005/8/layout/hProcess3"/>
    <dgm:cxn modelId="{23F0678B-20BD-4397-AC01-1DD7BDC4B6BB}" type="presParOf" srcId="{55089C87-E537-4FC6-B769-0ADD27EC87EF}" destId="{29D370CF-9B17-42F7-9095-DABC72B5F763}" srcOrd="2" destOrd="0" presId="urn:microsoft.com/office/officeart/2005/8/layout/hProcess3"/>
    <dgm:cxn modelId="{3122BCB8-25A6-456E-A36A-E691BD4A3102}" type="presParOf" srcId="{55089C87-E537-4FC6-B769-0ADD27EC87EF}" destId="{180B59D5-81F6-4567-9472-0F110AF860A5}" srcOrd="3" destOrd="0" presId="urn:microsoft.com/office/officeart/2005/8/layout/hProcess3"/>
    <dgm:cxn modelId="{BBA16B4D-2047-47DC-8BC7-C33BC3DE96C0}" type="presParOf" srcId="{55089C87-E537-4FC6-B769-0ADD27EC87EF}" destId="{6718AB51-6CE2-4E6F-874A-4AB7EF24079C}" srcOrd="4" destOrd="0" presId="urn:microsoft.com/office/officeart/2005/8/layout/hProcess3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D32B97B7-2C46-45A4-BE2A-1397BA30AEB5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21B0D31-7901-4BE7-BE34-92CB63D0D80D}">
      <dgm:prSet phldrT="[Текст]" custT="1"/>
      <dgm:spPr/>
      <dgm:t>
        <a:bodyPr/>
        <a:lstStyle/>
        <a:p>
          <a:r>
            <a:rPr lang="ru-RU" sz="1800" b="0" dirty="0" smtClean="0">
              <a:latin typeface="Calibri" pitchFamily="34" charset="0"/>
            </a:rPr>
            <a:t>Строится </a:t>
          </a:r>
          <a:r>
            <a:rPr lang="ru-RU" sz="1800" b="1" dirty="0" smtClean="0">
              <a:latin typeface="Calibri" pitchFamily="34" charset="0"/>
            </a:rPr>
            <a:t>23</a:t>
          </a:r>
          <a:r>
            <a:rPr lang="ru-RU" sz="1800" b="0" dirty="0" smtClean="0">
              <a:latin typeface="Calibri" pitchFamily="34" charset="0"/>
            </a:rPr>
            <a:t> объекта дошкольного образования, </a:t>
          </a:r>
          <a:r>
            <a:rPr lang="ru-RU" sz="1800" b="1" dirty="0" smtClean="0">
              <a:latin typeface="Calibri" pitchFamily="34" charset="0"/>
            </a:rPr>
            <a:t>6</a:t>
          </a:r>
          <a:r>
            <a:rPr lang="ru-RU" sz="1800" b="0" dirty="0" smtClean="0">
              <a:latin typeface="Calibri" pitchFamily="34" charset="0"/>
            </a:rPr>
            <a:t> реконструируется</a:t>
          </a:r>
          <a:endParaRPr lang="ru-RU" sz="1800" b="0" dirty="0">
            <a:latin typeface="Calibri" pitchFamily="34" charset="0"/>
          </a:endParaRPr>
        </a:p>
      </dgm:t>
    </dgm:pt>
    <dgm:pt modelId="{DC99C2D4-51A9-4834-8F67-EC8D9BF79D64}" type="parTrans" cxnId="{41B93E25-B5B3-4EE8-B09E-11C5427126AB}">
      <dgm:prSet/>
      <dgm:spPr/>
      <dgm:t>
        <a:bodyPr/>
        <a:lstStyle/>
        <a:p>
          <a:endParaRPr lang="ru-RU"/>
        </a:p>
      </dgm:t>
    </dgm:pt>
    <dgm:pt modelId="{567997A3-22E5-47EA-8FEA-46357FC629DC}" type="sibTrans" cxnId="{41B93E25-B5B3-4EE8-B09E-11C5427126AB}">
      <dgm:prSet/>
      <dgm:spPr/>
      <dgm:t>
        <a:bodyPr/>
        <a:lstStyle/>
        <a:p>
          <a:endParaRPr lang="ru-RU"/>
        </a:p>
      </dgm:t>
    </dgm:pt>
    <dgm:pt modelId="{4E97F04C-AFF1-48E1-9DF9-B6173186E3D1}">
      <dgm:prSet phldrT="[Текст]" custT="1"/>
      <dgm:spPr/>
      <dgm:t>
        <a:bodyPr/>
        <a:lstStyle/>
        <a:p>
          <a:r>
            <a:rPr lang="ru-RU" sz="1800" dirty="0" smtClean="0">
              <a:latin typeface="Calibri" pitchFamily="34" charset="0"/>
            </a:rPr>
            <a:t>Будет создано </a:t>
          </a:r>
          <a:r>
            <a:rPr lang="ru-RU" sz="1800" b="1" dirty="0" smtClean="0">
              <a:latin typeface="Calibri" pitchFamily="34" charset="0"/>
            </a:rPr>
            <a:t>5740</a:t>
          </a:r>
          <a:r>
            <a:rPr lang="ru-RU" sz="1800" dirty="0" smtClean="0">
              <a:latin typeface="Calibri" pitchFamily="34" charset="0"/>
            </a:rPr>
            <a:t> мест (в сельской местности – </a:t>
          </a:r>
          <a:r>
            <a:rPr lang="ru-RU" sz="1800" b="1" dirty="0" smtClean="0">
              <a:latin typeface="Calibri" pitchFamily="34" charset="0"/>
            </a:rPr>
            <a:t>1190</a:t>
          </a:r>
          <a:r>
            <a:rPr lang="ru-RU" sz="1800" dirty="0" smtClean="0">
              <a:latin typeface="Calibri" pitchFamily="34" charset="0"/>
            </a:rPr>
            <a:t> мест)</a:t>
          </a:r>
          <a:endParaRPr lang="ru-RU" sz="1800" dirty="0">
            <a:latin typeface="Calibri" pitchFamily="34" charset="0"/>
          </a:endParaRPr>
        </a:p>
      </dgm:t>
    </dgm:pt>
    <dgm:pt modelId="{B3E149DC-A960-407D-9D5A-AF9F52D1F0B3}" type="parTrans" cxnId="{9E69A659-B5B9-4E57-94F7-04563C544D6D}">
      <dgm:prSet/>
      <dgm:spPr/>
      <dgm:t>
        <a:bodyPr/>
        <a:lstStyle/>
        <a:p>
          <a:endParaRPr lang="ru-RU"/>
        </a:p>
      </dgm:t>
    </dgm:pt>
    <dgm:pt modelId="{9A3E01A0-F4B6-490A-A0CE-9C9246B24834}" type="sibTrans" cxnId="{9E69A659-B5B9-4E57-94F7-04563C544D6D}">
      <dgm:prSet/>
      <dgm:spPr/>
      <dgm:t>
        <a:bodyPr/>
        <a:lstStyle/>
        <a:p>
          <a:endParaRPr lang="ru-RU"/>
        </a:p>
      </dgm:t>
    </dgm:pt>
    <dgm:pt modelId="{94C95928-6D8C-4A3F-A2B6-D69A6EFC8D84}">
      <dgm:prSet phldrT="[Текст]" custT="1"/>
      <dgm:spPr/>
      <dgm:t>
        <a:bodyPr/>
        <a:lstStyle/>
        <a:p>
          <a:r>
            <a:rPr lang="ru-RU" sz="1800" dirty="0" smtClean="0">
              <a:latin typeface="Calibri" pitchFamily="34" charset="0"/>
            </a:rPr>
            <a:t>Выделено более </a:t>
          </a:r>
          <a:r>
            <a:rPr lang="ru-RU" sz="1800" b="1" dirty="0" smtClean="0">
              <a:latin typeface="Calibri" pitchFamily="34" charset="0"/>
            </a:rPr>
            <a:t>4,1 млрд. рублей</a:t>
          </a:r>
          <a:r>
            <a:rPr lang="ru-RU" sz="1800" dirty="0" smtClean="0">
              <a:latin typeface="Calibri" pitchFamily="34" charset="0"/>
            </a:rPr>
            <a:t> консолидированного бюджета </a:t>
          </a:r>
          <a:endParaRPr lang="ru-RU" sz="1800" dirty="0">
            <a:latin typeface="Calibri" pitchFamily="34" charset="0"/>
          </a:endParaRPr>
        </a:p>
      </dgm:t>
    </dgm:pt>
    <dgm:pt modelId="{DF907C0D-762E-446C-8C2C-AD8C5C952EF8}" type="parTrans" cxnId="{D18B213C-B8E7-4BF6-B0BC-85DCC5160B06}">
      <dgm:prSet/>
      <dgm:spPr/>
      <dgm:t>
        <a:bodyPr/>
        <a:lstStyle/>
        <a:p>
          <a:endParaRPr lang="ru-RU"/>
        </a:p>
      </dgm:t>
    </dgm:pt>
    <dgm:pt modelId="{631661AD-71B4-4463-BD4E-2279354134A5}" type="sibTrans" cxnId="{D18B213C-B8E7-4BF6-B0BC-85DCC5160B06}">
      <dgm:prSet/>
      <dgm:spPr/>
      <dgm:t>
        <a:bodyPr/>
        <a:lstStyle/>
        <a:p>
          <a:endParaRPr lang="ru-RU"/>
        </a:p>
      </dgm:t>
    </dgm:pt>
    <dgm:pt modelId="{FD8FA09A-D063-40C2-9D6F-3EC75534F43B}" type="pres">
      <dgm:prSet presAssocID="{D32B97B7-2C46-45A4-BE2A-1397BA30AEB5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218DC42-725A-4C73-9D01-237084561137}" type="pres">
      <dgm:prSet presAssocID="{A21B0D31-7901-4BE7-BE34-92CB63D0D80D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CBB45E1-FAA8-4EA0-BD09-C73C5284EDA5}" type="pres">
      <dgm:prSet presAssocID="{567997A3-22E5-47EA-8FEA-46357FC629DC}" presName="spacer" presStyleCnt="0"/>
      <dgm:spPr/>
    </dgm:pt>
    <dgm:pt modelId="{B4C65A0A-40F8-46E7-B4A5-EDC7BCF1A18D}" type="pres">
      <dgm:prSet presAssocID="{4E97F04C-AFF1-48E1-9DF9-B6173186E3D1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511E694-3FC2-443E-88F1-182CE1B346BF}" type="pres">
      <dgm:prSet presAssocID="{9A3E01A0-F4B6-490A-A0CE-9C9246B24834}" presName="spacer" presStyleCnt="0"/>
      <dgm:spPr/>
    </dgm:pt>
    <dgm:pt modelId="{C00AE587-3EED-4794-972A-5192AF759392}" type="pres">
      <dgm:prSet presAssocID="{94C95928-6D8C-4A3F-A2B6-D69A6EFC8D84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05A8F38-D438-48AB-8B3D-E82FE658E1DE}" type="presOf" srcId="{D32B97B7-2C46-45A4-BE2A-1397BA30AEB5}" destId="{FD8FA09A-D063-40C2-9D6F-3EC75534F43B}" srcOrd="0" destOrd="0" presId="urn:microsoft.com/office/officeart/2005/8/layout/vList2"/>
    <dgm:cxn modelId="{D18B213C-B8E7-4BF6-B0BC-85DCC5160B06}" srcId="{D32B97B7-2C46-45A4-BE2A-1397BA30AEB5}" destId="{94C95928-6D8C-4A3F-A2B6-D69A6EFC8D84}" srcOrd="2" destOrd="0" parTransId="{DF907C0D-762E-446C-8C2C-AD8C5C952EF8}" sibTransId="{631661AD-71B4-4463-BD4E-2279354134A5}"/>
    <dgm:cxn modelId="{C9589824-4878-4120-98D7-BAB2BDFED002}" type="presOf" srcId="{94C95928-6D8C-4A3F-A2B6-D69A6EFC8D84}" destId="{C00AE587-3EED-4794-972A-5192AF759392}" srcOrd="0" destOrd="0" presId="urn:microsoft.com/office/officeart/2005/8/layout/vList2"/>
    <dgm:cxn modelId="{CF39F36C-6EED-4C3A-A2B9-52D44811A3E0}" type="presOf" srcId="{A21B0D31-7901-4BE7-BE34-92CB63D0D80D}" destId="{F218DC42-725A-4C73-9D01-237084561137}" srcOrd="0" destOrd="0" presId="urn:microsoft.com/office/officeart/2005/8/layout/vList2"/>
    <dgm:cxn modelId="{1DCD1E60-DD56-496C-B35F-6D2C607996BF}" type="presOf" srcId="{4E97F04C-AFF1-48E1-9DF9-B6173186E3D1}" destId="{B4C65A0A-40F8-46E7-B4A5-EDC7BCF1A18D}" srcOrd="0" destOrd="0" presId="urn:microsoft.com/office/officeart/2005/8/layout/vList2"/>
    <dgm:cxn modelId="{41B93E25-B5B3-4EE8-B09E-11C5427126AB}" srcId="{D32B97B7-2C46-45A4-BE2A-1397BA30AEB5}" destId="{A21B0D31-7901-4BE7-BE34-92CB63D0D80D}" srcOrd="0" destOrd="0" parTransId="{DC99C2D4-51A9-4834-8F67-EC8D9BF79D64}" sibTransId="{567997A3-22E5-47EA-8FEA-46357FC629DC}"/>
    <dgm:cxn modelId="{9E69A659-B5B9-4E57-94F7-04563C544D6D}" srcId="{D32B97B7-2C46-45A4-BE2A-1397BA30AEB5}" destId="{4E97F04C-AFF1-48E1-9DF9-B6173186E3D1}" srcOrd="1" destOrd="0" parTransId="{B3E149DC-A960-407D-9D5A-AF9F52D1F0B3}" sibTransId="{9A3E01A0-F4B6-490A-A0CE-9C9246B24834}"/>
    <dgm:cxn modelId="{363CC093-565B-4DE3-A004-1EFA6FC50681}" type="presParOf" srcId="{FD8FA09A-D063-40C2-9D6F-3EC75534F43B}" destId="{F218DC42-725A-4C73-9D01-237084561137}" srcOrd="0" destOrd="0" presId="urn:microsoft.com/office/officeart/2005/8/layout/vList2"/>
    <dgm:cxn modelId="{ACF1175D-64A6-4310-885D-E74DBFBBAEEB}" type="presParOf" srcId="{FD8FA09A-D063-40C2-9D6F-3EC75534F43B}" destId="{3CBB45E1-FAA8-4EA0-BD09-C73C5284EDA5}" srcOrd="1" destOrd="0" presId="urn:microsoft.com/office/officeart/2005/8/layout/vList2"/>
    <dgm:cxn modelId="{B6EC04B8-2307-4F65-8180-51E29D287393}" type="presParOf" srcId="{FD8FA09A-D063-40C2-9D6F-3EC75534F43B}" destId="{B4C65A0A-40F8-46E7-B4A5-EDC7BCF1A18D}" srcOrd="2" destOrd="0" presId="urn:microsoft.com/office/officeart/2005/8/layout/vList2"/>
    <dgm:cxn modelId="{9751466B-B43A-4D05-A4C1-A54A1E5269B3}" type="presParOf" srcId="{FD8FA09A-D063-40C2-9D6F-3EC75534F43B}" destId="{2511E694-3FC2-443E-88F1-182CE1B346BF}" srcOrd="3" destOrd="0" presId="urn:microsoft.com/office/officeart/2005/8/layout/vList2"/>
    <dgm:cxn modelId="{2AC9E712-E7ED-47A2-81E7-5E336F7EF337}" type="presParOf" srcId="{FD8FA09A-D063-40C2-9D6F-3EC75534F43B}" destId="{C00AE587-3EED-4794-972A-5192AF759392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98137390-DA3F-49DD-A570-78446850B07D}" type="doc">
      <dgm:prSet loTypeId="urn:microsoft.com/office/officeart/2005/8/layout/hProcess3" loCatId="process" qsTypeId="urn:microsoft.com/office/officeart/2005/8/quickstyle/3d5" qsCatId="3D" csTypeId="urn:microsoft.com/office/officeart/2005/8/colors/accent1_2" csCatId="accent1" phldr="1"/>
      <dgm:spPr/>
    </dgm:pt>
    <dgm:pt modelId="{F4240876-162D-4CE0-BBDE-DBAC96A36152}">
      <dgm:prSet phldrT="[Текст]" custT="1"/>
      <dgm:spPr/>
      <dgm:t>
        <a:bodyPr/>
        <a:lstStyle/>
        <a:p>
          <a:r>
            <a:rPr lang="ru-RU" sz="2000" b="1" dirty="0" smtClean="0">
              <a:solidFill>
                <a:schemeClr val="bg1"/>
              </a:solidFill>
              <a:latin typeface="Calibri" pitchFamily="34" charset="0"/>
            </a:rPr>
            <a:t>Планируется</a:t>
          </a:r>
          <a:endParaRPr lang="ru-RU" sz="2000" b="1" dirty="0">
            <a:solidFill>
              <a:schemeClr val="bg1"/>
            </a:solidFill>
          </a:endParaRPr>
        </a:p>
      </dgm:t>
    </dgm:pt>
    <dgm:pt modelId="{4DD282F8-1E50-4C92-B09C-0FFF67AB5164}" type="parTrans" cxnId="{4B597788-6B68-4640-AD12-064C43FFAAA0}">
      <dgm:prSet/>
      <dgm:spPr/>
      <dgm:t>
        <a:bodyPr/>
        <a:lstStyle/>
        <a:p>
          <a:endParaRPr lang="ru-RU"/>
        </a:p>
      </dgm:t>
    </dgm:pt>
    <dgm:pt modelId="{EF262B05-F9D8-4F2D-8FC3-F3A79818FE03}" type="sibTrans" cxnId="{4B597788-6B68-4640-AD12-064C43FFAAA0}">
      <dgm:prSet/>
      <dgm:spPr/>
      <dgm:t>
        <a:bodyPr/>
        <a:lstStyle/>
        <a:p>
          <a:endParaRPr lang="ru-RU"/>
        </a:p>
      </dgm:t>
    </dgm:pt>
    <dgm:pt modelId="{AF5DECF7-BB18-4F08-AACB-6D554E290757}" type="pres">
      <dgm:prSet presAssocID="{98137390-DA3F-49DD-A570-78446850B07D}" presName="Name0" presStyleCnt="0">
        <dgm:presLayoutVars>
          <dgm:dir/>
          <dgm:animLvl val="lvl"/>
          <dgm:resizeHandles val="exact"/>
        </dgm:presLayoutVars>
      </dgm:prSet>
      <dgm:spPr/>
    </dgm:pt>
    <dgm:pt modelId="{DA351CA5-A5E4-4248-B431-3A1C5294FE24}" type="pres">
      <dgm:prSet presAssocID="{98137390-DA3F-49DD-A570-78446850B07D}" presName="dummy" presStyleCnt="0"/>
      <dgm:spPr/>
    </dgm:pt>
    <dgm:pt modelId="{0694CBE5-3081-46FF-B0DE-6217C0ADF050}" type="pres">
      <dgm:prSet presAssocID="{98137390-DA3F-49DD-A570-78446850B07D}" presName="linH" presStyleCnt="0"/>
      <dgm:spPr/>
    </dgm:pt>
    <dgm:pt modelId="{BA5A9B82-7390-44BE-9C15-C70592338D20}" type="pres">
      <dgm:prSet presAssocID="{98137390-DA3F-49DD-A570-78446850B07D}" presName="padding1" presStyleCnt="0"/>
      <dgm:spPr/>
    </dgm:pt>
    <dgm:pt modelId="{3782EBF1-ACCA-4DC0-8E88-18257C81DAC2}" type="pres">
      <dgm:prSet presAssocID="{F4240876-162D-4CE0-BBDE-DBAC96A36152}" presName="linV" presStyleCnt="0"/>
      <dgm:spPr/>
    </dgm:pt>
    <dgm:pt modelId="{5CEA9147-379E-4D20-9594-A8CC54FEF82B}" type="pres">
      <dgm:prSet presAssocID="{F4240876-162D-4CE0-BBDE-DBAC96A36152}" presName="spVertical1" presStyleCnt="0"/>
      <dgm:spPr/>
    </dgm:pt>
    <dgm:pt modelId="{B3AB949F-53AF-4215-A1B0-2C8D4D4F6BAA}" type="pres">
      <dgm:prSet presAssocID="{F4240876-162D-4CE0-BBDE-DBAC96A36152}" presName="parTx" presStyleLbl="revTx" presStyleIdx="0" presStyleCnt="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CCDBA0E-95B1-482F-A553-AD74124DA2E3}" type="pres">
      <dgm:prSet presAssocID="{F4240876-162D-4CE0-BBDE-DBAC96A36152}" presName="spVertical2" presStyleCnt="0"/>
      <dgm:spPr/>
    </dgm:pt>
    <dgm:pt modelId="{6E2A1D33-F183-4CBE-B110-4C5194D7AEF2}" type="pres">
      <dgm:prSet presAssocID="{F4240876-162D-4CE0-BBDE-DBAC96A36152}" presName="spVertical3" presStyleCnt="0"/>
      <dgm:spPr/>
    </dgm:pt>
    <dgm:pt modelId="{ADADB681-0317-4E01-B34C-7513E4A59D40}" type="pres">
      <dgm:prSet presAssocID="{98137390-DA3F-49DD-A570-78446850B07D}" presName="padding2" presStyleCnt="0"/>
      <dgm:spPr/>
    </dgm:pt>
    <dgm:pt modelId="{1DB18475-EED7-4AB8-B5B8-C870CC1FBA75}" type="pres">
      <dgm:prSet presAssocID="{98137390-DA3F-49DD-A570-78446850B07D}" presName="negArrow" presStyleCnt="0"/>
      <dgm:spPr/>
    </dgm:pt>
    <dgm:pt modelId="{06FC40A5-DEEF-4CF6-BC67-1BD0A21ED02B}" type="pres">
      <dgm:prSet presAssocID="{98137390-DA3F-49DD-A570-78446850B07D}" presName="backgroundArrow" presStyleLbl="node1" presStyleIdx="0" presStyleCnt="1" custLinFactNeighborX="-14153" custLinFactNeighborY="-319"/>
      <dgm:spPr/>
      <dgm:t>
        <a:bodyPr/>
        <a:lstStyle/>
        <a:p>
          <a:endParaRPr lang="ru-RU"/>
        </a:p>
      </dgm:t>
    </dgm:pt>
  </dgm:ptLst>
  <dgm:cxnLst>
    <dgm:cxn modelId="{4B597788-6B68-4640-AD12-064C43FFAAA0}" srcId="{98137390-DA3F-49DD-A570-78446850B07D}" destId="{F4240876-162D-4CE0-BBDE-DBAC96A36152}" srcOrd="0" destOrd="0" parTransId="{4DD282F8-1E50-4C92-B09C-0FFF67AB5164}" sibTransId="{EF262B05-F9D8-4F2D-8FC3-F3A79818FE03}"/>
    <dgm:cxn modelId="{D7C870D3-A715-471A-A4E0-3126BA57F0CB}" type="presOf" srcId="{98137390-DA3F-49DD-A570-78446850B07D}" destId="{AF5DECF7-BB18-4F08-AACB-6D554E290757}" srcOrd="0" destOrd="0" presId="urn:microsoft.com/office/officeart/2005/8/layout/hProcess3"/>
    <dgm:cxn modelId="{6181FD09-B47B-4256-A613-9262F3911307}" type="presOf" srcId="{F4240876-162D-4CE0-BBDE-DBAC96A36152}" destId="{B3AB949F-53AF-4215-A1B0-2C8D4D4F6BAA}" srcOrd="0" destOrd="0" presId="urn:microsoft.com/office/officeart/2005/8/layout/hProcess3"/>
    <dgm:cxn modelId="{EB757CB4-4491-4D05-8931-CF78E58D1106}" type="presParOf" srcId="{AF5DECF7-BB18-4F08-AACB-6D554E290757}" destId="{DA351CA5-A5E4-4248-B431-3A1C5294FE24}" srcOrd="0" destOrd="0" presId="urn:microsoft.com/office/officeart/2005/8/layout/hProcess3"/>
    <dgm:cxn modelId="{C39E9781-8552-4840-9654-E94D621605B7}" type="presParOf" srcId="{AF5DECF7-BB18-4F08-AACB-6D554E290757}" destId="{0694CBE5-3081-46FF-B0DE-6217C0ADF050}" srcOrd="1" destOrd="0" presId="urn:microsoft.com/office/officeart/2005/8/layout/hProcess3"/>
    <dgm:cxn modelId="{CFA22356-A343-4464-9719-1778ADF48443}" type="presParOf" srcId="{0694CBE5-3081-46FF-B0DE-6217C0ADF050}" destId="{BA5A9B82-7390-44BE-9C15-C70592338D20}" srcOrd="0" destOrd="0" presId="urn:microsoft.com/office/officeart/2005/8/layout/hProcess3"/>
    <dgm:cxn modelId="{F42A3776-DA20-4733-8930-1BD449F4F90A}" type="presParOf" srcId="{0694CBE5-3081-46FF-B0DE-6217C0ADF050}" destId="{3782EBF1-ACCA-4DC0-8E88-18257C81DAC2}" srcOrd="1" destOrd="0" presId="urn:microsoft.com/office/officeart/2005/8/layout/hProcess3"/>
    <dgm:cxn modelId="{E3F25D7B-C662-4B91-B077-ACC10028CE47}" type="presParOf" srcId="{3782EBF1-ACCA-4DC0-8E88-18257C81DAC2}" destId="{5CEA9147-379E-4D20-9594-A8CC54FEF82B}" srcOrd="0" destOrd="0" presId="urn:microsoft.com/office/officeart/2005/8/layout/hProcess3"/>
    <dgm:cxn modelId="{C714E2EF-53E2-4239-9EA2-0C33FB87CECD}" type="presParOf" srcId="{3782EBF1-ACCA-4DC0-8E88-18257C81DAC2}" destId="{B3AB949F-53AF-4215-A1B0-2C8D4D4F6BAA}" srcOrd="1" destOrd="0" presId="urn:microsoft.com/office/officeart/2005/8/layout/hProcess3"/>
    <dgm:cxn modelId="{3D8FB185-B267-451E-B274-3BF658431CC1}" type="presParOf" srcId="{3782EBF1-ACCA-4DC0-8E88-18257C81DAC2}" destId="{FCCDBA0E-95B1-482F-A553-AD74124DA2E3}" srcOrd="2" destOrd="0" presId="urn:microsoft.com/office/officeart/2005/8/layout/hProcess3"/>
    <dgm:cxn modelId="{9FD25084-862B-4787-8463-2FEB967ED7CB}" type="presParOf" srcId="{3782EBF1-ACCA-4DC0-8E88-18257C81DAC2}" destId="{6E2A1D33-F183-4CBE-B110-4C5194D7AEF2}" srcOrd="3" destOrd="0" presId="urn:microsoft.com/office/officeart/2005/8/layout/hProcess3"/>
    <dgm:cxn modelId="{5D955F79-445E-4E28-977A-B07D1A2528F3}" type="presParOf" srcId="{0694CBE5-3081-46FF-B0DE-6217C0ADF050}" destId="{ADADB681-0317-4E01-B34C-7513E4A59D40}" srcOrd="2" destOrd="0" presId="urn:microsoft.com/office/officeart/2005/8/layout/hProcess3"/>
    <dgm:cxn modelId="{EC32089F-6919-4B39-9CC1-D6695CCADCAE}" type="presParOf" srcId="{0694CBE5-3081-46FF-B0DE-6217C0ADF050}" destId="{1DB18475-EED7-4AB8-B5B8-C870CC1FBA75}" srcOrd="3" destOrd="0" presId="urn:microsoft.com/office/officeart/2005/8/layout/hProcess3"/>
    <dgm:cxn modelId="{E43C0728-C0A3-4D06-BF0F-714C217FC60F}" type="presParOf" srcId="{0694CBE5-3081-46FF-B0DE-6217C0ADF050}" destId="{06FC40A5-DEEF-4CF6-BC67-1BD0A21ED02B}" srcOrd="4" destOrd="0" presId="urn:microsoft.com/office/officeart/2005/8/layout/hProcess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DC0EC1A2-7A79-4845-8566-1120EA2C7F88}" type="doc">
      <dgm:prSet loTypeId="urn:microsoft.com/office/officeart/2005/8/layout/hProcess6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707CF5B-63D5-4C56-8D3B-71CDBB1F1661}">
      <dgm:prSet phldrT="[Текст]"/>
      <dgm:spPr/>
      <dgm:t>
        <a:bodyPr/>
        <a:lstStyle/>
        <a:p>
          <a:r>
            <a:rPr lang="ru-RU" dirty="0" smtClean="0">
              <a:latin typeface="Calibri" pitchFamily="34" charset="0"/>
            </a:rPr>
            <a:t>44%</a:t>
          </a:r>
          <a:endParaRPr lang="ru-RU" dirty="0">
            <a:latin typeface="Calibri" pitchFamily="34" charset="0"/>
          </a:endParaRPr>
        </a:p>
      </dgm:t>
    </dgm:pt>
    <dgm:pt modelId="{FE880A7F-2D09-47FD-818B-D919F164DB04}" type="parTrans" cxnId="{CF0DC7B7-EB43-4C24-B863-3093E938A9F0}">
      <dgm:prSet/>
      <dgm:spPr/>
      <dgm:t>
        <a:bodyPr/>
        <a:lstStyle/>
        <a:p>
          <a:endParaRPr lang="ru-RU"/>
        </a:p>
      </dgm:t>
    </dgm:pt>
    <dgm:pt modelId="{D37B1CD9-FFDC-4967-BD5B-D03125A8FE24}" type="sibTrans" cxnId="{CF0DC7B7-EB43-4C24-B863-3093E938A9F0}">
      <dgm:prSet/>
      <dgm:spPr/>
      <dgm:t>
        <a:bodyPr/>
        <a:lstStyle/>
        <a:p>
          <a:endParaRPr lang="ru-RU"/>
        </a:p>
      </dgm:t>
    </dgm:pt>
    <dgm:pt modelId="{39DAD0F4-41E7-43A1-9CF8-4AFC4FC49B89}">
      <dgm:prSet phldrT="[Текст]" custT="1"/>
      <dgm:spPr/>
      <dgm:t>
        <a:bodyPr/>
        <a:lstStyle/>
        <a:p>
          <a:r>
            <a:rPr lang="ru-RU" sz="1400" dirty="0" smtClean="0">
              <a:latin typeface="Calibri" pitchFamily="34" charset="0"/>
            </a:rPr>
            <a:t>  По России</a:t>
          </a:r>
          <a:endParaRPr lang="ru-RU" sz="1400" dirty="0">
            <a:latin typeface="Calibri" pitchFamily="34" charset="0"/>
          </a:endParaRPr>
        </a:p>
      </dgm:t>
    </dgm:pt>
    <dgm:pt modelId="{9FBBBC1C-F55F-430A-A466-CFB318C2A281}" type="parTrans" cxnId="{2A4A83DC-A0D0-4677-850F-92A46AB2C441}">
      <dgm:prSet/>
      <dgm:spPr/>
      <dgm:t>
        <a:bodyPr/>
        <a:lstStyle/>
        <a:p>
          <a:endParaRPr lang="ru-RU"/>
        </a:p>
      </dgm:t>
    </dgm:pt>
    <dgm:pt modelId="{7D4B6DDD-1D52-4B86-B227-31422CEDFA49}" type="sibTrans" cxnId="{2A4A83DC-A0D0-4677-850F-92A46AB2C441}">
      <dgm:prSet/>
      <dgm:spPr/>
      <dgm:t>
        <a:bodyPr/>
        <a:lstStyle/>
        <a:p>
          <a:endParaRPr lang="ru-RU"/>
        </a:p>
      </dgm:t>
    </dgm:pt>
    <dgm:pt modelId="{4BFA68F2-5E60-4111-BF58-63A8BB37DB5E}">
      <dgm:prSet phldrT="[Текст]" custT="1"/>
      <dgm:spPr/>
      <dgm:t>
        <a:bodyPr/>
        <a:lstStyle/>
        <a:p>
          <a:r>
            <a:rPr lang="ru-RU" sz="1600" b="1" dirty="0" smtClean="0">
              <a:latin typeface="Calibri" pitchFamily="34" charset="0"/>
            </a:rPr>
            <a:t>2015</a:t>
          </a:r>
          <a:endParaRPr lang="ru-RU" sz="1600" b="1" dirty="0">
            <a:latin typeface="Calibri" pitchFamily="34" charset="0"/>
          </a:endParaRPr>
        </a:p>
      </dgm:t>
    </dgm:pt>
    <dgm:pt modelId="{FF5C3EDF-32BC-4767-A244-C50FEAF57B94}" type="parTrans" cxnId="{DBFE0C50-1EF5-4DD7-941E-AA2F1C744FA2}">
      <dgm:prSet/>
      <dgm:spPr/>
      <dgm:t>
        <a:bodyPr/>
        <a:lstStyle/>
        <a:p>
          <a:endParaRPr lang="ru-RU"/>
        </a:p>
      </dgm:t>
    </dgm:pt>
    <dgm:pt modelId="{21D9A478-88B9-48F2-81E9-9813D99D1375}" type="sibTrans" cxnId="{DBFE0C50-1EF5-4DD7-941E-AA2F1C744FA2}">
      <dgm:prSet/>
      <dgm:spPr/>
      <dgm:t>
        <a:bodyPr/>
        <a:lstStyle/>
        <a:p>
          <a:endParaRPr lang="ru-RU"/>
        </a:p>
      </dgm:t>
    </dgm:pt>
    <dgm:pt modelId="{816447CB-22CB-4F25-BA4A-57B524FF7253}">
      <dgm:prSet phldrT="[Текст]"/>
      <dgm:spPr/>
      <dgm:t>
        <a:bodyPr/>
        <a:lstStyle/>
        <a:p>
          <a:r>
            <a:rPr lang="ru-RU" dirty="0" smtClean="0">
              <a:latin typeface="Calibri" pitchFamily="34" charset="0"/>
            </a:rPr>
            <a:t>50%</a:t>
          </a:r>
          <a:endParaRPr lang="ru-RU" dirty="0">
            <a:latin typeface="Calibri" pitchFamily="34" charset="0"/>
          </a:endParaRPr>
        </a:p>
      </dgm:t>
    </dgm:pt>
    <dgm:pt modelId="{AC853ED8-D731-4872-8B2F-B3F124A05F63}" type="parTrans" cxnId="{06A91B2B-6F8F-4ADA-912C-594DEAF33E0D}">
      <dgm:prSet/>
      <dgm:spPr/>
      <dgm:t>
        <a:bodyPr/>
        <a:lstStyle/>
        <a:p>
          <a:endParaRPr lang="ru-RU"/>
        </a:p>
      </dgm:t>
    </dgm:pt>
    <dgm:pt modelId="{1F7FAFAD-54BB-4C98-A95E-4B27C2AE5109}" type="sibTrans" cxnId="{06A91B2B-6F8F-4ADA-912C-594DEAF33E0D}">
      <dgm:prSet/>
      <dgm:spPr/>
      <dgm:t>
        <a:bodyPr/>
        <a:lstStyle/>
        <a:p>
          <a:endParaRPr lang="ru-RU"/>
        </a:p>
      </dgm:t>
    </dgm:pt>
    <dgm:pt modelId="{BA42C8AC-C97C-4E74-9BE4-0270BB3D7C79}">
      <dgm:prSet phldrT="[Текст]" custT="1"/>
      <dgm:spPr/>
      <dgm:t>
        <a:bodyPr/>
        <a:lstStyle/>
        <a:p>
          <a:r>
            <a:rPr lang="ru-RU" sz="1400" dirty="0" smtClean="0">
              <a:latin typeface="Calibri" pitchFamily="34" charset="0"/>
            </a:rPr>
            <a:t>По Новосибирской области</a:t>
          </a:r>
        </a:p>
        <a:p>
          <a:r>
            <a:rPr lang="ru-RU" sz="1600" b="1" dirty="0" smtClean="0">
              <a:latin typeface="Calibri" pitchFamily="34" charset="0"/>
            </a:rPr>
            <a:t>2014</a:t>
          </a:r>
          <a:endParaRPr lang="ru-RU" sz="1400" dirty="0">
            <a:latin typeface="Calibri" pitchFamily="34" charset="0"/>
          </a:endParaRPr>
        </a:p>
      </dgm:t>
    </dgm:pt>
    <dgm:pt modelId="{158930B9-16B4-4880-91FE-1677222A76BC}" type="parTrans" cxnId="{02CBD76E-03CF-4996-B8B5-C8ADA386ECA1}">
      <dgm:prSet/>
      <dgm:spPr/>
      <dgm:t>
        <a:bodyPr/>
        <a:lstStyle/>
        <a:p>
          <a:endParaRPr lang="ru-RU"/>
        </a:p>
      </dgm:t>
    </dgm:pt>
    <dgm:pt modelId="{04399CA8-F369-481C-B040-F8D6EFBC6C33}" type="sibTrans" cxnId="{02CBD76E-03CF-4996-B8B5-C8ADA386ECA1}">
      <dgm:prSet/>
      <dgm:spPr/>
      <dgm:t>
        <a:bodyPr/>
        <a:lstStyle/>
        <a:p>
          <a:endParaRPr lang="ru-RU"/>
        </a:p>
      </dgm:t>
    </dgm:pt>
    <dgm:pt modelId="{7EC7F182-2201-4D9F-A1B7-8D160EC388AF}">
      <dgm:prSet phldrT="[Текст]"/>
      <dgm:spPr/>
      <dgm:t>
        <a:bodyPr/>
        <a:lstStyle/>
        <a:p>
          <a:r>
            <a:rPr lang="ru-RU" dirty="0" smtClean="0">
              <a:latin typeface="Calibri" pitchFamily="34" charset="0"/>
            </a:rPr>
            <a:t>60%</a:t>
          </a:r>
          <a:endParaRPr lang="ru-RU" dirty="0">
            <a:latin typeface="Calibri" pitchFamily="34" charset="0"/>
          </a:endParaRPr>
        </a:p>
      </dgm:t>
    </dgm:pt>
    <dgm:pt modelId="{6C4F2B8D-234E-417F-BAD7-8F61A15A3E27}" type="parTrans" cxnId="{3E11290B-DC0B-4E0B-A6E9-A21160154F43}">
      <dgm:prSet/>
      <dgm:spPr/>
      <dgm:t>
        <a:bodyPr/>
        <a:lstStyle/>
        <a:p>
          <a:endParaRPr lang="ru-RU"/>
        </a:p>
      </dgm:t>
    </dgm:pt>
    <dgm:pt modelId="{078F55B3-EB7D-4A02-A5E1-F852280A2A0E}" type="sibTrans" cxnId="{3E11290B-DC0B-4E0B-A6E9-A21160154F43}">
      <dgm:prSet/>
      <dgm:spPr/>
      <dgm:t>
        <a:bodyPr/>
        <a:lstStyle/>
        <a:p>
          <a:endParaRPr lang="ru-RU"/>
        </a:p>
      </dgm:t>
    </dgm:pt>
    <dgm:pt modelId="{C20E53F7-4957-4238-93AF-B0BC65868395}">
      <dgm:prSet phldrT="[Текст]" custT="1"/>
      <dgm:spPr/>
      <dgm:t>
        <a:bodyPr/>
        <a:lstStyle/>
        <a:p>
          <a:r>
            <a:rPr lang="ru-RU" sz="1400" dirty="0" smtClean="0">
              <a:latin typeface="Calibri" pitchFamily="34" charset="0"/>
            </a:rPr>
            <a:t>По Новосибирской области</a:t>
          </a:r>
        </a:p>
        <a:p>
          <a:r>
            <a:rPr lang="ru-RU" sz="1600" b="1" dirty="0" smtClean="0">
              <a:latin typeface="Calibri" pitchFamily="34" charset="0"/>
            </a:rPr>
            <a:t>2015</a:t>
          </a:r>
          <a:endParaRPr lang="ru-RU" sz="1400" dirty="0">
            <a:latin typeface="Calibri" pitchFamily="34" charset="0"/>
          </a:endParaRPr>
        </a:p>
      </dgm:t>
    </dgm:pt>
    <dgm:pt modelId="{55EE776B-299C-4BCC-AC67-2F51F37141E0}" type="parTrans" cxnId="{7CB68596-BCE9-4AEF-B0CA-8FE137803678}">
      <dgm:prSet/>
      <dgm:spPr/>
      <dgm:t>
        <a:bodyPr/>
        <a:lstStyle/>
        <a:p>
          <a:endParaRPr lang="ru-RU"/>
        </a:p>
      </dgm:t>
    </dgm:pt>
    <dgm:pt modelId="{5EC794D5-D481-446F-9D15-05E6704603CB}" type="sibTrans" cxnId="{7CB68596-BCE9-4AEF-B0CA-8FE137803678}">
      <dgm:prSet/>
      <dgm:spPr/>
      <dgm:t>
        <a:bodyPr/>
        <a:lstStyle/>
        <a:p>
          <a:endParaRPr lang="ru-RU"/>
        </a:p>
      </dgm:t>
    </dgm:pt>
    <dgm:pt modelId="{2A4519CA-0A8C-429E-9F7C-9C77A7BAA0ED}" type="pres">
      <dgm:prSet presAssocID="{DC0EC1A2-7A79-4845-8566-1120EA2C7F88}" presName="theList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C893B1A-C021-4705-B513-E2B621D9F5EA}" type="pres">
      <dgm:prSet presAssocID="{2707CF5B-63D5-4C56-8D3B-71CDBB1F1661}" presName="compNode" presStyleCnt="0"/>
      <dgm:spPr/>
    </dgm:pt>
    <dgm:pt modelId="{4B40ECCA-A9D3-4C75-96E1-C28E4337C55E}" type="pres">
      <dgm:prSet presAssocID="{2707CF5B-63D5-4C56-8D3B-71CDBB1F1661}" presName="noGeometry" presStyleCnt="0"/>
      <dgm:spPr/>
    </dgm:pt>
    <dgm:pt modelId="{097D9CC6-5520-4709-9F1D-40352171AAE4}" type="pres">
      <dgm:prSet presAssocID="{2707CF5B-63D5-4C56-8D3B-71CDBB1F1661}" presName="childTextVisible" presStyleLbl="bgAccFollowNode1" presStyleIdx="0" presStyleCnt="3" custScaleX="12987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D3AD024-AE83-4EFF-8A51-BD423109EA7D}" type="pres">
      <dgm:prSet presAssocID="{2707CF5B-63D5-4C56-8D3B-71CDBB1F1661}" presName="childTextHidden" presStyleLbl="bgAccFollowNode1" presStyleIdx="0" presStyleCnt="3"/>
      <dgm:spPr/>
      <dgm:t>
        <a:bodyPr/>
        <a:lstStyle/>
        <a:p>
          <a:endParaRPr lang="ru-RU"/>
        </a:p>
      </dgm:t>
    </dgm:pt>
    <dgm:pt modelId="{B93E20DE-FB76-4C53-93DF-E9B4C08FF5EF}" type="pres">
      <dgm:prSet presAssocID="{2707CF5B-63D5-4C56-8D3B-71CDBB1F1661}" presName="parentText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983750B-F17E-492A-BC42-CF5543A5F0CB}" type="pres">
      <dgm:prSet presAssocID="{2707CF5B-63D5-4C56-8D3B-71CDBB1F1661}" presName="aSpace" presStyleCnt="0"/>
      <dgm:spPr/>
    </dgm:pt>
    <dgm:pt modelId="{D6D4B21C-16B3-4C64-991B-E3C9120E11A6}" type="pres">
      <dgm:prSet presAssocID="{816447CB-22CB-4F25-BA4A-57B524FF7253}" presName="compNode" presStyleCnt="0"/>
      <dgm:spPr/>
    </dgm:pt>
    <dgm:pt modelId="{8E5BF28C-ED65-4318-A4C1-E6D242AA48D2}" type="pres">
      <dgm:prSet presAssocID="{816447CB-22CB-4F25-BA4A-57B524FF7253}" presName="noGeometry" presStyleCnt="0"/>
      <dgm:spPr/>
    </dgm:pt>
    <dgm:pt modelId="{EEC7FE70-DCBE-4041-B713-5BAFB4BE37B4}" type="pres">
      <dgm:prSet presAssocID="{816447CB-22CB-4F25-BA4A-57B524FF7253}" presName="childTextVisible" presStyleLbl="bgAccFollowNode1" presStyleIdx="1" presStyleCnt="3" custScaleX="14939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1BF921A-8BAE-4025-8D5C-389CCB65D78A}" type="pres">
      <dgm:prSet presAssocID="{816447CB-22CB-4F25-BA4A-57B524FF7253}" presName="childTextHidden" presStyleLbl="bgAccFollowNode1" presStyleIdx="1" presStyleCnt="3"/>
      <dgm:spPr/>
      <dgm:t>
        <a:bodyPr/>
        <a:lstStyle/>
        <a:p>
          <a:endParaRPr lang="ru-RU"/>
        </a:p>
      </dgm:t>
    </dgm:pt>
    <dgm:pt modelId="{59142CAA-1005-4DDB-BE28-6F6C034C0F76}" type="pres">
      <dgm:prSet presAssocID="{816447CB-22CB-4F25-BA4A-57B524FF7253}" presName="parentText" presStyleLbl="node1" presStyleIdx="1" presStyleCnt="3" custLinFactNeighborX="-20783" custLinFactNeighborY="477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2B1068E-75A2-4021-9C72-C3381177C44A}" type="pres">
      <dgm:prSet presAssocID="{816447CB-22CB-4F25-BA4A-57B524FF7253}" presName="aSpace" presStyleCnt="0"/>
      <dgm:spPr/>
    </dgm:pt>
    <dgm:pt modelId="{84EC1439-C011-401D-B383-30F0558E3C83}" type="pres">
      <dgm:prSet presAssocID="{7EC7F182-2201-4D9F-A1B7-8D160EC388AF}" presName="compNode" presStyleCnt="0"/>
      <dgm:spPr/>
    </dgm:pt>
    <dgm:pt modelId="{3CCFA4FB-40FF-4DDA-A0D6-25125ED816D8}" type="pres">
      <dgm:prSet presAssocID="{7EC7F182-2201-4D9F-A1B7-8D160EC388AF}" presName="noGeometry" presStyleCnt="0"/>
      <dgm:spPr/>
    </dgm:pt>
    <dgm:pt modelId="{0FBB7411-F00E-448E-878D-4A30A4ACC690}" type="pres">
      <dgm:prSet presAssocID="{7EC7F182-2201-4D9F-A1B7-8D160EC388AF}" presName="childTextVisible" presStyleLbl="bgAccFollowNode1" presStyleIdx="2" presStyleCnt="3" custScaleX="15623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79BE973-654E-47F2-8AB9-3D1D07872CA9}" type="pres">
      <dgm:prSet presAssocID="{7EC7F182-2201-4D9F-A1B7-8D160EC388AF}" presName="childTextHidden" presStyleLbl="bgAccFollowNode1" presStyleIdx="2" presStyleCnt="3"/>
      <dgm:spPr/>
      <dgm:t>
        <a:bodyPr/>
        <a:lstStyle/>
        <a:p>
          <a:endParaRPr lang="ru-RU"/>
        </a:p>
      </dgm:t>
    </dgm:pt>
    <dgm:pt modelId="{2ED23E1A-7F93-409A-8B50-42C81F2C86B8}" type="pres">
      <dgm:prSet presAssocID="{7EC7F182-2201-4D9F-A1B7-8D160EC388AF}" presName="parentText" presStyleLbl="node1" presStyleIdx="2" presStyleCnt="3" custLinFactNeighborX="-27422" custLinFactNeighborY="-111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5866A8E-2A36-4115-BC89-D25D42FCBA74}" type="presOf" srcId="{BA42C8AC-C97C-4E74-9BE4-0270BB3D7C79}" destId="{F1BF921A-8BAE-4025-8D5C-389CCB65D78A}" srcOrd="1" destOrd="0" presId="urn:microsoft.com/office/officeart/2005/8/layout/hProcess6"/>
    <dgm:cxn modelId="{02CBD76E-03CF-4996-B8B5-C8ADA386ECA1}" srcId="{816447CB-22CB-4F25-BA4A-57B524FF7253}" destId="{BA42C8AC-C97C-4E74-9BE4-0270BB3D7C79}" srcOrd="0" destOrd="0" parTransId="{158930B9-16B4-4880-91FE-1677222A76BC}" sibTransId="{04399CA8-F369-481C-B040-F8D6EFBC6C33}"/>
    <dgm:cxn modelId="{C59A1795-D0FE-4D61-9AC2-10C877B83AC2}" type="presOf" srcId="{39DAD0F4-41E7-43A1-9CF8-4AFC4FC49B89}" destId="{3D3AD024-AE83-4EFF-8A51-BD423109EA7D}" srcOrd="1" destOrd="0" presId="urn:microsoft.com/office/officeart/2005/8/layout/hProcess6"/>
    <dgm:cxn modelId="{2A4A83DC-A0D0-4677-850F-92A46AB2C441}" srcId="{2707CF5B-63D5-4C56-8D3B-71CDBB1F1661}" destId="{39DAD0F4-41E7-43A1-9CF8-4AFC4FC49B89}" srcOrd="0" destOrd="0" parTransId="{9FBBBC1C-F55F-430A-A466-CFB318C2A281}" sibTransId="{7D4B6DDD-1D52-4B86-B227-31422CEDFA49}"/>
    <dgm:cxn modelId="{918B9A38-AE16-4D7D-9B99-DAF5EF9AC3D1}" type="presOf" srcId="{2707CF5B-63D5-4C56-8D3B-71CDBB1F1661}" destId="{B93E20DE-FB76-4C53-93DF-E9B4C08FF5EF}" srcOrd="0" destOrd="0" presId="urn:microsoft.com/office/officeart/2005/8/layout/hProcess6"/>
    <dgm:cxn modelId="{7CB68596-BCE9-4AEF-B0CA-8FE137803678}" srcId="{7EC7F182-2201-4D9F-A1B7-8D160EC388AF}" destId="{C20E53F7-4957-4238-93AF-B0BC65868395}" srcOrd="0" destOrd="0" parTransId="{55EE776B-299C-4BCC-AC67-2F51F37141E0}" sibTransId="{5EC794D5-D481-446F-9D15-05E6704603CB}"/>
    <dgm:cxn modelId="{DBFE0C50-1EF5-4DD7-941E-AA2F1C744FA2}" srcId="{2707CF5B-63D5-4C56-8D3B-71CDBB1F1661}" destId="{4BFA68F2-5E60-4111-BF58-63A8BB37DB5E}" srcOrd="1" destOrd="0" parTransId="{FF5C3EDF-32BC-4767-A244-C50FEAF57B94}" sibTransId="{21D9A478-88B9-48F2-81E9-9813D99D1375}"/>
    <dgm:cxn modelId="{FA5F0CEA-3A63-413E-BA84-DB0D5E103A4E}" type="presOf" srcId="{BA42C8AC-C97C-4E74-9BE4-0270BB3D7C79}" destId="{EEC7FE70-DCBE-4041-B713-5BAFB4BE37B4}" srcOrd="0" destOrd="0" presId="urn:microsoft.com/office/officeart/2005/8/layout/hProcess6"/>
    <dgm:cxn modelId="{06A91B2B-6F8F-4ADA-912C-594DEAF33E0D}" srcId="{DC0EC1A2-7A79-4845-8566-1120EA2C7F88}" destId="{816447CB-22CB-4F25-BA4A-57B524FF7253}" srcOrd="1" destOrd="0" parTransId="{AC853ED8-D731-4872-8B2F-B3F124A05F63}" sibTransId="{1F7FAFAD-54BB-4C98-A95E-4B27C2AE5109}"/>
    <dgm:cxn modelId="{3E11290B-DC0B-4E0B-A6E9-A21160154F43}" srcId="{DC0EC1A2-7A79-4845-8566-1120EA2C7F88}" destId="{7EC7F182-2201-4D9F-A1B7-8D160EC388AF}" srcOrd="2" destOrd="0" parTransId="{6C4F2B8D-234E-417F-BAD7-8F61A15A3E27}" sibTransId="{078F55B3-EB7D-4A02-A5E1-F852280A2A0E}"/>
    <dgm:cxn modelId="{5BDE1851-67B8-482B-84AE-A24A53F7C270}" type="presOf" srcId="{7EC7F182-2201-4D9F-A1B7-8D160EC388AF}" destId="{2ED23E1A-7F93-409A-8B50-42C81F2C86B8}" srcOrd="0" destOrd="0" presId="urn:microsoft.com/office/officeart/2005/8/layout/hProcess6"/>
    <dgm:cxn modelId="{C09A4D1B-3DCD-43C4-825F-DA0A42311CD3}" type="presOf" srcId="{DC0EC1A2-7A79-4845-8566-1120EA2C7F88}" destId="{2A4519CA-0A8C-429E-9F7C-9C77A7BAA0ED}" srcOrd="0" destOrd="0" presId="urn:microsoft.com/office/officeart/2005/8/layout/hProcess6"/>
    <dgm:cxn modelId="{A4B3ABC2-FD4F-4EE7-83EF-47872E28CCB4}" type="presOf" srcId="{4BFA68F2-5E60-4111-BF58-63A8BB37DB5E}" destId="{097D9CC6-5520-4709-9F1D-40352171AAE4}" srcOrd="0" destOrd="1" presId="urn:microsoft.com/office/officeart/2005/8/layout/hProcess6"/>
    <dgm:cxn modelId="{CF0DC7B7-EB43-4C24-B863-3093E938A9F0}" srcId="{DC0EC1A2-7A79-4845-8566-1120EA2C7F88}" destId="{2707CF5B-63D5-4C56-8D3B-71CDBB1F1661}" srcOrd="0" destOrd="0" parTransId="{FE880A7F-2D09-47FD-818B-D919F164DB04}" sibTransId="{D37B1CD9-FFDC-4967-BD5B-D03125A8FE24}"/>
    <dgm:cxn modelId="{A7CAE9A4-8E45-4EFA-89DB-B6E053240744}" type="presOf" srcId="{816447CB-22CB-4F25-BA4A-57B524FF7253}" destId="{59142CAA-1005-4DDB-BE28-6F6C034C0F76}" srcOrd="0" destOrd="0" presId="urn:microsoft.com/office/officeart/2005/8/layout/hProcess6"/>
    <dgm:cxn modelId="{2EBE3810-99A2-4699-8F38-3C20DFC1C548}" type="presOf" srcId="{C20E53F7-4957-4238-93AF-B0BC65868395}" destId="{0FBB7411-F00E-448E-878D-4A30A4ACC690}" srcOrd="0" destOrd="0" presId="urn:microsoft.com/office/officeart/2005/8/layout/hProcess6"/>
    <dgm:cxn modelId="{F11EEBA7-076E-4D9B-96C7-A257AE82E961}" type="presOf" srcId="{C20E53F7-4957-4238-93AF-B0BC65868395}" destId="{679BE973-654E-47F2-8AB9-3D1D07872CA9}" srcOrd="1" destOrd="0" presId="urn:microsoft.com/office/officeart/2005/8/layout/hProcess6"/>
    <dgm:cxn modelId="{EB8B141B-8744-4C4C-B822-BF3FB5A75C97}" type="presOf" srcId="{39DAD0F4-41E7-43A1-9CF8-4AFC4FC49B89}" destId="{097D9CC6-5520-4709-9F1D-40352171AAE4}" srcOrd="0" destOrd="0" presId="urn:microsoft.com/office/officeart/2005/8/layout/hProcess6"/>
    <dgm:cxn modelId="{FD8BA724-EF71-4D9D-8C0C-A2CE25BC56A8}" type="presOf" srcId="{4BFA68F2-5E60-4111-BF58-63A8BB37DB5E}" destId="{3D3AD024-AE83-4EFF-8A51-BD423109EA7D}" srcOrd="1" destOrd="1" presId="urn:microsoft.com/office/officeart/2005/8/layout/hProcess6"/>
    <dgm:cxn modelId="{31CD8D19-4D6C-41BD-984D-DF16D3651A4D}" type="presParOf" srcId="{2A4519CA-0A8C-429E-9F7C-9C77A7BAA0ED}" destId="{3C893B1A-C021-4705-B513-E2B621D9F5EA}" srcOrd="0" destOrd="0" presId="urn:microsoft.com/office/officeart/2005/8/layout/hProcess6"/>
    <dgm:cxn modelId="{C1D35D1B-97F9-4126-AF87-B6C23F4FEF0D}" type="presParOf" srcId="{3C893B1A-C021-4705-B513-E2B621D9F5EA}" destId="{4B40ECCA-A9D3-4C75-96E1-C28E4337C55E}" srcOrd="0" destOrd="0" presId="urn:microsoft.com/office/officeart/2005/8/layout/hProcess6"/>
    <dgm:cxn modelId="{CE143A42-3910-4EDD-A9C2-3EFFF0AEB21F}" type="presParOf" srcId="{3C893B1A-C021-4705-B513-E2B621D9F5EA}" destId="{097D9CC6-5520-4709-9F1D-40352171AAE4}" srcOrd="1" destOrd="0" presId="urn:microsoft.com/office/officeart/2005/8/layout/hProcess6"/>
    <dgm:cxn modelId="{52F5B90C-FE5A-4364-BE76-C8ECDAE45065}" type="presParOf" srcId="{3C893B1A-C021-4705-B513-E2B621D9F5EA}" destId="{3D3AD024-AE83-4EFF-8A51-BD423109EA7D}" srcOrd="2" destOrd="0" presId="urn:microsoft.com/office/officeart/2005/8/layout/hProcess6"/>
    <dgm:cxn modelId="{49542E40-6AE0-48D7-9056-69DC949BBEC6}" type="presParOf" srcId="{3C893B1A-C021-4705-B513-E2B621D9F5EA}" destId="{B93E20DE-FB76-4C53-93DF-E9B4C08FF5EF}" srcOrd="3" destOrd="0" presId="urn:microsoft.com/office/officeart/2005/8/layout/hProcess6"/>
    <dgm:cxn modelId="{562BE200-D962-4E46-9695-6E09BE6351D3}" type="presParOf" srcId="{2A4519CA-0A8C-429E-9F7C-9C77A7BAA0ED}" destId="{2983750B-F17E-492A-BC42-CF5543A5F0CB}" srcOrd="1" destOrd="0" presId="urn:microsoft.com/office/officeart/2005/8/layout/hProcess6"/>
    <dgm:cxn modelId="{F75E5F95-96E9-452D-A13C-3C363BFF13D0}" type="presParOf" srcId="{2A4519CA-0A8C-429E-9F7C-9C77A7BAA0ED}" destId="{D6D4B21C-16B3-4C64-991B-E3C9120E11A6}" srcOrd="2" destOrd="0" presId="urn:microsoft.com/office/officeart/2005/8/layout/hProcess6"/>
    <dgm:cxn modelId="{1A52B156-1993-4B4B-B556-EC5B9EE5BE50}" type="presParOf" srcId="{D6D4B21C-16B3-4C64-991B-E3C9120E11A6}" destId="{8E5BF28C-ED65-4318-A4C1-E6D242AA48D2}" srcOrd="0" destOrd="0" presId="urn:microsoft.com/office/officeart/2005/8/layout/hProcess6"/>
    <dgm:cxn modelId="{52A11D97-1928-41C8-9C8B-7D6A3315A948}" type="presParOf" srcId="{D6D4B21C-16B3-4C64-991B-E3C9120E11A6}" destId="{EEC7FE70-DCBE-4041-B713-5BAFB4BE37B4}" srcOrd="1" destOrd="0" presId="urn:microsoft.com/office/officeart/2005/8/layout/hProcess6"/>
    <dgm:cxn modelId="{FA557581-C43C-4176-AB54-83CE8854830F}" type="presParOf" srcId="{D6D4B21C-16B3-4C64-991B-E3C9120E11A6}" destId="{F1BF921A-8BAE-4025-8D5C-389CCB65D78A}" srcOrd="2" destOrd="0" presId="urn:microsoft.com/office/officeart/2005/8/layout/hProcess6"/>
    <dgm:cxn modelId="{13F4674D-DDB6-4A5B-9803-9E1764E683A2}" type="presParOf" srcId="{D6D4B21C-16B3-4C64-991B-E3C9120E11A6}" destId="{59142CAA-1005-4DDB-BE28-6F6C034C0F76}" srcOrd="3" destOrd="0" presId="urn:microsoft.com/office/officeart/2005/8/layout/hProcess6"/>
    <dgm:cxn modelId="{52F8AA19-E1C5-42BC-9201-54B13EAB2270}" type="presParOf" srcId="{2A4519CA-0A8C-429E-9F7C-9C77A7BAA0ED}" destId="{12B1068E-75A2-4021-9C72-C3381177C44A}" srcOrd="3" destOrd="0" presId="urn:microsoft.com/office/officeart/2005/8/layout/hProcess6"/>
    <dgm:cxn modelId="{BE9A2B27-07C6-47D0-BE1C-B1A24CD66515}" type="presParOf" srcId="{2A4519CA-0A8C-429E-9F7C-9C77A7BAA0ED}" destId="{84EC1439-C011-401D-B383-30F0558E3C83}" srcOrd="4" destOrd="0" presId="urn:microsoft.com/office/officeart/2005/8/layout/hProcess6"/>
    <dgm:cxn modelId="{34F64F01-FEF1-45B9-98FA-FA637CBE7A8F}" type="presParOf" srcId="{84EC1439-C011-401D-B383-30F0558E3C83}" destId="{3CCFA4FB-40FF-4DDA-A0D6-25125ED816D8}" srcOrd="0" destOrd="0" presId="urn:microsoft.com/office/officeart/2005/8/layout/hProcess6"/>
    <dgm:cxn modelId="{68EA6CA5-1C35-482A-831B-4137927D3DC3}" type="presParOf" srcId="{84EC1439-C011-401D-B383-30F0558E3C83}" destId="{0FBB7411-F00E-448E-878D-4A30A4ACC690}" srcOrd="1" destOrd="0" presId="urn:microsoft.com/office/officeart/2005/8/layout/hProcess6"/>
    <dgm:cxn modelId="{9D1F1D66-4192-41DD-BDCF-4D01BE024DAA}" type="presParOf" srcId="{84EC1439-C011-401D-B383-30F0558E3C83}" destId="{679BE973-654E-47F2-8AB9-3D1D07872CA9}" srcOrd="2" destOrd="0" presId="urn:microsoft.com/office/officeart/2005/8/layout/hProcess6"/>
    <dgm:cxn modelId="{E791AA59-2437-4AEE-976A-96E49E39BAEF}" type="presParOf" srcId="{84EC1439-C011-401D-B383-30F0558E3C83}" destId="{2ED23E1A-7F93-409A-8B50-42C81F2C86B8}" srcOrd="3" destOrd="0" presId="urn:microsoft.com/office/officeart/2005/8/layout/hProcess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0E91BFA9-A6EF-4993-8A6D-4C20B87B7FD4}" type="doc">
      <dgm:prSet loTypeId="urn:microsoft.com/office/officeart/2005/8/layout/default#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C0AE630-54AC-4A92-95AB-DD4BBB0CBF6F}">
      <dgm:prSet phldrT="[Текст]" custT="1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pPr marL="0" marR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US" sz="1800" dirty="0" smtClean="0">
              <a:latin typeface="Calibri" pitchFamily="34" charset="0"/>
            </a:rPr>
            <a:t/>
          </a:r>
          <a:br>
            <a:rPr lang="en-US" sz="1800" dirty="0" smtClean="0">
              <a:latin typeface="Calibri" pitchFamily="34" charset="0"/>
            </a:rPr>
          </a:br>
          <a:r>
            <a:rPr lang="ru-RU" sz="1800" dirty="0" smtClean="0">
              <a:latin typeface="Calibri" pitchFamily="34" charset="0"/>
            </a:rPr>
            <a:t>Совет руководителей </a:t>
          </a:r>
          <a:r>
            <a:rPr lang="ru-RU" sz="1800" dirty="0" err="1" smtClean="0">
              <a:latin typeface="Calibri" pitchFamily="34" charset="0"/>
            </a:rPr>
            <a:t>общеобразователь</a:t>
          </a:r>
          <a:r>
            <a:rPr lang="en-US" sz="1800" dirty="0" smtClean="0">
              <a:latin typeface="Calibri" pitchFamily="34" charset="0"/>
            </a:rPr>
            <a:t>-</a:t>
          </a:r>
          <a:r>
            <a:rPr lang="ru-RU" sz="1800" dirty="0" err="1" smtClean="0">
              <a:latin typeface="Calibri" pitchFamily="34" charset="0"/>
            </a:rPr>
            <a:t>ных</a:t>
          </a:r>
          <a:r>
            <a:rPr lang="ru-RU" sz="1800" dirty="0" smtClean="0">
              <a:latin typeface="Calibri" pitchFamily="34" charset="0"/>
            </a:rPr>
            <a:t> организаций</a:t>
          </a:r>
        </a:p>
        <a:p>
          <a:pPr defTabSz="1911350">
            <a:spcBef>
              <a:spcPct val="0"/>
            </a:spcBef>
            <a:spcAft>
              <a:spcPct val="35000"/>
            </a:spcAft>
          </a:pPr>
          <a:endParaRPr lang="ru-RU" dirty="0"/>
        </a:p>
      </dgm:t>
    </dgm:pt>
    <dgm:pt modelId="{CFA4C580-7780-440A-9930-084D9C434507}" type="parTrans" cxnId="{BEC2FBCD-ED38-4FD7-ABE5-C506BFCA040B}">
      <dgm:prSet/>
      <dgm:spPr/>
      <dgm:t>
        <a:bodyPr/>
        <a:lstStyle/>
        <a:p>
          <a:endParaRPr lang="ru-RU"/>
        </a:p>
      </dgm:t>
    </dgm:pt>
    <dgm:pt modelId="{9ACAB0CB-0A13-4128-9EFD-53ED334A94D0}" type="sibTrans" cxnId="{BEC2FBCD-ED38-4FD7-ABE5-C506BFCA040B}">
      <dgm:prSet/>
      <dgm:spPr/>
      <dgm:t>
        <a:bodyPr/>
        <a:lstStyle/>
        <a:p>
          <a:endParaRPr lang="ru-RU"/>
        </a:p>
      </dgm:t>
    </dgm:pt>
    <dgm:pt modelId="{606BE556-2631-479A-AFA8-0A94EC727105}">
      <dgm:prSet phldrT="[Текст]" custT="1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pPr marL="0" marR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US" sz="1800" dirty="0" smtClean="0">
              <a:latin typeface="Calibri" pitchFamily="34" charset="0"/>
            </a:rPr>
            <a:t/>
          </a:r>
          <a:br>
            <a:rPr lang="en-US" sz="1800" dirty="0" smtClean="0">
              <a:latin typeface="Calibri" pitchFamily="34" charset="0"/>
            </a:rPr>
          </a:br>
          <a:r>
            <a:rPr lang="ru-RU" sz="1800" dirty="0" smtClean="0">
              <a:latin typeface="Calibri" pitchFamily="34" charset="0"/>
            </a:rPr>
            <a:t>Совет руководителей дошкольных образовательных организаций</a:t>
          </a:r>
        </a:p>
        <a:p>
          <a:pPr defTabSz="1911350">
            <a:spcBef>
              <a:spcPct val="0"/>
            </a:spcBef>
            <a:spcAft>
              <a:spcPct val="35000"/>
            </a:spcAft>
          </a:pPr>
          <a:endParaRPr lang="ru-RU" dirty="0"/>
        </a:p>
      </dgm:t>
    </dgm:pt>
    <dgm:pt modelId="{AB5A7FB6-6E5C-4DB6-A348-309578392F7E}" type="parTrans" cxnId="{4DC24C4D-6191-4EBF-BA1B-52346EA2C1EC}">
      <dgm:prSet/>
      <dgm:spPr/>
      <dgm:t>
        <a:bodyPr/>
        <a:lstStyle/>
        <a:p>
          <a:endParaRPr lang="ru-RU"/>
        </a:p>
      </dgm:t>
    </dgm:pt>
    <dgm:pt modelId="{D6C6EEB8-C764-4269-AF4C-B22154574F64}" type="sibTrans" cxnId="{4DC24C4D-6191-4EBF-BA1B-52346EA2C1EC}">
      <dgm:prSet/>
      <dgm:spPr/>
      <dgm:t>
        <a:bodyPr/>
        <a:lstStyle/>
        <a:p>
          <a:endParaRPr lang="ru-RU"/>
        </a:p>
      </dgm:t>
    </dgm:pt>
    <dgm:pt modelId="{C6D3C0F0-8A98-4627-97D2-C80DB7BA5987}">
      <dgm:prSet phldrT="[Текст]" custT="1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pPr marL="0" marR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US" sz="1800" dirty="0" smtClean="0">
              <a:latin typeface="Calibri" pitchFamily="34" charset="0"/>
            </a:rPr>
            <a:t/>
          </a:r>
          <a:br>
            <a:rPr lang="en-US" sz="1800" dirty="0" smtClean="0">
              <a:latin typeface="Calibri" pitchFamily="34" charset="0"/>
            </a:rPr>
          </a:br>
          <a:r>
            <a:rPr lang="ru-RU" sz="1800" dirty="0" smtClean="0">
              <a:latin typeface="Calibri" pitchFamily="34" charset="0"/>
            </a:rPr>
            <a:t>Совет руководителей образовательных организаций дополнительного образования детей</a:t>
          </a:r>
        </a:p>
        <a:p>
          <a:pPr defTabSz="1911350">
            <a:spcBef>
              <a:spcPct val="0"/>
            </a:spcBef>
            <a:spcAft>
              <a:spcPct val="35000"/>
            </a:spcAft>
          </a:pPr>
          <a:endParaRPr lang="ru-RU" dirty="0"/>
        </a:p>
      </dgm:t>
    </dgm:pt>
    <dgm:pt modelId="{944C731B-0ABB-4C71-9273-A75A758D699C}" type="parTrans" cxnId="{7F127459-F14A-40BD-A863-F71C99812609}">
      <dgm:prSet/>
      <dgm:spPr/>
      <dgm:t>
        <a:bodyPr/>
        <a:lstStyle/>
        <a:p>
          <a:endParaRPr lang="ru-RU"/>
        </a:p>
      </dgm:t>
    </dgm:pt>
    <dgm:pt modelId="{A455BF40-D5E6-40AE-81B6-D379B82DFE80}" type="sibTrans" cxnId="{7F127459-F14A-40BD-A863-F71C99812609}">
      <dgm:prSet/>
      <dgm:spPr/>
      <dgm:t>
        <a:bodyPr/>
        <a:lstStyle/>
        <a:p>
          <a:endParaRPr lang="ru-RU"/>
        </a:p>
      </dgm:t>
    </dgm:pt>
    <dgm:pt modelId="{FCF82B0E-5DB3-4199-8FA7-880BE09F9AA1}">
      <dgm:prSet phldrT="[Текст]" custT="1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pPr marL="0" marR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000" dirty="0" smtClean="0">
              <a:latin typeface="Calibri" pitchFamily="34" charset="0"/>
            </a:rPr>
            <a:t>Общественный совет  </a:t>
          </a:r>
          <a:br>
            <a:rPr lang="ru-RU" sz="2000" dirty="0" smtClean="0">
              <a:latin typeface="Calibri" pitchFamily="34" charset="0"/>
            </a:rPr>
          </a:br>
          <a:r>
            <a:rPr lang="ru-RU" sz="2000" dirty="0" smtClean="0">
              <a:latin typeface="Calibri" pitchFamily="34" charset="0"/>
            </a:rPr>
            <a:t>при министерстве</a:t>
          </a:r>
        </a:p>
      </dgm:t>
    </dgm:pt>
    <dgm:pt modelId="{75275CA2-7394-4F31-8608-0DBEFCDC702A}" type="parTrans" cxnId="{3D88A2D3-5ECF-4569-B75D-3AACFD400AD1}">
      <dgm:prSet/>
      <dgm:spPr/>
      <dgm:t>
        <a:bodyPr/>
        <a:lstStyle/>
        <a:p>
          <a:endParaRPr lang="ru-RU"/>
        </a:p>
      </dgm:t>
    </dgm:pt>
    <dgm:pt modelId="{B7EFC206-46FB-46F6-9578-39F9A12495E1}" type="sibTrans" cxnId="{3D88A2D3-5ECF-4569-B75D-3AACFD400AD1}">
      <dgm:prSet/>
      <dgm:spPr/>
      <dgm:t>
        <a:bodyPr/>
        <a:lstStyle/>
        <a:p>
          <a:endParaRPr lang="ru-RU"/>
        </a:p>
      </dgm:t>
    </dgm:pt>
    <dgm:pt modelId="{0E32297D-E7E5-4ACD-A3FD-E660E376AFAB}" type="pres">
      <dgm:prSet presAssocID="{0E91BFA9-A6EF-4993-8A6D-4C20B87B7FD4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57082B1-3F1B-4634-B5EF-CA927D287584}" type="pres">
      <dgm:prSet presAssocID="{6C0AE630-54AC-4A92-95AB-DD4BBB0CBF6F}" presName="node" presStyleLbl="node1" presStyleIdx="0" presStyleCnt="4" custScaleX="116926" custScaleY="122486" custLinFactNeighborX="3783" custLinFactNeighborY="-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B256A21-F922-4C7E-BDFF-12440F201FDF}" type="pres">
      <dgm:prSet presAssocID="{9ACAB0CB-0A13-4128-9EFD-53ED334A94D0}" presName="sibTrans" presStyleCnt="0"/>
      <dgm:spPr/>
    </dgm:pt>
    <dgm:pt modelId="{2DC09E03-08C1-42BA-80C9-D914BC634B80}" type="pres">
      <dgm:prSet presAssocID="{606BE556-2631-479A-AFA8-0A94EC727105}" presName="node" presStyleLbl="node1" presStyleIdx="1" presStyleCnt="4" custScaleX="123316" custScaleY="120599" custLinFactNeighborX="-1805" custLinFactNeighborY="94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EB743E2-80A6-4C84-AC27-37FEACD34358}" type="pres">
      <dgm:prSet presAssocID="{D6C6EEB8-C764-4269-AF4C-B22154574F64}" presName="sibTrans" presStyleCnt="0"/>
      <dgm:spPr/>
    </dgm:pt>
    <dgm:pt modelId="{03A5029B-17B5-4529-B5DA-FE6C219D8179}" type="pres">
      <dgm:prSet presAssocID="{C6D3C0F0-8A98-4627-97D2-C80DB7BA5987}" presName="node" presStyleLbl="node1" presStyleIdx="2" presStyleCnt="4" custScaleX="118213" custScaleY="146969" custLinFactNeighborX="3736" custLinFactNeighborY="-1021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04896BC-AE6B-47BA-9996-298842032EEA}" type="pres">
      <dgm:prSet presAssocID="{A455BF40-D5E6-40AE-81B6-D379B82DFE80}" presName="sibTrans" presStyleCnt="0"/>
      <dgm:spPr/>
    </dgm:pt>
    <dgm:pt modelId="{B3652C5A-75FE-4D6F-AD42-716E16B70396}" type="pres">
      <dgm:prSet presAssocID="{FCF82B0E-5DB3-4199-8FA7-880BE09F9AA1}" presName="node" presStyleLbl="node1" presStyleIdx="3" presStyleCnt="4" custScaleX="124740" custScaleY="145848" custLinFactNeighborX="-1736" custLinFactNeighborY="-1142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AE68EF1-1A02-45F4-A7F0-83CE52F6B0B2}" type="presOf" srcId="{6C0AE630-54AC-4A92-95AB-DD4BBB0CBF6F}" destId="{E57082B1-3F1B-4634-B5EF-CA927D287584}" srcOrd="0" destOrd="0" presId="urn:microsoft.com/office/officeart/2005/8/layout/default#2"/>
    <dgm:cxn modelId="{BEC2FBCD-ED38-4FD7-ABE5-C506BFCA040B}" srcId="{0E91BFA9-A6EF-4993-8A6D-4C20B87B7FD4}" destId="{6C0AE630-54AC-4A92-95AB-DD4BBB0CBF6F}" srcOrd="0" destOrd="0" parTransId="{CFA4C580-7780-440A-9930-084D9C434507}" sibTransId="{9ACAB0CB-0A13-4128-9EFD-53ED334A94D0}"/>
    <dgm:cxn modelId="{7F127459-F14A-40BD-A863-F71C99812609}" srcId="{0E91BFA9-A6EF-4993-8A6D-4C20B87B7FD4}" destId="{C6D3C0F0-8A98-4627-97D2-C80DB7BA5987}" srcOrd="2" destOrd="0" parTransId="{944C731B-0ABB-4C71-9273-A75A758D699C}" sibTransId="{A455BF40-D5E6-40AE-81B6-D379B82DFE80}"/>
    <dgm:cxn modelId="{821E8208-1CB3-410D-B60A-4E830540E4B2}" type="presOf" srcId="{0E91BFA9-A6EF-4993-8A6D-4C20B87B7FD4}" destId="{0E32297D-E7E5-4ACD-A3FD-E660E376AFAB}" srcOrd="0" destOrd="0" presId="urn:microsoft.com/office/officeart/2005/8/layout/default#2"/>
    <dgm:cxn modelId="{6AC29F49-724B-4814-9DE3-59E3E6E0AA57}" type="presOf" srcId="{606BE556-2631-479A-AFA8-0A94EC727105}" destId="{2DC09E03-08C1-42BA-80C9-D914BC634B80}" srcOrd="0" destOrd="0" presId="urn:microsoft.com/office/officeart/2005/8/layout/default#2"/>
    <dgm:cxn modelId="{6B4ED784-62CD-4E8B-85B9-6E0A52B2589F}" type="presOf" srcId="{FCF82B0E-5DB3-4199-8FA7-880BE09F9AA1}" destId="{B3652C5A-75FE-4D6F-AD42-716E16B70396}" srcOrd="0" destOrd="0" presId="urn:microsoft.com/office/officeart/2005/8/layout/default#2"/>
    <dgm:cxn modelId="{3D88A2D3-5ECF-4569-B75D-3AACFD400AD1}" srcId="{0E91BFA9-A6EF-4993-8A6D-4C20B87B7FD4}" destId="{FCF82B0E-5DB3-4199-8FA7-880BE09F9AA1}" srcOrd="3" destOrd="0" parTransId="{75275CA2-7394-4F31-8608-0DBEFCDC702A}" sibTransId="{B7EFC206-46FB-46F6-9578-39F9A12495E1}"/>
    <dgm:cxn modelId="{C413E5E0-69DA-4B52-AFCD-C664595E2479}" type="presOf" srcId="{C6D3C0F0-8A98-4627-97D2-C80DB7BA5987}" destId="{03A5029B-17B5-4529-B5DA-FE6C219D8179}" srcOrd="0" destOrd="0" presId="urn:microsoft.com/office/officeart/2005/8/layout/default#2"/>
    <dgm:cxn modelId="{4DC24C4D-6191-4EBF-BA1B-52346EA2C1EC}" srcId="{0E91BFA9-A6EF-4993-8A6D-4C20B87B7FD4}" destId="{606BE556-2631-479A-AFA8-0A94EC727105}" srcOrd="1" destOrd="0" parTransId="{AB5A7FB6-6E5C-4DB6-A348-309578392F7E}" sibTransId="{D6C6EEB8-C764-4269-AF4C-B22154574F64}"/>
    <dgm:cxn modelId="{A2E44DE3-03F8-40EF-A064-4DD95D9FD666}" type="presParOf" srcId="{0E32297D-E7E5-4ACD-A3FD-E660E376AFAB}" destId="{E57082B1-3F1B-4634-B5EF-CA927D287584}" srcOrd="0" destOrd="0" presId="urn:microsoft.com/office/officeart/2005/8/layout/default#2"/>
    <dgm:cxn modelId="{3F78A761-C5C5-4B39-8400-780D24A487EF}" type="presParOf" srcId="{0E32297D-E7E5-4ACD-A3FD-E660E376AFAB}" destId="{3B256A21-F922-4C7E-BDFF-12440F201FDF}" srcOrd="1" destOrd="0" presId="urn:microsoft.com/office/officeart/2005/8/layout/default#2"/>
    <dgm:cxn modelId="{6E67A865-C5C8-4E46-BFCF-DFD5845A256E}" type="presParOf" srcId="{0E32297D-E7E5-4ACD-A3FD-E660E376AFAB}" destId="{2DC09E03-08C1-42BA-80C9-D914BC634B80}" srcOrd="2" destOrd="0" presId="urn:microsoft.com/office/officeart/2005/8/layout/default#2"/>
    <dgm:cxn modelId="{EC8DA211-9F7C-4184-88C4-EFED20AD8110}" type="presParOf" srcId="{0E32297D-E7E5-4ACD-A3FD-E660E376AFAB}" destId="{2EB743E2-80A6-4C84-AC27-37FEACD34358}" srcOrd="3" destOrd="0" presId="urn:microsoft.com/office/officeart/2005/8/layout/default#2"/>
    <dgm:cxn modelId="{CE10921F-1874-45D4-9271-1199D6686A05}" type="presParOf" srcId="{0E32297D-E7E5-4ACD-A3FD-E660E376AFAB}" destId="{03A5029B-17B5-4529-B5DA-FE6C219D8179}" srcOrd="4" destOrd="0" presId="urn:microsoft.com/office/officeart/2005/8/layout/default#2"/>
    <dgm:cxn modelId="{CF83A1ED-753B-4736-A79F-334710717134}" type="presParOf" srcId="{0E32297D-E7E5-4ACD-A3FD-E660E376AFAB}" destId="{604896BC-AE6B-47BA-9996-298842032EEA}" srcOrd="5" destOrd="0" presId="urn:microsoft.com/office/officeart/2005/8/layout/default#2"/>
    <dgm:cxn modelId="{E6F951B8-6B10-46BD-A076-0B2D79F2CC1A}" type="presParOf" srcId="{0E32297D-E7E5-4ACD-A3FD-E660E376AFAB}" destId="{B3652C5A-75FE-4D6F-AD42-716E16B70396}" srcOrd="6" destOrd="0" presId="urn:microsoft.com/office/officeart/2005/8/layout/default#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718AB51-6CE2-4E6F-874A-4AB7EF24079C}">
      <dsp:nvSpPr>
        <dsp:cNvPr id="0" name=""/>
        <dsp:cNvSpPr/>
      </dsp:nvSpPr>
      <dsp:spPr>
        <a:xfrm>
          <a:off x="0" y="0"/>
          <a:ext cx="2505799" cy="2448000"/>
        </a:xfrm>
        <a:prstGeom prst="rightArrow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C7306ED-A9E3-4BD0-A64D-A01FBB95B203}">
      <dsp:nvSpPr>
        <dsp:cNvPr id="0" name=""/>
        <dsp:cNvSpPr/>
      </dsp:nvSpPr>
      <dsp:spPr>
        <a:xfrm>
          <a:off x="96380" y="634737"/>
          <a:ext cx="2054684" cy="1224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82880" rIns="0" bIns="1828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bg1"/>
              </a:solidFill>
              <a:latin typeface="Calibri" pitchFamily="34" charset="0"/>
            </a:rPr>
            <a:t>В 2015 не ниже, чем в 2014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kern="1200" dirty="0">
            <a:solidFill>
              <a:schemeClr val="bg1"/>
            </a:solidFill>
          </a:endParaRPr>
        </a:p>
      </dsp:txBody>
      <dsp:txXfrm>
        <a:off x="96380" y="634737"/>
        <a:ext cx="2054684" cy="122400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718AB51-6CE2-4E6F-874A-4AB7EF24079C}">
      <dsp:nvSpPr>
        <dsp:cNvPr id="0" name=""/>
        <dsp:cNvSpPr/>
      </dsp:nvSpPr>
      <dsp:spPr>
        <a:xfrm>
          <a:off x="0" y="116"/>
          <a:ext cx="3816424" cy="2088000"/>
        </a:xfrm>
        <a:prstGeom prst="rightArrow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C7306ED-A9E3-4BD0-A64D-A01FBB95B203}">
      <dsp:nvSpPr>
        <dsp:cNvPr id="0" name=""/>
        <dsp:cNvSpPr/>
      </dsp:nvSpPr>
      <dsp:spPr>
        <a:xfrm>
          <a:off x="146791" y="541393"/>
          <a:ext cx="3129359" cy="1044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82880" rIns="0" bIns="1828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bg1"/>
              </a:solidFill>
              <a:latin typeface="Calibri" pitchFamily="34" charset="0"/>
            </a:rPr>
            <a:t>Горячим питанием охвачено 99,7% школ региона</a:t>
          </a:r>
          <a:endParaRPr lang="ru-RU" sz="1800" kern="1200" dirty="0">
            <a:solidFill>
              <a:schemeClr val="bg1"/>
            </a:solidFill>
          </a:endParaRPr>
        </a:p>
      </dsp:txBody>
      <dsp:txXfrm>
        <a:off x="146791" y="541393"/>
        <a:ext cx="3129359" cy="104400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218DC42-725A-4C73-9D01-237084561137}">
      <dsp:nvSpPr>
        <dsp:cNvPr id="0" name=""/>
        <dsp:cNvSpPr/>
      </dsp:nvSpPr>
      <dsp:spPr>
        <a:xfrm>
          <a:off x="0" y="19652"/>
          <a:ext cx="4032447" cy="114192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0" kern="1200" dirty="0" smtClean="0">
              <a:latin typeface="Calibri" pitchFamily="34" charset="0"/>
            </a:rPr>
            <a:t>Строится </a:t>
          </a:r>
          <a:r>
            <a:rPr lang="ru-RU" sz="1800" b="1" kern="1200" dirty="0" smtClean="0">
              <a:latin typeface="Calibri" pitchFamily="34" charset="0"/>
            </a:rPr>
            <a:t>23</a:t>
          </a:r>
          <a:r>
            <a:rPr lang="ru-RU" sz="1800" b="0" kern="1200" dirty="0" smtClean="0">
              <a:latin typeface="Calibri" pitchFamily="34" charset="0"/>
            </a:rPr>
            <a:t> объекта дошкольного образования, </a:t>
          </a:r>
          <a:r>
            <a:rPr lang="ru-RU" sz="1800" b="1" kern="1200" dirty="0" smtClean="0">
              <a:latin typeface="Calibri" pitchFamily="34" charset="0"/>
            </a:rPr>
            <a:t>6</a:t>
          </a:r>
          <a:r>
            <a:rPr lang="ru-RU" sz="1800" b="0" kern="1200" dirty="0" smtClean="0">
              <a:latin typeface="Calibri" pitchFamily="34" charset="0"/>
            </a:rPr>
            <a:t> реконструируется</a:t>
          </a:r>
          <a:endParaRPr lang="ru-RU" sz="1800" b="0" kern="1200" dirty="0">
            <a:latin typeface="Calibri" pitchFamily="34" charset="0"/>
          </a:endParaRPr>
        </a:p>
      </dsp:txBody>
      <dsp:txXfrm>
        <a:off x="55744" y="75396"/>
        <a:ext cx="3920959" cy="1030432"/>
      </dsp:txXfrm>
    </dsp:sp>
    <dsp:sp modelId="{B4C65A0A-40F8-46E7-B4A5-EDC7BCF1A18D}">
      <dsp:nvSpPr>
        <dsp:cNvPr id="0" name=""/>
        <dsp:cNvSpPr/>
      </dsp:nvSpPr>
      <dsp:spPr>
        <a:xfrm>
          <a:off x="0" y="1337252"/>
          <a:ext cx="4032447" cy="114192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Calibri" pitchFamily="34" charset="0"/>
            </a:rPr>
            <a:t>Будет создано </a:t>
          </a:r>
          <a:r>
            <a:rPr lang="ru-RU" sz="1800" b="1" kern="1200" dirty="0" smtClean="0">
              <a:latin typeface="Calibri" pitchFamily="34" charset="0"/>
            </a:rPr>
            <a:t>5740</a:t>
          </a:r>
          <a:r>
            <a:rPr lang="ru-RU" sz="1800" kern="1200" dirty="0" smtClean="0">
              <a:latin typeface="Calibri" pitchFamily="34" charset="0"/>
            </a:rPr>
            <a:t> мест (в сельской местности – </a:t>
          </a:r>
          <a:r>
            <a:rPr lang="ru-RU" sz="1800" b="1" kern="1200" dirty="0" smtClean="0">
              <a:latin typeface="Calibri" pitchFamily="34" charset="0"/>
            </a:rPr>
            <a:t>1190</a:t>
          </a:r>
          <a:r>
            <a:rPr lang="ru-RU" sz="1800" kern="1200" dirty="0" smtClean="0">
              <a:latin typeface="Calibri" pitchFamily="34" charset="0"/>
            </a:rPr>
            <a:t> мест)</a:t>
          </a:r>
          <a:endParaRPr lang="ru-RU" sz="1800" kern="1200" dirty="0">
            <a:latin typeface="Calibri" pitchFamily="34" charset="0"/>
          </a:endParaRPr>
        </a:p>
      </dsp:txBody>
      <dsp:txXfrm>
        <a:off x="55744" y="1392996"/>
        <a:ext cx="3920959" cy="1030432"/>
      </dsp:txXfrm>
    </dsp:sp>
    <dsp:sp modelId="{C00AE587-3EED-4794-972A-5192AF759392}">
      <dsp:nvSpPr>
        <dsp:cNvPr id="0" name=""/>
        <dsp:cNvSpPr/>
      </dsp:nvSpPr>
      <dsp:spPr>
        <a:xfrm>
          <a:off x="0" y="2654851"/>
          <a:ext cx="4032447" cy="114192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Calibri" pitchFamily="34" charset="0"/>
            </a:rPr>
            <a:t>Выделено более </a:t>
          </a:r>
          <a:r>
            <a:rPr lang="ru-RU" sz="1800" b="1" kern="1200" dirty="0" smtClean="0">
              <a:latin typeface="Calibri" pitchFamily="34" charset="0"/>
            </a:rPr>
            <a:t>4,1 млрд. рублей</a:t>
          </a:r>
          <a:r>
            <a:rPr lang="ru-RU" sz="1800" kern="1200" dirty="0" smtClean="0">
              <a:latin typeface="Calibri" pitchFamily="34" charset="0"/>
            </a:rPr>
            <a:t> консолидированного бюджета </a:t>
          </a:r>
          <a:endParaRPr lang="ru-RU" sz="1800" kern="1200" dirty="0">
            <a:latin typeface="Calibri" pitchFamily="34" charset="0"/>
          </a:endParaRPr>
        </a:p>
      </dsp:txBody>
      <dsp:txXfrm>
        <a:off x="55744" y="2710595"/>
        <a:ext cx="3920959" cy="1030432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6FC40A5-DEEF-4CF6-BC67-1BD0A21ED02B}">
      <dsp:nvSpPr>
        <dsp:cNvPr id="0" name=""/>
        <dsp:cNvSpPr/>
      </dsp:nvSpPr>
      <dsp:spPr>
        <a:xfrm>
          <a:off x="0" y="0"/>
          <a:ext cx="2543944" cy="2520000"/>
        </a:xfrm>
        <a:prstGeom prst="rightArrow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3AB949F-53AF-4215-A1B0-2C8D4D4F6BAA}">
      <dsp:nvSpPr>
        <dsp:cNvPr id="0" name=""/>
        <dsp:cNvSpPr/>
      </dsp:nvSpPr>
      <dsp:spPr>
        <a:xfrm>
          <a:off x="205204" y="638027"/>
          <a:ext cx="2084344" cy="126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203200" rIns="0" bIns="203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bg1"/>
              </a:solidFill>
              <a:latin typeface="Calibri" pitchFamily="34" charset="0"/>
            </a:rPr>
            <a:t>Планируется</a:t>
          </a:r>
          <a:endParaRPr lang="ru-RU" sz="2000" b="1" kern="1200" dirty="0">
            <a:solidFill>
              <a:schemeClr val="bg1"/>
            </a:solidFill>
          </a:endParaRPr>
        </a:p>
      </dsp:txBody>
      <dsp:txXfrm>
        <a:off x="205204" y="638027"/>
        <a:ext cx="2084344" cy="126000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97D9CC6-5520-4709-9F1D-40352171AAE4}">
      <dsp:nvSpPr>
        <dsp:cNvPr id="0" name=""/>
        <dsp:cNvSpPr/>
      </dsp:nvSpPr>
      <dsp:spPr>
        <a:xfrm>
          <a:off x="174108" y="959204"/>
          <a:ext cx="2201511" cy="1481742"/>
        </a:xfrm>
        <a:prstGeom prst="rightArrow">
          <a:avLst>
            <a:gd name="adj1" fmla="val 70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5560" tIns="8890" rIns="17780" bIns="889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>
              <a:latin typeface="Calibri" pitchFamily="34" charset="0"/>
            </a:rPr>
            <a:t>  По России</a:t>
          </a:r>
          <a:endParaRPr lang="ru-RU" sz="1400" kern="1200" dirty="0">
            <a:latin typeface="Calibri" pitchFamily="34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b="1" kern="1200" dirty="0" smtClean="0">
              <a:latin typeface="Calibri" pitchFamily="34" charset="0"/>
            </a:rPr>
            <a:t>2015</a:t>
          </a:r>
          <a:endParaRPr lang="ru-RU" sz="1600" b="1" kern="1200" dirty="0">
            <a:latin typeface="Calibri" pitchFamily="34" charset="0"/>
          </a:endParaRPr>
        </a:p>
      </dsp:txBody>
      <dsp:txXfrm>
        <a:off x="724486" y="1181465"/>
        <a:ext cx="1132523" cy="1037220"/>
      </dsp:txXfrm>
    </dsp:sp>
    <dsp:sp modelId="{B93E20DE-FB76-4C53-93DF-E9B4C08FF5EF}">
      <dsp:nvSpPr>
        <dsp:cNvPr id="0" name=""/>
        <dsp:cNvSpPr/>
      </dsp:nvSpPr>
      <dsp:spPr>
        <a:xfrm>
          <a:off x="3528" y="1276297"/>
          <a:ext cx="847556" cy="84755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875" tIns="15875" rIns="15875" bIns="15875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dirty="0" smtClean="0">
              <a:latin typeface="Calibri" pitchFamily="34" charset="0"/>
            </a:rPr>
            <a:t>44%</a:t>
          </a:r>
          <a:endParaRPr lang="ru-RU" sz="2500" kern="1200" dirty="0">
            <a:latin typeface="Calibri" pitchFamily="34" charset="0"/>
          </a:endParaRPr>
        </a:p>
      </dsp:txBody>
      <dsp:txXfrm>
        <a:off x="127650" y="1400419"/>
        <a:ext cx="599312" cy="599312"/>
      </dsp:txXfrm>
    </dsp:sp>
    <dsp:sp modelId="{EEC7FE70-DCBE-4041-B713-5BAFB4BE37B4}">
      <dsp:nvSpPr>
        <dsp:cNvPr id="0" name=""/>
        <dsp:cNvSpPr/>
      </dsp:nvSpPr>
      <dsp:spPr>
        <a:xfrm>
          <a:off x="2486734" y="959204"/>
          <a:ext cx="2532329" cy="1481742"/>
        </a:xfrm>
        <a:prstGeom prst="rightArrow">
          <a:avLst>
            <a:gd name="adj1" fmla="val 70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5560" tIns="8890" rIns="1778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Calibri" pitchFamily="34" charset="0"/>
            </a:rPr>
            <a:t>По Новосибирской области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latin typeface="Calibri" pitchFamily="34" charset="0"/>
            </a:rPr>
            <a:t>2014</a:t>
          </a:r>
          <a:endParaRPr lang="ru-RU" sz="1400" kern="1200" dirty="0">
            <a:latin typeface="Calibri" pitchFamily="34" charset="0"/>
          </a:endParaRPr>
        </a:p>
      </dsp:txBody>
      <dsp:txXfrm>
        <a:off x="3119816" y="1181465"/>
        <a:ext cx="1380637" cy="1037220"/>
      </dsp:txXfrm>
    </dsp:sp>
    <dsp:sp modelId="{59142CAA-1005-4DDB-BE28-6F6C034C0F76}">
      <dsp:nvSpPr>
        <dsp:cNvPr id="0" name=""/>
        <dsp:cNvSpPr/>
      </dsp:nvSpPr>
      <dsp:spPr>
        <a:xfrm>
          <a:off x="2305416" y="1316751"/>
          <a:ext cx="847556" cy="84755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875" tIns="15875" rIns="15875" bIns="15875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dirty="0" smtClean="0">
              <a:latin typeface="Calibri" pitchFamily="34" charset="0"/>
            </a:rPr>
            <a:t>50%</a:t>
          </a:r>
          <a:endParaRPr lang="ru-RU" sz="2500" kern="1200" dirty="0">
            <a:latin typeface="Calibri" pitchFamily="34" charset="0"/>
          </a:endParaRPr>
        </a:p>
      </dsp:txBody>
      <dsp:txXfrm>
        <a:off x="2429538" y="1440873"/>
        <a:ext cx="599312" cy="599312"/>
      </dsp:txXfrm>
    </dsp:sp>
    <dsp:sp modelId="{0FBB7411-F00E-448E-878D-4A30A4ACC690}">
      <dsp:nvSpPr>
        <dsp:cNvPr id="0" name=""/>
        <dsp:cNvSpPr/>
      </dsp:nvSpPr>
      <dsp:spPr>
        <a:xfrm>
          <a:off x="5125008" y="959204"/>
          <a:ext cx="2648326" cy="1481742"/>
        </a:xfrm>
        <a:prstGeom prst="rightArrow">
          <a:avLst>
            <a:gd name="adj1" fmla="val 70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5560" tIns="8890" rIns="1778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Calibri" pitchFamily="34" charset="0"/>
            </a:rPr>
            <a:t>По Новосибирской области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latin typeface="Calibri" pitchFamily="34" charset="0"/>
            </a:rPr>
            <a:t>2015</a:t>
          </a:r>
          <a:endParaRPr lang="ru-RU" sz="1400" kern="1200" dirty="0">
            <a:latin typeface="Calibri" pitchFamily="34" charset="0"/>
          </a:endParaRPr>
        </a:p>
      </dsp:txBody>
      <dsp:txXfrm>
        <a:off x="5787090" y="1181465"/>
        <a:ext cx="1467634" cy="1037220"/>
      </dsp:txXfrm>
    </dsp:sp>
    <dsp:sp modelId="{2ED23E1A-7F93-409A-8B50-42C81F2C86B8}">
      <dsp:nvSpPr>
        <dsp:cNvPr id="0" name=""/>
        <dsp:cNvSpPr/>
      </dsp:nvSpPr>
      <dsp:spPr>
        <a:xfrm>
          <a:off x="4945419" y="1266838"/>
          <a:ext cx="847556" cy="84755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875" tIns="15875" rIns="15875" bIns="15875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dirty="0" smtClean="0">
              <a:latin typeface="Calibri" pitchFamily="34" charset="0"/>
            </a:rPr>
            <a:t>60%</a:t>
          </a:r>
          <a:endParaRPr lang="ru-RU" sz="2500" kern="1200" dirty="0">
            <a:latin typeface="Calibri" pitchFamily="34" charset="0"/>
          </a:endParaRPr>
        </a:p>
      </dsp:txBody>
      <dsp:txXfrm>
        <a:off x="5069541" y="1390960"/>
        <a:ext cx="599312" cy="599312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57082B1-3F1B-4634-B5EF-CA927D287584}">
      <dsp:nvSpPr>
        <dsp:cNvPr id="0" name=""/>
        <dsp:cNvSpPr/>
      </dsp:nvSpPr>
      <dsp:spPr>
        <a:xfrm>
          <a:off x="98335" y="384506"/>
          <a:ext cx="2195100" cy="1379688"/>
        </a:xfrm>
        <a:prstGeom prst="rect">
          <a:avLst/>
        </a:prstGeom>
        <a:gradFill rotWithShape="1">
          <a:gsLst>
            <a:gs pos="0">
              <a:schemeClr val="accent1">
                <a:shade val="51000"/>
                <a:satMod val="130000"/>
              </a:schemeClr>
            </a:gs>
            <a:gs pos="80000">
              <a:schemeClr val="accent1">
                <a:shade val="93000"/>
                <a:satMod val="130000"/>
              </a:schemeClr>
            </a:gs>
            <a:gs pos="100000">
              <a:schemeClr val="accent1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US" sz="1800" kern="1200" dirty="0" smtClean="0">
              <a:latin typeface="Calibri" pitchFamily="34" charset="0"/>
            </a:rPr>
            <a:t/>
          </a:r>
          <a:br>
            <a:rPr lang="en-US" sz="1800" kern="1200" dirty="0" smtClean="0">
              <a:latin typeface="Calibri" pitchFamily="34" charset="0"/>
            </a:rPr>
          </a:br>
          <a:r>
            <a:rPr lang="ru-RU" sz="1800" kern="1200" dirty="0" smtClean="0">
              <a:latin typeface="Calibri" pitchFamily="34" charset="0"/>
            </a:rPr>
            <a:t>Совет руководителей </a:t>
          </a:r>
          <a:r>
            <a:rPr lang="ru-RU" sz="1800" kern="1200" dirty="0" err="1" smtClean="0">
              <a:latin typeface="Calibri" pitchFamily="34" charset="0"/>
            </a:rPr>
            <a:t>общеобразователь</a:t>
          </a:r>
          <a:r>
            <a:rPr lang="en-US" sz="1800" kern="1200" dirty="0" smtClean="0">
              <a:latin typeface="Calibri" pitchFamily="34" charset="0"/>
            </a:rPr>
            <a:t>-</a:t>
          </a:r>
          <a:r>
            <a:rPr lang="ru-RU" sz="1800" kern="1200" dirty="0" err="1" smtClean="0">
              <a:latin typeface="Calibri" pitchFamily="34" charset="0"/>
            </a:rPr>
            <a:t>ных</a:t>
          </a:r>
          <a:r>
            <a:rPr lang="ru-RU" sz="1800" kern="1200" dirty="0" smtClean="0">
              <a:latin typeface="Calibri" pitchFamily="34" charset="0"/>
            </a:rPr>
            <a:t> организаций</a:t>
          </a:r>
        </a:p>
        <a:p>
          <a:pPr lvl="0" defTabSz="1911350">
            <a:spcBef>
              <a:spcPct val="0"/>
            </a:spcBef>
            <a:spcAft>
              <a:spcPct val="35000"/>
            </a:spcAft>
          </a:pPr>
          <a:endParaRPr lang="ru-RU" kern="1200" dirty="0"/>
        </a:p>
      </dsp:txBody>
      <dsp:txXfrm>
        <a:off x="98335" y="384506"/>
        <a:ext cx="2195100" cy="1379688"/>
      </dsp:txXfrm>
    </dsp:sp>
    <dsp:sp modelId="{2DC09E03-08C1-42BA-80C9-D914BC634B80}">
      <dsp:nvSpPr>
        <dsp:cNvPr id="0" name=""/>
        <dsp:cNvSpPr/>
      </dsp:nvSpPr>
      <dsp:spPr>
        <a:xfrm>
          <a:off x="2376264" y="405767"/>
          <a:ext cx="2315062" cy="1358432"/>
        </a:xfrm>
        <a:prstGeom prst="rect">
          <a:avLst/>
        </a:prstGeom>
        <a:gradFill rotWithShape="1">
          <a:gsLst>
            <a:gs pos="0">
              <a:schemeClr val="accent1">
                <a:shade val="51000"/>
                <a:satMod val="130000"/>
              </a:schemeClr>
            </a:gs>
            <a:gs pos="80000">
              <a:schemeClr val="accent1">
                <a:shade val="93000"/>
                <a:satMod val="130000"/>
              </a:schemeClr>
            </a:gs>
            <a:gs pos="100000">
              <a:schemeClr val="accent1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US" sz="1800" kern="1200" dirty="0" smtClean="0">
              <a:latin typeface="Calibri" pitchFamily="34" charset="0"/>
            </a:rPr>
            <a:t/>
          </a:r>
          <a:br>
            <a:rPr lang="en-US" sz="1800" kern="1200" dirty="0" smtClean="0">
              <a:latin typeface="Calibri" pitchFamily="34" charset="0"/>
            </a:rPr>
          </a:br>
          <a:r>
            <a:rPr lang="ru-RU" sz="1800" kern="1200" dirty="0" smtClean="0">
              <a:latin typeface="Calibri" pitchFamily="34" charset="0"/>
            </a:rPr>
            <a:t>Совет руководителей дошкольных образовательных организаций</a:t>
          </a:r>
        </a:p>
        <a:p>
          <a:pPr lvl="0" defTabSz="1911350">
            <a:spcBef>
              <a:spcPct val="0"/>
            </a:spcBef>
            <a:spcAft>
              <a:spcPct val="35000"/>
            </a:spcAft>
          </a:pPr>
          <a:endParaRPr lang="ru-RU" kern="1200" dirty="0"/>
        </a:p>
      </dsp:txBody>
      <dsp:txXfrm>
        <a:off x="2376264" y="405767"/>
        <a:ext cx="2315062" cy="1358432"/>
      </dsp:txXfrm>
    </dsp:sp>
    <dsp:sp modelId="{03A5029B-17B5-4529-B5DA-FE6C219D8179}">
      <dsp:nvSpPr>
        <dsp:cNvPr id="0" name=""/>
        <dsp:cNvSpPr/>
      </dsp:nvSpPr>
      <dsp:spPr>
        <a:xfrm>
          <a:off x="72005" y="1836923"/>
          <a:ext cx="2219261" cy="1655465"/>
        </a:xfrm>
        <a:prstGeom prst="rect">
          <a:avLst/>
        </a:prstGeom>
        <a:gradFill rotWithShape="1">
          <a:gsLst>
            <a:gs pos="0">
              <a:schemeClr val="accent1">
                <a:shade val="51000"/>
                <a:satMod val="130000"/>
              </a:schemeClr>
            </a:gs>
            <a:gs pos="80000">
              <a:schemeClr val="accent1">
                <a:shade val="93000"/>
                <a:satMod val="130000"/>
              </a:schemeClr>
            </a:gs>
            <a:gs pos="100000">
              <a:schemeClr val="accent1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US" sz="1800" kern="1200" dirty="0" smtClean="0">
              <a:latin typeface="Calibri" pitchFamily="34" charset="0"/>
            </a:rPr>
            <a:t/>
          </a:r>
          <a:br>
            <a:rPr lang="en-US" sz="1800" kern="1200" dirty="0" smtClean="0">
              <a:latin typeface="Calibri" pitchFamily="34" charset="0"/>
            </a:rPr>
          </a:br>
          <a:r>
            <a:rPr lang="ru-RU" sz="1800" kern="1200" dirty="0" smtClean="0">
              <a:latin typeface="Calibri" pitchFamily="34" charset="0"/>
            </a:rPr>
            <a:t>Совет руководителей образовательных организаций дополнительного образования детей</a:t>
          </a:r>
        </a:p>
        <a:p>
          <a:pPr lvl="0" defTabSz="1911350">
            <a:spcBef>
              <a:spcPct val="0"/>
            </a:spcBef>
            <a:spcAft>
              <a:spcPct val="35000"/>
            </a:spcAft>
          </a:pPr>
          <a:endParaRPr lang="ru-RU" kern="1200" dirty="0"/>
        </a:p>
      </dsp:txBody>
      <dsp:txXfrm>
        <a:off x="72005" y="1836923"/>
        <a:ext cx="2219261" cy="1655465"/>
      </dsp:txXfrm>
    </dsp:sp>
    <dsp:sp modelId="{B3652C5A-75FE-4D6F-AD42-716E16B70396}">
      <dsp:nvSpPr>
        <dsp:cNvPr id="0" name=""/>
        <dsp:cNvSpPr/>
      </dsp:nvSpPr>
      <dsp:spPr>
        <a:xfrm>
          <a:off x="2376273" y="1829629"/>
          <a:ext cx="2341795" cy="1642838"/>
        </a:xfrm>
        <a:prstGeom prst="rect">
          <a:avLst/>
        </a:prstGeom>
        <a:gradFill rotWithShape="1">
          <a:gsLst>
            <a:gs pos="0">
              <a:schemeClr val="accent1">
                <a:shade val="51000"/>
                <a:satMod val="130000"/>
              </a:schemeClr>
            </a:gs>
            <a:gs pos="80000">
              <a:schemeClr val="accent1">
                <a:shade val="93000"/>
                <a:satMod val="130000"/>
              </a:schemeClr>
            </a:gs>
            <a:gs pos="100000">
              <a:schemeClr val="accent1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000" kern="1200" dirty="0" smtClean="0">
              <a:latin typeface="Calibri" pitchFamily="34" charset="0"/>
            </a:rPr>
            <a:t>Общественный совет  </a:t>
          </a:r>
          <a:br>
            <a:rPr lang="ru-RU" sz="2000" kern="1200" dirty="0" smtClean="0">
              <a:latin typeface="Calibri" pitchFamily="34" charset="0"/>
            </a:rPr>
          </a:br>
          <a:r>
            <a:rPr lang="ru-RU" sz="2000" kern="1200" dirty="0" smtClean="0">
              <a:latin typeface="Calibri" pitchFamily="34" charset="0"/>
            </a:rPr>
            <a:t>при министерстве</a:t>
          </a:r>
        </a:p>
      </dsp:txBody>
      <dsp:txXfrm>
        <a:off x="2376273" y="1829629"/>
        <a:ext cx="2341795" cy="164283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3">
  <dgm:title val=""/>
  <dgm:desc val=""/>
  <dgm:catLst>
    <dgm:cat type="process" pri="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 chOrder="t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dummy" refType="w"/>
      <dgm:constr type="h" for="ch" forName="dummy" refType="h"/>
      <dgm:constr type="h" for="ch" forName="dummy" refType="w" refFor="ch" refForName="dummy" op="lte" fact="0.4"/>
      <dgm:constr type="ctrX" for="ch" forName="dummy" refType="w" fact="0.5"/>
      <dgm:constr type="ctrY" for="ch" forName="dummy" refType="h" fact="0.5"/>
      <dgm:constr type="w" for="ch" forName="linH" refType="w"/>
      <dgm:constr type="h" for="ch" forName="linH" refType="h"/>
      <dgm:constr type="ctrX" for="ch" forName="linH" refType="w" fact="0.5"/>
      <dgm:constr type="ctrY" for="ch" forName="linH" refType="h" fact="0.5"/>
      <dgm:constr type="userP" for="ch" forName="linH" refType="h" refFor="ch" refForName="dummy" fact="0.25"/>
      <dgm:constr type="userT" for="des" forName="parTx" refType="w" refFor="ch" refForName="dummy" fact="0.2"/>
    </dgm:constrLst>
    <dgm:ruleLst/>
    <dgm:layoutNode name="dummy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linH">
      <dgm:choose name="Name1">
        <dgm:if name="Name2" func="var" arg="dir" op="equ" val="norm">
          <dgm:alg type="lin">
            <dgm:param type="linDir" val="fromL"/>
            <dgm:param type="nodeVertAlign" val="t"/>
          </dgm:alg>
        </dgm:if>
        <dgm:else name="Name3">
          <dgm:alg type="lin">
            <dgm:param type="linDir" val="fromR"/>
            <dgm:param type="nodeVertAlign" val="t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forName="parTx" val="65"/>
        <dgm:constr type="primFontSz" for="des" forName="desTx" refType="primFontSz" refFor="des" refForName="parTx" op="equ"/>
        <dgm:constr type="h" for="des" forName="parTx" refType="primFontSz" refFor="des" refForName="parTx"/>
        <dgm:constr type="h" for="des" forName="desTx" refType="primFontSz" refFor="des" refForName="parTx" fact="0.5"/>
        <dgm:constr type="h" for="des" forName="parTx" op="equ"/>
        <dgm:constr type="h" for="des" forName="desTx" op="equ"/>
        <dgm:constr type="h" for="ch" forName="backgroundArrow" refType="primFontSz" refFor="des" refForName="parTx" fact="2"/>
        <dgm:constr type="h" for="ch" forName="backgroundArrow" refType="h" refFor="des" refForName="parTx" op="lte" fact="2"/>
        <dgm:constr type="h" for="ch" forName="backgroundArrow" refType="h" refFor="des" refForName="parTx" op="gte" fact="2"/>
        <dgm:constr type="h" for="des" forName="spVertical1" refType="primFontSz" refFor="des" refForName="parTx" fact="0.5"/>
        <dgm:constr type="h" for="des" forName="spVertical1" refType="h" refFor="des" refForName="parTx" op="lte" fact="0.5"/>
        <dgm:constr type="h" for="des" forName="spVertical1" refType="h" refFor="des" refForName="parTx" op="gte" fact="0.5"/>
        <dgm:constr type="h" for="des" forName="spVertical2" refType="primFontSz" refFor="des" refForName="parTx" fact="0.5"/>
        <dgm:constr type="h" for="des" forName="spVertical2" refType="h" refFor="des" refForName="parTx" op="lte" fact="0.5"/>
        <dgm:constr type="h" for="des" forName="spVertical2" refType="h" refFor="des" refForName="parTx" op="gte" fact="0.5"/>
        <dgm:constr type="h" for="des" forName="spVertical3" refType="primFontSz" refFor="des" refForName="parTx" fact="-0.4"/>
        <dgm:constr type="h" for="des" forName="spVertical3" refType="h" refFor="des" refForName="parTx" op="lte" fact="-0.4"/>
        <dgm:constr type="h" for="des" forName="spVertical3" refType="h" refFor="des" refForName="parTx" op="gte" fact="-0.4"/>
        <dgm:constr type="w" for="ch" forName="backgroundArrow" refType="w"/>
        <dgm:constr type="w" for="ch" forName="negArrow" refType="w" fact="-1"/>
        <dgm:constr type="w" for="ch" forName="linV" refType="w"/>
        <dgm:constr type="w" for="ch" forName="space" refType="w" refFor="ch" refForName="linV" fact="0.2"/>
        <dgm:constr type="w" for="ch" forName="padding1" refType="w" fact="0.08"/>
        <dgm:constr type="userP"/>
        <dgm:constr type="w" for="ch" forName="padding2" refType="userP"/>
      </dgm:constrLst>
      <dgm:ruleLst>
        <dgm:rule type="w" for="ch" forName="linV" val="0" fact="NaN" max="NaN"/>
        <dgm:rule type="primFontSz" for="des" forName="parTx" val="5" fact="NaN" max="NaN"/>
      </dgm:ruleLst>
      <dgm:layoutNode name="padding1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forEach name="Name4" axis="ch" ptType="node">
        <dgm:layoutNode name="linV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spVertical1" refType="w"/>
            <dgm:constr type="w" for="ch" forName="parTx" refType="w"/>
            <dgm:constr type="w" for="ch" forName="spVertical2" refType="w"/>
            <dgm:constr type="w" for="ch" forName="spVertical3" refType="w"/>
            <dgm:constr type="w" for="ch" forName="desTx" refType="w"/>
          </dgm:constrLst>
          <dgm:ruleLst/>
          <dgm:layoutNode name="spVertical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parTx" styleLbl="revTx">
            <dgm:varLst>
              <dgm:chMax val="0"/>
              <dgm:chPref val="0"/>
              <dgm:bulletEnabled val="1"/>
            </dgm:varLst>
            <dgm:choose name="Name5">
              <dgm:if name="Name6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">
                <dgm:alg type="tx">
                  <dgm:param type="parTxLTRAlign" val="ctr"/>
                  <dgm:param type="parTxRTLAlign" val="ct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hoose name="Name8">
              <dgm:if name="Name9" func="var" arg="dir" op="equ" val="norm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if>
              <dgm:else name="Name10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else>
            </dgm:choose>
            <dgm:ruleLst>
              <dgm:rule type="h" val="INF" fact="NaN" max="NaN"/>
            </dgm:ruleLst>
          </dgm:layoutNode>
          <dgm:layoutNode name="spVertical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pVertical3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choose name="Name11">
            <dgm:if name="Name12" axis="ch" ptType="node" func="cnt" op="gte" val="1">
              <dgm:layoutNode name="desTx" styleLbl="revTx">
                <dgm:varLst>
                  <dgm:bulletEnabled val="1"/>
                </dgm:varLst>
                <dgm:alg type="tx">
                  <dgm:param type="stBulletLvl" val="1"/>
                </dgm:alg>
                <dgm:shape xmlns:r="http://schemas.openxmlformats.org/officeDocument/2006/relationships" type="rect" r:blip="">
                  <dgm:adjLst/>
                </dgm:shape>
                <dgm:presOf axis="des" ptType="node"/>
                <dgm:constrLst>
                  <dgm:constr type="tMarg"/>
                  <dgm:constr type="bMarg"/>
                  <dgm:constr type="rMarg"/>
                  <dgm:constr type="lMarg"/>
                </dgm:constrLst>
                <dgm:ruleLst>
                  <dgm:rule type="h" val="INF" fact="NaN" max="NaN"/>
                </dgm:ruleLst>
              </dgm:layoutNode>
            </dgm:if>
            <dgm:else name="Name13"/>
          </dgm:choose>
        </dgm:layoutNod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  <dgm:layoutNode name="padding2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negArrow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backgroundArrow" styleLbl="node1">
        <dgm:alg type="sp"/>
        <dgm:choose name="Name15">
          <dgm:if name="Name16" func="var" arg="dir" op="equ" val="norm">
            <dgm:shape xmlns:r="http://schemas.openxmlformats.org/officeDocument/2006/relationships" type="rightArrow" r:blip="">
              <dgm:adjLst/>
            </dgm:shape>
          </dgm:if>
          <dgm:else name="Name17">
            <dgm:shape xmlns:r="http://schemas.openxmlformats.org/officeDocument/2006/relationships" type="leftArrow" r:blip="">
              <dgm:adjLst/>
            </dgm:shape>
          </dgm:else>
        </dgm:choose>
        <dgm:presOf/>
        <dgm:constrLst/>
        <dgm:ruleLst/>
      </dgm:layoutNode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Process3">
  <dgm:title val=""/>
  <dgm:desc val=""/>
  <dgm:catLst>
    <dgm:cat type="process" pri="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 chOrder="t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dummy" refType="w"/>
      <dgm:constr type="h" for="ch" forName="dummy" refType="h"/>
      <dgm:constr type="h" for="ch" forName="dummy" refType="w" refFor="ch" refForName="dummy" op="lte" fact="0.4"/>
      <dgm:constr type="ctrX" for="ch" forName="dummy" refType="w" fact="0.5"/>
      <dgm:constr type="ctrY" for="ch" forName="dummy" refType="h" fact="0.5"/>
      <dgm:constr type="w" for="ch" forName="linH" refType="w"/>
      <dgm:constr type="h" for="ch" forName="linH" refType="h"/>
      <dgm:constr type="ctrX" for="ch" forName="linH" refType="w" fact="0.5"/>
      <dgm:constr type="ctrY" for="ch" forName="linH" refType="h" fact="0.5"/>
      <dgm:constr type="userP" for="ch" forName="linH" refType="h" refFor="ch" refForName="dummy" fact="0.25"/>
      <dgm:constr type="userT" for="des" forName="parTx" refType="w" refFor="ch" refForName="dummy" fact="0.2"/>
    </dgm:constrLst>
    <dgm:ruleLst/>
    <dgm:layoutNode name="dummy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linH">
      <dgm:choose name="Name1">
        <dgm:if name="Name2" func="var" arg="dir" op="equ" val="norm">
          <dgm:alg type="lin">
            <dgm:param type="linDir" val="fromL"/>
            <dgm:param type="nodeVertAlign" val="t"/>
          </dgm:alg>
        </dgm:if>
        <dgm:else name="Name3">
          <dgm:alg type="lin">
            <dgm:param type="linDir" val="fromR"/>
            <dgm:param type="nodeVertAlign" val="t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forName="parTx" val="65"/>
        <dgm:constr type="primFontSz" for="des" forName="desTx" refType="primFontSz" refFor="des" refForName="parTx" op="equ"/>
        <dgm:constr type="h" for="des" forName="parTx" refType="primFontSz" refFor="des" refForName="parTx"/>
        <dgm:constr type="h" for="des" forName="desTx" refType="primFontSz" refFor="des" refForName="parTx" fact="0.5"/>
        <dgm:constr type="h" for="des" forName="parTx" op="equ"/>
        <dgm:constr type="h" for="des" forName="desTx" op="equ"/>
        <dgm:constr type="h" for="ch" forName="backgroundArrow" refType="primFontSz" refFor="des" refForName="parTx" fact="2"/>
        <dgm:constr type="h" for="ch" forName="backgroundArrow" refType="h" refFor="des" refForName="parTx" op="lte" fact="2"/>
        <dgm:constr type="h" for="ch" forName="backgroundArrow" refType="h" refFor="des" refForName="parTx" op="gte" fact="2"/>
        <dgm:constr type="h" for="des" forName="spVertical1" refType="primFontSz" refFor="des" refForName="parTx" fact="0.5"/>
        <dgm:constr type="h" for="des" forName="spVertical1" refType="h" refFor="des" refForName="parTx" op="lte" fact="0.5"/>
        <dgm:constr type="h" for="des" forName="spVertical1" refType="h" refFor="des" refForName="parTx" op="gte" fact="0.5"/>
        <dgm:constr type="h" for="des" forName="spVertical2" refType="primFontSz" refFor="des" refForName="parTx" fact="0.5"/>
        <dgm:constr type="h" for="des" forName="spVertical2" refType="h" refFor="des" refForName="parTx" op="lte" fact="0.5"/>
        <dgm:constr type="h" for="des" forName="spVertical2" refType="h" refFor="des" refForName="parTx" op="gte" fact="0.5"/>
        <dgm:constr type="h" for="des" forName="spVertical3" refType="primFontSz" refFor="des" refForName="parTx" fact="-0.4"/>
        <dgm:constr type="h" for="des" forName="spVertical3" refType="h" refFor="des" refForName="parTx" op="lte" fact="-0.4"/>
        <dgm:constr type="h" for="des" forName="spVertical3" refType="h" refFor="des" refForName="parTx" op="gte" fact="-0.4"/>
        <dgm:constr type="w" for="ch" forName="backgroundArrow" refType="w"/>
        <dgm:constr type="w" for="ch" forName="negArrow" refType="w" fact="-1"/>
        <dgm:constr type="w" for="ch" forName="linV" refType="w"/>
        <dgm:constr type="w" for="ch" forName="space" refType="w" refFor="ch" refForName="linV" fact="0.2"/>
        <dgm:constr type="w" for="ch" forName="padding1" refType="w" fact="0.08"/>
        <dgm:constr type="userP"/>
        <dgm:constr type="w" for="ch" forName="padding2" refType="userP"/>
      </dgm:constrLst>
      <dgm:ruleLst>
        <dgm:rule type="w" for="ch" forName="linV" val="0" fact="NaN" max="NaN"/>
        <dgm:rule type="primFontSz" for="des" forName="parTx" val="5" fact="NaN" max="NaN"/>
      </dgm:ruleLst>
      <dgm:layoutNode name="padding1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forEach name="Name4" axis="ch" ptType="node">
        <dgm:layoutNode name="linV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spVertical1" refType="w"/>
            <dgm:constr type="w" for="ch" forName="parTx" refType="w"/>
            <dgm:constr type="w" for="ch" forName="spVertical2" refType="w"/>
            <dgm:constr type="w" for="ch" forName="spVertical3" refType="w"/>
            <dgm:constr type="w" for="ch" forName="desTx" refType="w"/>
          </dgm:constrLst>
          <dgm:ruleLst/>
          <dgm:layoutNode name="spVertical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parTx" styleLbl="revTx">
            <dgm:varLst>
              <dgm:chMax val="0"/>
              <dgm:chPref val="0"/>
              <dgm:bulletEnabled val="1"/>
            </dgm:varLst>
            <dgm:choose name="Name5">
              <dgm:if name="Name6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">
                <dgm:alg type="tx">
                  <dgm:param type="parTxLTRAlign" val="ctr"/>
                  <dgm:param type="parTxRTLAlign" val="ct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hoose name="Name8">
              <dgm:if name="Name9" func="var" arg="dir" op="equ" val="norm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if>
              <dgm:else name="Name10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else>
            </dgm:choose>
            <dgm:ruleLst>
              <dgm:rule type="h" val="INF" fact="NaN" max="NaN"/>
            </dgm:ruleLst>
          </dgm:layoutNode>
          <dgm:layoutNode name="spVertical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pVertical3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choose name="Name11">
            <dgm:if name="Name12" axis="ch" ptType="node" func="cnt" op="gte" val="1">
              <dgm:layoutNode name="desTx" styleLbl="revTx">
                <dgm:varLst>
                  <dgm:bulletEnabled val="1"/>
                </dgm:varLst>
                <dgm:alg type="tx">
                  <dgm:param type="stBulletLvl" val="1"/>
                </dgm:alg>
                <dgm:shape xmlns:r="http://schemas.openxmlformats.org/officeDocument/2006/relationships" type="rect" r:blip="">
                  <dgm:adjLst/>
                </dgm:shape>
                <dgm:presOf axis="des" ptType="node"/>
                <dgm:constrLst>
                  <dgm:constr type="tMarg"/>
                  <dgm:constr type="bMarg"/>
                  <dgm:constr type="rMarg"/>
                  <dgm:constr type="lMarg"/>
                </dgm:constrLst>
                <dgm:ruleLst>
                  <dgm:rule type="h" val="INF" fact="NaN" max="NaN"/>
                </dgm:ruleLst>
              </dgm:layoutNode>
            </dgm:if>
            <dgm:else name="Name13"/>
          </dgm:choose>
        </dgm:layoutNod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  <dgm:layoutNode name="padding2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negArrow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backgroundArrow" styleLbl="node1">
        <dgm:alg type="sp"/>
        <dgm:choose name="Name15">
          <dgm:if name="Name16" func="var" arg="dir" op="equ" val="norm">
            <dgm:shape xmlns:r="http://schemas.openxmlformats.org/officeDocument/2006/relationships" type="rightArrow" r:blip="">
              <dgm:adjLst/>
            </dgm:shape>
          </dgm:if>
          <dgm:else name="Name17">
            <dgm:shape xmlns:r="http://schemas.openxmlformats.org/officeDocument/2006/relationships" type="leftArrow" r:blip="">
              <dgm:adjLst/>
            </dgm:shape>
          </dgm:else>
        </dgm:choose>
        <dgm:presOf/>
        <dgm:constrLst/>
        <dgm:ruleLst/>
      </dgm:layoutNode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Process3">
  <dgm:title val=""/>
  <dgm:desc val=""/>
  <dgm:catLst>
    <dgm:cat type="process" pri="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 chOrder="t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dummy" refType="w"/>
      <dgm:constr type="h" for="ch" forName="dummy" refType="h"/>
      <dgm:constr type="h" for="ch" forName="dummy" refType="w" refFor="ch" refForName="dummy" op="lte" fact="0.4"/>
      <dgm:constr type="ctrX" for="ch" forName="dummy" refType="w" fact="0.5"/>
      <dgm:constr type="ctrY" for="ch" forName="dummy" refType="h" fact="0.5"/>
      <dgm:constr type="w" for="ch" forName="linH" refType="w"/>
      <dgm:constr type="h" for="ch" forName="linH" refType="h"/>
      <dgm:constr type="ctrX" for="ch" forName="linH" refType="w" fact="0.5"/>
      <dgm:constr type="ctrY" for="ch" forName="linH" refType="h" fact="0.5"/>
      <dgm:constr type="userP" for="ch" forName="linH" refType="h" refFor="ch" refForName="dummy" fact="0.25"/>
      <dgm:constr type="userT" for="des" forName="parTx" refType="w" refFor="ch" refForName="dummy" fact="0.2"/>
    </dgm:constrLst>
    <dgm:ruleLst/>
    <dgm:layoutNode name="dummy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linH">
      <dgm:choose name="Name1">
        <dgm:if name="Name2" func="var" arg="dir" op="equ" val="norm">
          <dgm:alg type="lin">
            <dgm:param type="linDir" val="fromL"/>
            <dgm:param type="nodeVertAlign" val="t"/>
          </dgm:alg>
        </dgm:if>
        <dgm:else name="Name3">
          <dgm:alg type="lin">
            <dgm:param type="linDir" val="fromR"/>
            <dgm:param type="nodeVertAlign" val="t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forName="parTx" val="65"/>
        <dgm:constr type="primFontSz" for="des" forName="desTx" refType="primFontSz" refFor="des" refForName="parTx" op="equ"/>
        <dgm:constr type="h" for="des" forName="parTx" refType="primFontSz" refFor="des" refForName="parTx"/>
        <dgm:constr type="h" for="des" forName="desTx" refType="primFontSz" refFor="des" refForName="parTx" fact="0.5"/>
        <dgm:constr type="h" for="des" forName="parTx" op="equ"/>
        <dgm:constr type="h" for="des" forName="desTx" op="equ"/>
        <dgm:constr type="h" for="ch" forName="backgroundArrow" refType="primFontSz" refFor="des" refForName="parTx" fact="2"/>
        <dgm:constr type="h" for="ch" forName="backgroundArrow" refType="h" refFor="des" refForName="parTx" op="lte" fact="2"/>
        <dgm:constr type="h" for="ch" forName="backgroundArrow" refType="h" refFor="des" refForName="parTx" op="gte" fact="2"/>
        <dgm:constr type="h" for="des" forName="spVertical1" refType="primFontSz" refFor="des" refForName="parTx" fact="0.5"/>
        <dgm:constr type="h" for="des" forName="spVertical1" refType="h" refFor="des" refForName="parTx" op="lte" fact="0.5"/>
        <dgm:constr type="h" for="des" forName="spVertical1" refType="h" refFor="des" refForName="parTx" op="gte" fact="0.5"/>
        <dgm:constr type="h" for="des" forName="spVertical2" refType="primFontSz" refFor="des" refForName="parTx" fact="0.5"/>
        <dgm:constr type="h" for="des" forName="spVertical2" refType="h" refFor="des" refForName="parTx" op="lte" fact="0.5"/>
        <dgm:constr type="h" for="des" forName="spVertical2" refType="h" refFor="des" refForName="parTx" op="gte" fact="0.5"/>
        <dgm:constr type="h" for="des" forName="spVertical3" refType="primFontSz" refFor="des" refForName="parTx" fact="-0.4"/>
        <dgm:constr type="h" for="des" forName="spVertical3" refType="h" refFor="des" refForName="parTx" op="lte" fact="-0.4"/>
        <dgm:constr type="h" for="des" forName="spVertical3" refType="h" refFor="des" refForName="parTx" op="gte" fact="-0.4"/>
        <dgm:constr type="w" for="ch" forName="backgroundArrow" refType="w"/>
        <dgm:constr type="w" for="ch" forName="negArrow" refType="w" fact="-1"/>
        <dgm:constr type="w" for="ch" forName="linV" refType="w"/>
        <dgm:constr type="w" for="ch" forName="space" refType="w" refFor="ch" refForName="linV" fact="0.2"/>
        <dgm:constr type="w" for="ch" forName="padding1" refType="w" fact="0.08"/>
        <dgm:constr type="userP"/>
        <dgm:constr type="w" for="ch" forName="padding2" refType="userP"/>
      </dgm:constrLst>
      <dgm:ruleLst>
        <dgm:rule type="w" for="ch" forName="linV" val="0" fact="NaN" max="NaN"/>
        <dgm:rule type="primFontSz" for="des" forName="parTx" val="5" fact="NaN" max="NaN"/>
      </dgm:ruleLst>
      <dgm:layoutNode name="padding1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forEach name="Name4" axis="ch" ptType="node">
        <dgm:layoutNode name="linV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spVertical1" refType="w"/>
            <dgm:constr type="w" for="ch" forName="parTx" refType="w"/>
            <dgm:constr type="w" for="ch" forName="spVertical2" refType="w"/>
            <dgm:constr type="w" for="ch" forName="spVertical3" refType="w"/>
            <dgm:constr type="w" for="ch" forName="desTx" refType="w"/>
          </dgm:constrLst>
          <dgm:ruleLst/>
          <dgm:layoutNode name="spVertical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parTx" styleLbl="revTx">
            <dgm:varLst>
              <dgm:chMax val="0"/>
              <dgm:chPref val="0"/>
              <dgm:bulletEnabled val="1"/>
            </dgm:varLst>
            <dgm:choose name="Name5">
              <dgm:if name="Name6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">
                <dgm:alg type="tx">
                  <dgm:param type="parTxLTRAlign" val="ctr"/>
                  <dgm:param type="parTxRTLAlign" val="ct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hoose name="Name8">
              <dgm:if name="Name9" func="var" arg="dir" op="equ" val="norm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if>
              <dgm:else name="Name10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else>
            </dgm:choose>
            <dgm:ruleLst>
              <dgm:rule type="h" val="INF" fact="NaN" max="NaN"/>
            </dgm:ruleLst>
          </dgm:layoutNode>
          <dgm:layoutNode name="spVertical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pVertical3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choose name="Name11">
            <dgm:if name="Name12" axis="ch" ptType="node" func="cnt" op="gte" val="1">
              <dgm:layoutNode name="desTx" styleLbl="revTx">
                <dgm:varLst>
                  <dgm:bulletEnabled val="1"/>
                </dgm:varLst>
                <dgm:alg type="tx">
                  <dgm:param type="stBulletLvl" val="1"/>
                </dgm:alg>
                <dgm:shape xmlns:r="http://schemas.openxmlformats.org/officeDocument/2006/relationships" type="rect" r:blip="">
                  <dgm:adjLst/>
                </dgm:shape>
                <dgm:presOf axis="des" ptType="node"/>
                <dgm:constrLst>
                  <dgm:constr type="tMarg"/>
                  <dgm:constr type="bMarg"/>
                  <dgm:constr type="rMarg"/>
                  <dgm:constr type="lMarg"/>
                </dgm:constrLst>
                <dgm:ruleLst>
                  <dgm:rule type="h" val="INF" fact="NaN" max="NaN"/>
                </dgm:ruleLst>
              </dgm:layoutNode>
            </dgm:if>
            <dgm:else name="Name13"/>
          </dgm:choose>
        </dgm:layoutNod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  <dgm:layoutNode name="padding2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negArrow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backgroundArrow" styleLbl="node1">
        <dgm:alg type="sp"/>
        <dgm:choose name="Name15">
          <dgm:if name="Name16" func="var" arg="dir" op="equ" val="norm">
            <dgm:shape xmlns:r="http://schemas.openxmlformats.org/officeDocument/2006/relationships" type="rightArrow" r:blip="">
              <dgm:adjLst/>
            </dgm:shape>
          </dgm:if>
          <dgm:else name="Name17">
            <dgm:shape xmlns:r="http://schemas.openxmlformats.org/officeDocument/2006/relationships" type="leftArrow" r:blip="">
              <dgm:adjLst/>
            </dgm:shape>
          </dgm:else>
        </dgm:choose>
        <dgm:presOf/>
        <dgm:constrLst/>
        <dgm:ruleLst/>
      </dgm:layoutNode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Process6">
  <dgm:title val=""/>
  <dgm:desc val=""/>
  <dgm:catLst>
    <dgm:cat type="process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L"/>
          <dgm:param type="nodeHorzAlign" val="l"/>
        </dgm:alg>
      </dgm:if>
      <dgm:else name="Name2">
        <dgm:alg type="lin">
          <dgm:param type="linDir" val="from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w" refFor="ch" refForName="compNode" fact="0.7"/>
      <dgm:constr type="ctrY" for="ch" forName="compNode" refType="h" fact="0.5"/>
      <dgm:constr type="w" for="ch" forName="aSpace" refType="w" fact="0.05"/>
      <dgm:constr type="primFontSz" for="des" forName="childTextHidden" op="equ" val="65"/>
      <dgm:constr type="primFontSz" for="des" forName="parentText" op="equ"/>
    </dgm:constrLst>
    <dgm:ruleLst/>
    <dgm:forEach name="aNodeForEach" axis="ch" ptType="node">
      <dgm:layoutNode name="compNode">
        <dgm:alg type="composite">
          <dgm:param type="ar" val="1.43"/>
        </dgm:alg>
        <dgm:shape xmlns:r="http://schemas.openxmlformats.org/officeDocument/2006/relationships" r:blip="">
          <dgm:adjLst/>
        </dgm:shape>
        <dgm:presOf/>
        <dgm:choose name="Name3">
          <dgm:if name="Name4" func="var" arg="dir" op="equ" val="norm">
            <dgm:constrLst>
              <dgm:constr type="w" for="ch" forName="childTextVisible" refType="w" fact="0.8"/>
              <dgm:constr type="h" for="ch" forName="childTextVisible" refType="h"/>
              <dgm:constr type="r" for="ch" forName="childTextVisible" refType="w"/>
              <dgm:constr type="w" for="ch" forName="childTextHidden" refType="w" fact="0.6"/>
              <dgm:constr type="h" for="ch" forName="childTextHidden" refType="h"/>
              <dgm:constr type="r" for="ch" forName="childTextHidden" refType="w"/>
              <dgm:constr type="l" for="ch" forName="parentText"/>
              <dgm:constr type="w" for="ch" forName="parentText" refType="w" fact="0.4"/>
              <dgm:constr type="h" for="ch" forName="parentText" refType="w" refFor="ch" refForName="parentText" op="equ"/>
              <dgm:constr type="ctrY" for="ch" forName="parentText" refType="h" fact="0.5"/>
            </dgm:constrLst>
          </dgm:if>
          <dgm:else name="Name5">
            <dgm:constrLst>
              <dgm:constr type="w" for="ch" forName="childTextVisible" refType="w" fact="0.8"/>
              <dgm:constr type="h" for="ch" forName="childTextVisible" refType="h"/>
              <dgm:constr type="l" for="ch" forName="childTextVisible"/>
              <dgm:constr type="w" for="ch" forName="childTextHidden" refType="w" fact="0.6"/>
              <dgm:constr type="h" for="ch" forName="childTextHidden" refType="h"/>
              <dgm:constr type="l" for="ch" forName="childTextHidden"/>
              <dgm:constr type="r" for="ch" forName="parentText" refType="w"/>
              <dgm:constr type="w" for="ch" forName="parentText" refType="w" fact="0.4"/>
              <dgm:constr type="h" for="ch" forName="parentText" refType="w" refFor="ch" refForName="parentText" op="equ"/>
              <dgm:constr type="ctrY" for="ch" forName="parentText" refType="h" fact="0.5"/>
            </dgm:constrLst>
          </dgm:else>
        </dgm:choose>
        <dgm:ruleLst/>
        <dgm:layoutNode name="noGeometry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childTextVisible" styleLbl="bgAccFollowNode1">
          <dgm:varLst>
            <dgm:bulletEnabled val="1"/>
          </dgm:varLst>
          <dgm:alg type="sp"/>
          <dgm:choose name="Name6">
            <dgm:if name="Name7" func="var" arg="dir" op="equ" val="norm">
              <dgm:shape xmlns:r="http://schemas.openxmlformats.org/officeDocument/2006/relationships" type="rightArrow" r:blip="">
                <dgm:adjLst>
                  <dgm:adj idx="1" val="0.7"/>
                  <dgm:adj idx="2" val="0.5"/>
                </dgm:adjLst>
              </dgm:shape>
            </dgm:if>
            <dgm:else name="Name8">
              <dgm:shape xmlns:r="http://schemas.openxmlformats.org/officeDocument/2006/relationships" type="leftArrow" r:blip="">
                <dgm:adjLst>
                  <dgm:adj idx="1" val="0.7"/>
                  <dgm:adj idx="2" val="0.5"/>
                </dgm:adjLst>
              </dgm:shape>
            </dgm:else>
          </dgm:choose>
          <dgm:presOf axis="des" ptType="node"/>
          <dgm:constrLst/>
          <dgm:ruleLst/>
        </dgm:layoutNode>
        <dgm:layoutNode name="childTextHidden" styleLbl="bgAccFollowNode1">
          <dgm:choose name="Name9">
            <dgm:if name="Name10" axis="des followSib" ptType="node node" st="1 1" cnt="1 0" func="cnt" op="gte" val="1">
              <dgm:alg type="tx">
                <dgm:param type="stBulletLvl" val="1"/>
                <dgm:param type="txAnchorVertCh" val="mid"/>
              </dgm:alg>
            </dgm:if>
            <dgm:else name="Name11">
              <dgm:alg type="tx">
                <dgm:param type="stBulletLvl" val="2"/>
                <dgm:param type="txAnchorVertCh" val="mid"/>
              </dgm:alg>
            </dgm:else>
          </dgm:choose>
          <dgm:choose name="Name12">
            <dgm:if name="Name13" func="var" arg="dir" op="equ" val="norm">
              <dgm:shape xmlns:r="http://schemas.openxmlformats.org/officeDocument/2006/relationships" type="rightArrow" r:blip="" hideGeom="1">
                <dgm:adjLst>
                  <dgm:adj idx="1" val="0.7"/>
                  <dgm:adj idx="2" val="0.5"/>
                </dgm:adjLst>
              </dgm:shape>
            </dgm:if>
            <dgm:else name="Name14">
              <dgm:shape xmlns:r="http://schemas.openxmlformats.org/officeDocument/2006/relationships" type="leftArrow" r:blip="" hideGeom="1">
                <dgm:adjLst>
                  <dgm:adj idx="1" val="0.7"/>
                  <dgm:adj idx="2" val="0.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rMarg" refType="primFontSz" fact="0.1"/>
            <dgm:constr type="lMarg" refType="primFontSz" fact="0.2"/>
          </dgm:constrLst>
          <dgm:ruleLst>
            <dgm:rule type="primFontSz" val="5" fact="NaN" max="NaN"/>
          </dgm:ruleLst>
        </dgm:layoutNode>
        <dgm:layoutNode name="parentText" styleLbl="node1">
          <dgm:varLst>
            <dgm:chMax val="1"/>
            <dgm:bulletEnabled val="1"/>
          </dgm:varLst>
          <dgm:alg type="tx"/>
          <dgm:shape xmlns:r="http://schemas.openxmlformats.org/officeDocument/2006/relationships" type="ellipse" r:blip="">
            <dgm:adjLst/>
          </dgm:shape>
          <dgm:presOf axis="self"/>
          <dgm:constrLst>
            <dgm:constr type="primFontSz" val="65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choose name="Name15">
        <dgm:if name="Name16" axis="self" ptType="node" func="revPos" op="gte" val="2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default#2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5">
  <dgm:title val=""/>
  <dgm:desc val=""/>
  <dgm:catLst>
    <dgm:cat type="3D" pri="11500"/>
  </dgm:catLst>
  <dgm:scene3d>
    <a:camera prst="isometricOffAxis2Left" zoom="95000"/>
    <a:lightRig rig="flat" dir="t"/>
  </dgm:scene3d>
  <dgm:styleLbl name="node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715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81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52400" extrusionH="1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38100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3810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400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150"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63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4005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40050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4005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15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5">
  <dgm:title val=""/>
  <dgm:desc val=""/>
  <dgm:catLst>
    <dgm:cat type="3D" pri="11500"/>
  </dgm:catLst>
  <dgm:scene3d>
    <a:camera prst="isometricOffAxis2Left" zoom="95000"/>
    <a:lightRig rig="flat" dir="t"/>
  </dgm:scene3d>
  <dgm:styleLbl name="node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715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81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52400" extrusionH="1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38100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3810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400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150"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63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4005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40050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4005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15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5">
  <dgm:title val=""/>
  <dgm:desc val=""/>
  <dgm:catLst>
    <dgm:cat type="3D" pri="11500"/>
  </dgm:catLst>
  <dgm:scene3d>
    <a:camera prst="isometricOffAxis2Left" zoom="95000"/>
    <a:lightRig rig="flat" dir="t"/>
  </dgm:scene3d>
  <dgm:styleLbl name="node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715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81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52400" extrusionH="1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38100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3810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400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150"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63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4005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40050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4005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15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0.10854</cdr:x>
      <cdr:y>0.33809</cdr:y>
    </cdr:from>
    <cdr:to>
      <cdr:x>0.34112</cdr:x>
      <cdr:y>0.40932</cdr:y>
    </cdr:to>
    <cdr:sp macro="" textlink="">
      <cdr:nvSpPr>
        <cdr:cNvPr id="3" name="TextBox 10"/>
        <cdr:cNvSpPr txBox="1"/>
      </cdr:nvSpPr>
      <cdr:spPr>
        <a:xfrm xmlns:a="http://schemas.openxmlformats.org/drawingml/2006/main">
          <a:off x="504056" y="1460698"/>
          <a:ext cx="1080120" cy="307777"/>
        </a:xfrm>
        <a:prstGeom xmlns:a="http://schemas.openxmlformats.org/drawingml/2006/main" prst="rect">
          <a:avLst/>
        </a:prstGeom>
        <a:solidFill xmlns:a="http://schemas.openxmlformats.org/drawingml/2006/main">
          <a:srgbClr val="ED7D31">
            <a:lumMod val="40000"/>
            <a:lumOff val="60000"/>
            <a:alpha val="80000"/>
          </a:srgbClr>
        </a:solidFill>
        <a:effectLst xmlns:a="http://schemas.openxmlformats.org/drawingml/2006/main">
          <a:outerShdw blurRad="50800" dist="38100" algn="l" rotWithShape="0">
            <a:prstClr val="black">
              <a:alpha val="40000"/>
            </a:prstClr>
          </a:outerShdw>
        </a:effectLst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Franklin Gothic Book"/>
            </a:defRPr>
          </a:lvl1pPr>
          <a:lvl2pPr marL="457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Franklin Gothic Book"/>
            </a:defRPr>
          </a:lvl2pPr>
          <a:lvl3pPr marL="914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Franklin Gothic Book"/>
            </a:defRPr>
          </a:lvl3pPr>
          <a:lvl4pPr marL="1371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Franklin Gothic Book"/>
            </a:defRPr>
          </a:lvl4pPr>
          <a:lvl5pPr marL="18288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Franklin Gothic Book"/>
            </a:defRPr>
          </a:lvl5pPr>
          <a:lvl6pPr marL="22860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Franklin Gothic Book"/>
            </a:defRPr>
          </a:lvl6pPr>
          <a:lvl7pPr marL="2743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Franklin Gothic Book"/>
            </a:defRPr>
          </a:lvl7pPr>
          <a:lvl8pPr marL="3200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Franklin Gothic Book"/>
            </a:defRPr>
          </a:lvl8pPr>
          <a:lvl9pPr marL="3657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Franklin Gothic Book"/>
            </a:defRPr>
          </a:lvl9pPr>
        </a:lstStyle>
        <a:p xmlns:a="http://schemas.openxmlformats.org/drawingml/2006/main">
          <a:r>
            <a:rPr lang="ru-RU" sz="1400" b="1" dirty="0" smtClean="0">
              <a:latin typeface="Calibri" pitchFamily="34" charset="0"/>
            </a:rPr>
            <a:t>6 439 599,0</a:t>
          </a:r>
          <a:endParaRPr lang="ru-RU" sz="1400" b="1" dirty="0">
            <a:latin typeface="Calibri" pitchFamily="34" charset="0"/>
          </a:endParaRPr>
        </a:p>
      </cdr:txBody>
    </cdr:sp>
  </cdr:relSizeAnchor>
  <cdr:relSizeAnchor xmlns:cdr="http://schemas.openxmlformats.org/drawingml/2006/chartDrawing">
    <cdr:from>
      <cdr:x>0.29461</cdr:x>
      <cdr:y>0.45475</cdr:y>
    </cdr:from>
    <cdr:to>
      <cdr:x>0.5427</cdr:x>
      <cdr:y>0.52599</cdr:y>
    </cdr:to>
    <cdr:sp macro="" textlink="">
      <cdr:nvSpPr>
        <cdr:cNvPr id="4" name="TextBox 8"/>
        <cdr:cNvSpPr txBox="1"/>
      </cdr:nvSpPr>
      <cdr:spPr>
        <a:xfrm xmlns:a="http://schemas.openxmlformats.org/drawingml/2006/main">
          <a:off x="1368152" y="1964754"/>
          <a:ext cx="1152128" cy="307777"/>
        </a:xfrm>
        <a:prstGeom xmlns:a="http://schemas.openxmlformats.org/drawingml/2006/main" prst="rect">
          <a:avLst/>
        </a:prstGeom>
        <a:solidFill xmlns:a="http://schemas.openxmlformats.org/drawingml/2006/main">
          <a:srgbClr val="5B9BD5">
            <a:lumMod val="40000"/>
            <a:lumOff val="60000"/>
            <a:alpha val="80000"/>
          </a:srgbClr>
        </a:solidFill>
        <a:effectLst xmlns:a="http://schemas.openxmlformats.org/drawingml/2006/main">
          <a:outerShdw blurRad="50800" dist="38100" algn="l" rotWithShape="0">
            <a:prstClr val="black">
              <a:alpha val="40000"/>
            </a:prstClr>
          </a:outerShdw>
        </a:effectLst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Franklin Gothic Book"/>
            </a:defRPr>
          </a:lvl1pPr>
          <a:lvl2pPr marL="457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Franklin Gothic Book"/>
            </a:defRPr>
          </a:lvl2pPr>
          <a:lvl3pPr marL="914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Franklin Gothic Book"/>
            </a:defRPr>
          </a:lvl3pPr>
          <a:lvl4pPr marL="1371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Franklin Gothic Book"/>
            </a:defRPr>
          </a:lvl4pPr>
          <a:lvl5pPr marL="18288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Franklin Gothic Book"/>
            </a:defRPr>
          </a:lvl5pPr>
          <a:lvl6pPr marL="22860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Franklin Gothic Book"/>
            </a:defRPr>
          </a:lvl6pPr>
          <a:lvl7pPr marL="2743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Franklin Gothic Book"/>
            </a:defRPr>
          </a:lvl7pPr>
          <a:lvl8pPr marL="3200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Franklin Gothic Book"/>
            </a:defRPr>
          </a:lvl8pPr>
          <a:lvl9pPr marL="3657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Franklin Gothic Book"/>
            </a:defRPr>
          </a:lvl9pPr>
        </a:lstStyle>
        <a:p xmlns:a="http://schemas.openxmlformats.org/drawingml/2006/main">
          <a:r>
            <a:rPr lang="ru-RU" sz="1400" b="1" dirty="0" smtClean="0">
              <a:latin typeface="Calibri" pitchFamily="34" charset="0"/>
            </a:rPr>
            <a:t>12 075 600,6</a:t>
          </a:r>
          <a:endParaRPr lang="ru-RU" sz="1400" b="1" dirty="0">
            <a:latin typeface="Calibri" pitchFamily="34" charset="0"/>
          </a:endParaRP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0.28363</cdr:x>
      <cdr:y>0.76752</cdr:y>
    </cdr:from>
    <cdr:to>
      <cdr:x>0.47194</cdr:x>
      <cdr:y>0.87383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286690" y="2873901"/>
          <a:ext cx="854269" cy="39806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2000" b="1" dirty="0" smtClean="0">
              <a:solidFill>
                <a:schemeClr val="bg1"/>
              </a:solidFill>
              <a:latin typeface="Calibri" panose="020F0502020204030204" pitchFamily="34" charset="0"/>
            </a:rPr>
            <a:t>2</a:t>
          </a:r>
          <a:r>
            <a:rPr lang="en-US" sz="2000" b="1" dirty="0" smtClean="0">
              <a:solidFill>
                <a:schemeClr val="bg1"/>
              </a:solidFill>
              <a:latin typeface="Calibri" panose="020F0502020204030204" pitchFamily="34" charset="0"/>
            </a:rPr>
            <a:t>0</a:t>
          </a:r>
          <a:r>
            <a:rPr lang="ru-RU" sz="2000" b="1" dirty="0" smtClean="0">
              <a:solidFill>
                <a:schemeClr val="bg1"/>
              </a:solidFill>
              <a:latin typeface="Calibri" panose="020F0502020204030204" pitchFamily="34" charset="0"/>
            </a:rPr>
            <a:t>14</a:t>
          </a:r>
          <a:endParaRPr lang="ru-RU" sz="2000" b="1" dirty="0">
            <a:solidFill>
              <a:schemeClr val="bg1"/>
            </a:solidFill>
            <a:latin typeface="Calibri" panose="020F0502020204030204" pitchFamily="34" charset="0"/>
          </a:endParaRPr>
        </a:p>
      </cdr:txBody>
    </cdr:sp>
  </cdr:relSizeAnchor>
  <cdr:relSizeAnchor xmlns:cdr="http://schemas.openxmlformats.org/drawingml/2006/chartDrawing">
    <cdr:from>
      <cdr:x>0.49037</cdr:x>
      <cdr:y>0.76795</cdr:y>
    </cdr:from>
    <cdr:to>
      <cdr:x>0.68878</cdr:x>
      <cdr:y>0.87426</cdr:y>
    </cdr:to>
    <cdr:sp macro="" textlink="">
      <cdr:nvSpPr>
        <cdr:cNvPr id="3" name="TextBox 1"/>
        <cdr:cNvSpPr txBox="1"/>
      </cdr:nvSpPr>
      <cdr:spPr>
        <a:xfrm xmlns:a="http://schemas.openxmlformats.org/drawingml/2006/main">
          <a:off x="2224553" y="2875515"/>
          <a:ext cx="900100" cy="39806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2000" b="1" dirty="0" smtClean="0">
              <a:solidFill>
                <a:schemeClr val="bg1"/>
              </a:solidFill>
              <a:latin typeface="Calibri" panose="020F0502020204030204" pitchFamily="34" charset="0"/>
            </a:rPr>
            <a:t>2015</a:t>
          </a:r>
          <a:endParaRPr lang="ru-RU" sz="2000" b="1" dirty="0">
            <a:solidFill>
              <a:schemeClr val="bg1"/>
            </a:solidFill>
            <a:latin typeface="Calibri" panose="020F0502020204030204" pitchFamily="34" charset="0"/>
          </a:endParaRPr>
        </a:p>
      </cdr:txBody>
    </cdr:sp>
  </cdr:relSizeAnchor>
</c:userShap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  <a:lvl6pPr marL="1714500" indent="0" algn="ctr">
              <a:buNone/>
              <a:defRPr/>
            </a:lvl6pPr>
            <a:lvl7pPr marL="2057400" indent="0" algn="ctr">
              <a:buNone/>
              <a:defRPr/>
            </a:lvl7pPr>
            <a:lvl8pPr marL="2400300" indent="0" algn="ctr">
              <a:buNone/>
              <a:defRPr/>
            </a:lvl8pPr>
            <a:lvl9pPr marL="27432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5579F9D-51E4-401A-8A7E-2CC38260060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8227989"/>
      </p:ext>
    </p:extLst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5579F9D-51E4-401A-8A7E-2CC38260060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3488323"/>
      </p:ext>
    </p:extLst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70688" y="0"/>
            <a:ext cx="2220912" cy="51435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07950" y="0"/>
            <a:ext cx="6510338" cy="51435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5579F9D-51E4-401A-8A7E-2CC38260060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8881542"/>
      </p:ext>
    </p:extLst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OverObj" preserve="1">
  <p:cSld name="Заголовок и текст над объек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951" y="1"/>
            <a:ext cx="7632700" cy="59888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250826" y="800100"/>
            <a:ext cx="8740775" cy="211455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250826" y="3028950"/>
            <a:ext cx="8740775" cy="211455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5579F9D-51E4-401A-8A7E-2CC38260060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2191898"/>
      </p:ext>
    </p:extLst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107950" y="0"/>
            <a:ext cx="8883650" cy="51435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5579F9D-51E4-401A-8A7E-2CC38260060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6681522"/>
      </p:ext>
    </p:extLst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951" y="1"/>
            <a:ext cx="7632700" cy="59888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250826" y="800100"/>
            <a:ext cx="8740775" cy="4343400"/>
          </a:xfrm>
        </p:spPr>
        <p:txBody>
          <a:bodyPr/>
          <a:lstStyle/>
          <a:p>
            <a:pPr lvl="0"/>
            <a:r>
              <a:rPr lang="ru-RU" noProof="0" smtClean="0"/>
              <a:t>Вставка таблицы</a:t>
            </a:r>
            <a:endParaRPr lang="ru-RU" noProof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5579F9D-51E4-401A-8A7E-2CC38260060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1352422"/>
      </p:ext>
    </p:extLst>
  </p:cSld>
  <p:clrMapOvr>
    <a:masterClrMapping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OverTx" preserve="1">
  <p:cSld name="Заголовок и два объекта над текс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951" y="1"/>
            <a:ext cx="7632700" cy="59888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50825" y="800100"/>
            <a:ext cx="4294188" cy="211455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97414" y="800100"/>
            <a:ext cx="4294187" cy="211455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half" idx="3"/>
          </p:nvPr>
        </p:nvSpPr>
        <p:spPr>
          <a:xfrm>
            <a:off x="250826" y="3028950"/>
            <a:ext cx="8740775" cy="211455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5579F9D-51E4-401A-8A7E-2CC38260060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2099006"/>
      </p:ext>
    </p:extLst>
  </p:cSld>
  <p:clrMapOvr>
    <a:masterClrMapping/>
  </p:clrMapOvr>
  <p:transition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5D59937-2BA7-4632-BCC8-2159C0D3800C}" type="slidenum">
              <a:rPr lang="en-GB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9292646"/>
      </p:ext>
    </p:extLst>
  </p:cSld>
  <p:clrMapOvr>
    <a:masterClrMapping/>
  </p:clrMapOvr>
  <p:transition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884D7FC-2AF2-47DC-8275-19DD9115EC28}" type="slidenum">
              <a:rPr lang="en-GB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423910"/>
      </p:ext>
    </p:extLst>
  </p:cSld>
  <p:clrMapOvr>
    <a:masterClrMapping/>
  </p:clrMapOvr>
  <p:transition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3E31D3D-C509-4ADE-B9BB-DEC4024E0AB0}" type="slidenum">
              <a:rPr lang="en-GB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7606809"/>
      </p:ext>
    </p:extLst>
  </p:cSld>
  <p:clrMapOvr>
    <a:masterClrMapping/>
  </p:clrMapOvr>
  <p:transition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21.12.2015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BDB319-CE13-4784-864D-49ECD4A3F712}" type="slidenum">
              <a:rPr lang="en-GB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0662685"/>
      </p:ext>
    </p:extLst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5579F9D-51E4-401A-8A7E-2CC38260060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5438734"/>
      </p:ext>
    </p:extLst>
  </p:cSld>
  <p:clrMapOvr>
    <a:masterClrMapping/>
  </p:clrMapOvr>
  <p:transition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21.12.2015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265DCFE-F117-47A0-B8B4-F0EF81D529BD}" type="slidenum">
              <a:rPr lang="en-GB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991427"/>
      </p:ext>
    </p:extLst>
  </p:cSld>
  <p:clrMapOvr>
    <a:masterClrMapping/>
  </p:clrMapOvr>
  <p:transition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21.12.2015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534E645-619E-417E-917C-C2CBF7D0C536}" type="slidenum">
              <a:rPr lang="en-GB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1655987"/>
      </p:ext>
    </p:extLst>
  </p:cSld>
  <p:clrMapOvr>
    <a:masterClrMapping/>
  </p:clrMapOvr>
  <p:transition>
    <p:fad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21.12.2015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1943A92-0816-4E99-8F66-57A376C958D5}" type="slidenum">
              <a:rPr lang="en-GB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0189951"/>
      </p:ext>
    </p:extLst>
  </p:cSld>
  <p:clrMapOvr>
    <a:masterClrMapping/>
  </p:clrMapOvr>
  <p:transition>
    <p:fad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21.12.2015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B1517B6-5171-44E1-AECF-E887990A503B}" type="slidenum">
              <a:rPr lang="en-GB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6760631"/>
      </p:ext>
    </p:extLst>
  </p:cSld>
  <p:clrMapOvr>
    <a:masterClrMapping/>
  </p:clrMapOvr>
  <p:transition>
    <p:fade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21.12.2015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345C1F8-7AAB-4D71-B350-7E3753066EC8}" type="slidenum">
              <a:rPr lang="en-GB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5408187"/>
      </p:ext>
    </p:extLst>
  </p:cSld>
  <p:clrMapOvr>
    <a:masterClrMapping/>
  </p:clrMapOvr>
  <p:transition>
    <p:fade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3E8741E-E478-4720-BEB2-5370E0A16D45}" type="slidenum">
              <a:rPr lang="en-GB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8796623"/>
      </p:ext>
    </p:extLst>
  </p:cSld>
  <p:clrMapOvr>
    <a:masterClrMapping/>
  </p:clrMapOvr>
  <p:transition>
    <p:fade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DDA8336-231B-49DA-A3D1-FA3D8E8CB28F}" type="slidenum">
              <a:rPr lang="en-GB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8970328"/>
      </p:ext>
    </p:extLst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5579F9D-51E4-401A-8A7E-2CC38260060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5512782"/>
      </p:ext>
    </p:extLst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50825" y="800100"/>
            <a:ext cx="4294188" cy="4343400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97414" y="800100"/>
            <a:ext cx="4294187" cy="4343400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5579F9D-51E4-401A-8A7E-2CC38260060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3094379"/>
      </p:ext>
    </p:extLst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5579F9D-51E4-401A-8A7E-2CC38260060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8854375"/>
      </p:ext>
    </p:extLst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5579F9D-51E4-401A-8A7E-2CC38260060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1642995"/>
      </p:ext>
    </p:extLst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5579F9D-51E4-401A-8A7E-2CC38260060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1080606"/>
      </p:ext>
    </p:extLst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9"/>
            <a:ext cx="5111750" cy="438983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5579F9D-51E4-401A-8A7E-2CC38260060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8074174"/>
      </p:ext>
    </p:extLst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5579F9D-51E4-401A-8A7E-2CC38260060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0744658"/>
      </p:ext>
    </p:extLst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5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7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07951" y="1"/>
            <a:ext cx="7632700" cy="5988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50826" y="800100"/>
            <a:ext cx="8740775" cy="434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15716" name="Rectangle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75689" y="4893470"/>
            <a:ext cx="250825" cy="250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8000" tIns="10800" rIns="18000" bIns="10800" numCol="1" anchor="t" anchorCtr="0" compatLnSpc="1">
            <a:prstTxWarp prst="textNoShape">
              <a:avLst/>
            </a:prstTxWarp>
          </a:bodyPr>
          <a:lstStyle>
            <a:lvl1pPr algn="ctr">
              <a:lnSpc>
                <a:spcPct val="100000"/>
              </a:lnSpc>
              <a:spcBef>
                <a:spcPct val="0"/>
              </a:spcBef>
              <a:buFontTx/>
              <a:buNone/>
              <a:defRPr sz="900" b="0">
                <a:latin typeface="+mn-lt"/>
              </a:defRPr>
            </a:lvl1pPr>
          </a:lstStyle>
          <a:p>
            <a:fld id="{35579F9D-51E4-401A-8A7E-2CC38260060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96800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  <p:sldLayoutId id="2147483697" r:id="rId13"/>
    <p:sldLayoutId id="2147483698" r:id="rId14"/>
    <p:sldLayoutId id="2147483699" r:id="rId15"/>
  </p:sldLayoutIdLst>
  <p:transition>
    <p:fade/>
  </p:transition>
  <p:txStyles>
    <p:titleStyle>
      <a:lvl1pPr algn="l" rtl="0" eaLnBrk="1" fontAlgn="base" hangingPunct="1">
        <a:spcBef>
          <a:spcPct val="0"/>
        </a:spcBef>
        <a:spcAft>
          <a:spcPct val="0"/>
        </a:spcAft>
        <a:defRPr sz="21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100">
          <a:solidFill>
            <a:schemeClr val="tx1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100">
          <a:solidFill>
            <a:schemeClr val="tx1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100">
          <a:solidFill>
            <a:schemeClr val="tx1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100">
          <a:solidFill>
            <a:schemeClr val="tx1"/>
          </a:solidFill>
          <a:latin typeface="Arial" charset="0"/>
        </a:defRPr>
      </a:lvl5pPr>
      <a:lvl6pPr marL="342900" algn="l" rtl="0" eaLnBrk="1" fontAlgn="base" hangingPunct="1">
        <a:spcBef>
          <a:spcPct val="0"/>
        </a:spcBef>
        <a:spcAft>
          <a:spcPct val="0"/>
        </a:spcAft>
        <a:defRPr sz="2100">
          <a:solidFill>
            <a:schemeClr val="tx1"/>
          </a:solidFill>
          <a:latin typeface="Arial" charset="0"/>
        </a:defRPr>
      </a:lvl6pPr>
      <a:lvl7pPr marL="685800" algn="l" rtl="0" eaLnBrk="1" fontAlgn="base" hangingPunct="1">
        <a:spcBef>
          <a:spcPct val="0"/>
        </a:spcBef>
        <a:spcAft>
          <a:spcPct val="0"/>
        </a:spcAft>
        <a:defRPr sz="2100">
          <a:solidFill>
            <a:schemeClr val="tx1"/>
          </a:solidFill>
          <a:latin typeface="Arial" charset="0"/>
        </a:defRPr>
      </a:lvl7pPr>
      <a:lvl8pPr marL="1028700" algn="l" rtl="0" eaLnBrk="1" fontAlgn="base" hangingPunct="1">
        <a:spcBef>
          <a:spcPct val="0"/>
        </a:spcBef>
        <a:spcAft>
          <a:spcPct val="0"/>
        </a:spcAft>
        <a:defRPr sz="2100">
          <a:solidFill>
            <a:schemeClr val="tx1"/>
          </a:solidFill>
          <a:latin typeface="Arial" charset="0"/>
        </a:defRPr>
      </a:lvl8pPr>
      <a:lvl9pPr marL="1371600" algn="l" rtl="0" eaLnBrk="1" fontAlgn="base" hangingPunct="1">
        <a:spcBef>
          <a:spcPct val="0"/>
        </a:spcBef>
        <a:spcAft>
          <a:spcPct val="0"/>
        </a:spcAft>
        <a:defRPr sz="2100">
          <a:solidFill>
            <a:schemeClr val="tx1"/>
          </a:solidFill>
          <a:latin typeface="Arial" charset="0"/>
        </a:defRPr>
      </a:lvl9pPr>
    </p:titleStyle>
    <p:bodyStyle>
      <a:lvl1pPr marL="257175" indent="-257175" algn="l" rtl="0" eaLnBrk="1" fontAlgn="base" hangingPunct="1">
        <a:spcBef>
          <a:spcPct val="20000"/>
        </a:spcBef>
        <a:spcAft>
          <a:spcPct val="0"/>
        </a:spcAft>
        <a:buFont typeface="Wingdings" pitchFamily="2" charset="2"/>
        <a:buChar char="Ø"/>
        <a:defRPr sz="21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rtl="0" eaLnBrk="1" fontAlgn="base" hangingPunct="1">
        <a:spcBef>
          <a:spcPct val="20000"/>
        </a:spcBef>
        <a:spcAft>
          <a:spcPct val="0"/>
        </a:spcAft>
        <a:buFont typeface="Wingdings" pitchFamily="2" charset="2"/>
        <a:buChar char="§"/>
        <a:defRPr sz="1800">
          <a:solidFill>
            <a:schemeClr val="tx1"/>
          </a:solidFill>
          <a:latin typeface="+mn-lt"/>
        </a:defRPr>
      </a:lvl2pPr>
      <a:lvl3pPr marL="857250" indent="-171450" algn="l" rtl="0" eaLnBrk="1" fontAlgn="base" hangingPunct="1">
        <a:spcBef>
          <a:spcPct val="20000"/>
        </a:spcBef>
        <a:spcAft>
          <a:spcPct val="0"/>
        </a:spcAft>
        <a:buChar char="•"/>
        <a:defRPr sz="1800">
          <a:solidFill>
            <a:schemeClr val="tx1"/>
          </a:solidFill>
          <a:latin typeface="+mn-lt"/>
        </a:defRPr>
      </a:lvl3pPr>
      <a:lvl4pPr marL="1200150" indent="-171450" algn="l" rtl="0" eaLnBrk="1" fontAlgn="base" hangingPunct="1">
        <a:spcBef>
          <a:spcPct val="20000"/>
        </a:spcBef>
        <a:spcAft>
          <a:spcPct val="0"/>
        </a:spcAft>
        <a:buChar char="–"/>
        <a:defRPr sz="1500">
          <a:solidFill>
            <a:schemeClr val="tx1"/>
          </a:solidFill>
          <a:latin typeface="+mn-lt"/>
        </a:defRPr>
      </a:lvl4pPr>
      <a:lvl5pPr marL="1543050" indent="-171450" algn="l" rtl="0" eaLnBrk="1" fontAlgn="base" hangingPunct="1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5pPr>
      <a:lvl6pPr marL="1885950" indent="-171450" algn="l" rtl="0" eaLnBrk="1" fontAlgn="base" hangingPunct="1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6pPr>
      <a:lvl7pPr marL="2228850" indent="-171450" algn="l" rtl="0" eaLnBrk="1" fontAlgn="base" hangingPunct="1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7pPr>
      <a:lvl8pPr marL="2571750" indent="-171450" algn="l" rtl="0" eaLnBrk="1" fontAlgn="base" hangingPunct="1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8pPr>
      <a:lvl9pPr marL="2914650" indent="-171450" algn="l" rtl="0" eaLnBrk="1" fontAlgn="base" hangingPunct="1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21.12.2015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Aft>
                <a:spcPct val="0"/>
              </a:spcAft>
              <a:defRPr/>
            </a:pPr>
            <a:fld id="{79347199-803C-4480-9257-05EAE2BC3311}" type="slidenum">
              <a:rPr lang="en-GB" smtClean="0">
                <a:solidFill>
                  <a:srgbClr val="000000"/>
                </a:solidFill>
              </a:rPr>
              <a:pPr fontAlgn="base">
                <a:spcAft>
                  <a:spcPct val="0"/>
                </a:spcAft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05974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  <p:sldLayoutId id="2147483708" r:id="rId8"/>
    <p:sldLayoutId id="2147483709" r:id="rId9"/>
    <p:sldLayoutId id="2147483710" r:id="rId10"/>
    <p:sldLayoutId id="2147483711" r:id="rId11"/>
  </p:sldLayoutIdLst>
  <p:transition>
    <p:fade/>
  </p:transition>
  <p:hf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10" Type="http://schemas.openxmlformats.org/officeDocument/2006/relationships/image" Target="../media/image13.jpeg"/><Relationship Id="rId4" Type="http://schemas.openxmlformats.org/officeDocument/2006/relationships/diagramLayout" Target="../diagrams/layout5.xml"/><Relationship Id="rId9" Type="http://schemas.openxmlformats.org/officeDocument/2006/relationships/image" Target="../media/image1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jpeg"/><Relationship Id="rId4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6.xml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chart" Target="../charts/chart2.xml"/><Relationship Id="rId4" Type="http://schemas.openxmlformats.org/officeDocument/2006/relationships/chart" Target="../charts/char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2.jpeg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4.jpeg"/><Relationship Id="rId5" Type="http://schemas.openxmlformats.org/officeDocument/2006/relationships/image" Target="../media/image25.jpeg"/><Relationship Id="rId4" Type="http://schemas.openxmlformats.org/officeDocument/2006/relationships/image" Target="../media/image4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2.xml"/><Relationship Id="rId3" Type="http://schemas.openxmlformats.org/officeDocument/2006/relationships/image" Target="../media/image5.jpeg"/><Relationship Id="rId7" Type="http://schemas.openxmlformats.org/officeDocument/2006/relationships/diagramQuickStyle" Target="../diagrams/quickStyle2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diagramLayout" Target="../diagrams/layout2.xml"/><Relationship Id="rId5" Type="http://schemas.openxmlformats.org/officeDocument/2006/relationships/diagramData" Target="../diagrams/data2.xml"/><Relationship Id="rId4" Type="http://schemas.openxmlformats.org/officeDocument/2006/relationships/image" Target="../media/image6.jpeg"/><Relationship Id="rId9" Type="http://schemas.microsoft.com/office/2007/relationships/diagramDrawing" Target="../diagrams/drawing2.xml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7.jpeg"/><Relationship Id="rId7" Type="http://schemas.openxmlformats.org/officeDocument/2006/relationships/diagramColors" Target="../diagrams/colors3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443" y="195486"/>
            <a:ext cx="639759" cy="720049"/>
          </a:xfrm>
          <a:prstGeom prst="rect">
            <a:avLst/>
          </a:prstGeom>
          <a:effectLst>
            <a:outerShdw blurRad="12700" dist="38100" dir="5400000" sx="99000" sy="99000" algn="t" rotWithShape="0">
              <a:prstClr val="black">
                <a:alpha val="29000"/>
              </a:prstClr>
            </a:outerShdw>
            <a:reflection blurRad="6350" stA="14000" endPos="31000" dir="5400000" sy="-100000" algn="bl" rotWithShape="0"/>
          </a:effectLst>
        </p:spPr>
      </p:pic>
      <p:sp>
        <p:nvSpPr>
          <p:cNvPr id="7" name="Прямоугольник 6"/>
          <p:cNvSpPr>
            <a:spLocks noChangeArrowheads="1"/>
          </p:cNvSpPr>
          <p:nvPr/>
        </p:nvSpPr>
        <p:spPr bwMode="auto">
          <a:xfrm>
            <a:off x="539552" y="987574"/>
            <a:ext cx="8208912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>
                <a:solidFill>
                  <a:schemeClr val="accent1">
                    <a:lumMod val="50000"/>
                  </a:schemeClr>
                </a:solidFill>
                <a:effectLst>
                  <a:outerShdw blurRad="63500" dist="25400" dir="1200000" algn="tl" rotWithShape="0">
                    <a:schemeClr val="bg1">
                      <a:lumMod val="50000"/>
                      <a:alpha val="83000"/>
                    </a:schemeClr>
                  </a:outerShdw>
                </a:effectLst>
                <a:latin typeface="Calibri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Об итогах работы министерства образования, науки </a:t>
            </a:r>
            <a:endParaRPr lang="ru-RU" sz="2800" dirty="0" smtClean="0">
              <a:solidFill>
                <a:schemeClr val="accent1">
                  <a:lumMod val="50000"/>
                </a:schemeClr>
              </a:solidFill>
              <a:effectLst>
                <a:outerShdw blurRad="63500" dist="25400" dir="1200000" algn="tl" rotWithShape="0">
                  <a:schemeClr val="bg1">
                    <a:lumMod val="50000"/>
                    <a:alpha val="83000"/>
                  </a:schemeClr>
                </a:outerShdw>
              </a:effectLst>
              <a:latin typeface="Calibri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63500" dist="25400" dir="1200000" algn="tl" rotWithShape="0">
                    <a:schemeClr val="bg1">
                      <a:lumMod val="50000"/>
                      <a:alpha val="83000"/>
                    </a:schemeClr>
                  </a:outerShdw>
                </a:effectLst>
                <a:latin typeface="Calibri" pitchFamily="34" charset="0"/>
                <a:ea typeface="Tahoma" panose="020B0604030504040204" pitchFamily="34" charset="0"/>
                <a:cs typeface="Tahoma" panose="020B0604030504040204" pitchFamily="34" charset="0"/>
              </a:rPr>
              <a:t>и </a:t>
            </a:r>
            <a:r>
              <a:rPr lang="ru-RU" sz="2800" dirty="0">
                <a:solidFill>
                  <a:schemeClr val="accent1">
                    <a:lumMod val="50000"/>
                  </a:schemeClr>
                </a:solidFill>
                <a:effectLst>
                  <a:outerShdw blurRad="63500" dist="25400" dir="1200000" algn="tl" rotWithShape="0">
                    <a:schemeClr val="bg1">
                      <a:lumMod val="50000"/>
                      <a:alpha val="83000"/>
                    </a:schemeClr>
                  </a:outerShdw>
                </a:effectLst>
                <a:latin typeface="Calibri" pitchFamily="34" charset="0"/>
                <a:ea typeface="Tahoma" panose="020B0604030504040204" pitchFamily="34" charset="0"/>
                <a:cs typeface="Tahoma" panose="020B0604030504040204" pitchFamily="34" charset="0"/>
              </a:rPr>
              <a:t>инновационной политики </a:t>
            </a:r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63500" dist="25400" dir="1200000" algn="tl" rotWithShape="0">
                    <a:schemeClr val="bg1">
                      <a:lumMod val="50000"/>
                      <a:alpha val="83000"/>
                    </a:schemeClr>
                  </a:outerShdw>
                </a:effectLst>
                <a:latin typeface="Calibri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Новосибирской </a:t>
            </a:r>
            <a:r>
              <a:rPr lang="ru-RU" sz="2800" dirty="0">
                <a:solidFill>
                  <a:schemeClr val="accent1">
                    <a:lumMod val="50000"/>
                  </a:schemeClr>
                </a:solidFill>
                <a:effectLst>
                  <a:outerShdw blurRad="63500" dist="25400" dir="1200000" algn="tl" rotWithShape="0">
                    <a:schemeClr val="bg1">
                      <a:lumMod val="50000"/>
                      <a:alpha val="83000"/>
                    </a:schemeClr>
                  </a:outerShdw>
                </a:effectLst>
                <a:latin typeface="Calibri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области </a:t>
            </a:r>
            <a:endParaRPr lang="en-US" sz="2800" dirty="0" smtClean="0">
              <a:solidFill>
                <a:schemeClr val="accent1">
                  <a:lumMod val="50000"/>
                </a:schemeClr>
              </a:solidFill>
              <a:effectLst>
                <a:outerShdw blurRad="63500" dist="25400" dir="1200000" algn="tl" rotWithShape="0">
                  <a:schemeClr val="bg1">
                    <a:lumMod val="50000"/>
                    <a:alpha val="83000"/>
                  </a:schemeClr>
                </a:outerShdw>
              </a:effectLst>
              <a:latin typeface="Calibri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63500" dist="25400" dir="1200000" algn="tl" rotWithShape="0">
                    <a:schemeClr val="bg1">
                      <a:lumMod val="50000"/>
                      <a:alpha val="83000"/>
                    </a:schemeClr>
                  </a:outerShdw>
                </a:effectLst>
                <a:latin typeface="Calibri" pitchFamily="34" charset="0"/>
                <a:ea typeface="Tahoma" panose="020B0604030504040204" pitchFamily="34" charset="0"/>
                <a:cs typeface="Tahoma" panose="020B0604030504040204" pitchFamily="34" charset="0"/>
              </a:rPr>
              <a:t>в </a:t>
            </a:r>
            <a:r>
              <a:rPr lang="ru-RU" sz="2800" dirty="0">
                <a:solidFill>
                  <a:schemeClr val="accent1">
                    <a:lumMod val="50000"/>
                  </a:schemeClr>
                </a:solidFill>
                <a:effectLst>
                  <a:outerShdw blurRad="63500" dist="25400" dir="1200000" algn="tl" rotWithShape="0">
                    <a:schemeClr val="bg1">
                      <a:lumMod val="50000"/>
                      <a:alpha val="83000"/>
                    </a:schemeClr>
                  </a:outerShdw>
                </a:effectLst>
                <a:latin typeface="Calibri" pitchFamily="34" charset="0"/>
                <a:ea typeface="Tahoma" panose="020B0604030504040204" pitchFamily="34" charset="0"/>
                <a:cs typeface="Tahoma" panose="020B0604030504040204" pitchFamily="34" charset="0"/>
              </a:rPr>
              <a:t>2015 году по реализации задач, </a:t>
            </a:r>
            <a:endParaRPr lang="en-US" sz="2800" dirty="0" smtClean="0">
              <a:solidFill>
                <a:schemeClr val="accent1">
                  <a:lumMod val="50000"/>
                </a:schemeClr>
              </a:solidFill>
              <a:effectLst>
                <a:outerShdw blurRad="63500" dist="25400" dir="1200000" algn="tl" rotWithShape="0">
                  <a:schemeClr val="bg1">
                    <a:lumMod val="50000"/>
                    <a:alpha val="83000"/>
                  </a:schemeClr>
                </a:outerShdw>
              </a:effectLst>
              <a:latin typeface="Calibri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63500" dist="25400" dir="1200000" algn="tl" rotWithShape="0">
                    <a:schemeClr val="bg1">
                      <a:lumMod val="50000"/>
                      <a:alpha val="83000"/>
                    </a:schemeClr>
                  </a:outerShdw>
                </a:effectLst>
                <a:latin typeface="Calibri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обозначенных </a:t>
            </a:r>
            <a:r>
              <a:rPr lang="ru-RU" sz="2800" dirty="0">
                <a:solidFill>
                  <a:schemeClr val="accent1">
                    <a:lumMod val="50000"/>
                  </a:schemeClr>
                </a:solidFill>
                <a:effectLst>
                  <a:outerShdw blurRad="63500" dist="25400" dir="1200000" algn="tl" rotWithShape="0">
                    <a:schemeClr val="bg1">
                      <a:lumMod val="50000"/>
                      <a:alpha val="83000"/>
                    </a:schemeClr>
                  </a:outerShdw>
                </a:effectLst>
                <a:latin typeface="Calibri" pitchFamily="34" charset="0"/>
                <a:ea typeface="Tahoma" panose="020B0604030504040204" pitchFamily="34" charset="0"/>
                <a:cs typeface="Tahoma" panose="020B0604030504040204" pitchFamily="34" charset="0"/>
              </a:rPr>
              <a:t>Губернатором Новосибирской области на период до 2020 года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5004048" y="3579862"/>
            <a:ext cx="4021683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50800" dist="25400" dir="600000" algn="ctr" rotWithShape="0">
                    <a:schemeClr val="bg1">
                      <a:lumMod val="50000"/>
                      <a:alpha val="83000"/>
                    </a:schemeClr>
                  </a:outerShdw>
                </a:effectLst>
                <a:latin typeface="Franklin Gothic Book" panose="020B05030201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Министр образования, науки </a:t>
            </a:r>
          </a:p>
          <a:p>
            <a:pPr algn="r"/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50800" dist="25400" dir="600000" algn="ctr" rotWithShape="0">
                    <a:schemeClr val="bg1">
                      <a:lumMod val="50000"/>
                      <a:alpha val="83000"/>
                    </a:schemeClr>
                  </a:outerShdw>
                </a:effectLst>
                <a:latin typeface="Franklin Gothic Book" panose="020B05030201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 инновационной политики </a:t>
            </a:r>
          </a:p>
          <a:p>
            <a:pPr algn="r"/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76200" dist="25400" dir="2400000" algn="ctr" rotWithShape="0">
                    <a:schemeClr val="bg1">
                      <a:lumMod val="50000"/>
                      <a:alpha val="83000"/>
                    </a:schemeClr>
                  </a:outerShdw>
                </a:effectLst>
                <a:latin typeface="Franklin Gothic Book" panose="020B05030201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Новосибирской</a:t>
            </a:r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50800" dist="25400" dir="600000" algn="ctr" rotWithShape="0">
                    <a:schemeClr val="bg1">
                      <a:lumMod val="50000"/>
                      <a:alpha val="83000"/>
                    </a:schemeClr>
                  </a:outerShdw>
                </a:effectLst>
                <a:latin typeface="Franklin Gothic Book" panose="020B05030201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области </a:t>
            </a:r>
          </a:p>
          <a:p>
            <a:pPr algn="r"/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50800" dist="25400" dir="600000" algn="ctr" rotWithShape="0">
                    <a:schemeClr val="bg1">
                      <a:lumMod val="50000"/>
                      <a:alpha val="83000"/>
                    </a:schemeClr>
                  </a:outerShdw>
                </a:effectLst>
                <a:latin typeface="Franklin Gothic Book" panose="020B05030201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С.А. Нелюбов</a:t>
            </a:r>
            <a:endParaRPr lang="ru-RU" sz="2000" dirty="0">
              <a:solidFill>
                <a:schemeClr val="accent1">
                  <a:lumMod val="50000"/>
                </a:schemeClr>
              </a:solidFill>
              <a:effectLst>
                <a:outerShdw blurRad="50800" dist="25400" dir="600000" algn="ctr" rotWithShape="0">
                  <a:schemeClr val="bg1">
                    <a:lumMod val="50000"/>
                    <a:alpha val="83000"/>
                  </a:schemeClr>
                </a:outerShdw>
              </a:effectLst>
              <a:latin typeface="Franklin Gothic Book" panose="020B05030201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771079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443" y="195486"/>
            <a:ext cx="639759" cy="720049"/>
          </a:xfrm>
          <a:prstGeom prst="rect">
            <a:avLst/>
          </a:prstGeom>
          <a:effectLst>
            <a:outerShdw blurRad="12700" dist="38100" dir="5400000" sx="99000" sy="99000" algn="t" rotWithShape="0">
              <a:prstClr val="black">
                <a:alpha val="29000"/>
              </a:prstClr>
            </a:outerShdw>
            <a:reflection blurRad="6350" stA="14000" endPos="31000" dir="5400000" sy="-100000" algn="bl" rotWithShape="0"/>
          </a:effectLst>
        </p:spPr>
      </p:pic>
      <p:sp>
        <p:nvSpPr>
          <p:cNvPr id="10" name="TextBox 9"/>
          <p:cNvSpPr txBox="1"/>
          <p:nvPr/>
        </p:nvSpPr>
        <p:spPr>
          <a:xfrm>
            <a:off x="1043608" y="309885"/>
            <a:ext cx="7848872" cy="461665"/>
          </a:xfrm>
          <a:prstGeom prst="rect">
            <a:avLst/>
          </a:prstGeom>
          <a:effectLst/>
        </p:spPr>
        <p:txBody>
          <a:bodyPr wrap="square">
            <a:spAutoFit/>
          </a:bodyPr>
          <a:lstStyle>
            <a:defPPr>
              <a:defRPr lang="ru-RU"/>
            </a:defPPr>
            <a:lvl1pPr>
              <a:defRPr sz="1600">
                <a:solidFill>
                  <a:schemeClr val="accent1">
                    <a:lumMod val="50000"/>
                  </a:schemeClr>
                </a:solidFill>
                <a:effectLst>
                  <a:outerShdw blurRad="50800" dist="25400" dir="600000" algn="ctr" rotWithShape="0">
                    <a:schemeClr val="tx1">
                      <a:lumMod val="50000"/>
                      <a:lumOff val="50000"/>
                      <a:alpha val="83000"/>
                    </a:schemeClr>
                  </a:outerShdw>
                </a:effectLst>
                <a:latin typeface="Franklin Gothic Book" panose="020B05030201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algn="ctr"/>
            <a:r>
              <a:rPr lang="ru-RU" sz="2400" dirty="0">
                <a:effectLst>
                  <a:outerShdw blurRad="76200" dist="25400" dir="600000" algn="ctr" rotWithShape="0">
                    <a:schemeClr val="tx1">
                      <a:lumMod val="50000"/>
                      <a:lumOff val="50000"/>
                      <a:alpha val="83000"/>
                    </a:schemeClr>
                  </a:outerShdw>
                </a:effectLst>
              </a:rPr>
              <a:t>Переход на обучение в одну смену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 cstate="print">
            <a:lum contrast="1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0800" r="9867" b="9401"/>
          <a:stretch/>
        </p:blipFill>
        <p:spPr>
          <a:xfrm>
            <a:off x="323528" y="1203598"/>
            <a:ext cx="4269980" cy="252028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6" name="TextBox 5"/>
          <p:cNvSpPr txBox="1"/>
          <p:nvPr/>
        </p:nvSpPr>
        <p:spPr>
          <a:xfrm>
            <a:off x="4716016" y="1059582"/>
            <a:ext cx="4176464" cy="1191816"/>
          </a:xfrm>
          <a:prstGeom prst="roundRect">
            <a:avLst/>
          </a:prstGeom>
          <a:noFill/>
          <a:ln w="12700">
            <a:solidFill>
              <a:schemeClr val="accent1">
                <a:shade val="50000"/>
                <a:shade val="75000"/>
                <a:lumMod val="80000"/>
              </a:schemeClr>
            </a:solidFill>
          </a:ln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2800">
                <a:solidFill>
                  <a:schemeClr val="tx2"/>
                </a:solidFill>
                <a:latin typeface="Franklin Gothic Book" panose="020B0503020102020204" pitchFamily="34" charset="0"/>
                <a:cs typeface="Times New Roman" pitchFamily="18" charset="0"/>
              </a:defRPr>
            </a:lvl1pPr>
          </a:lstStyle>
          <a:p>
            <a:pPr algn="r"/>
            <a:r>
              <a:rPr lang="ru-RU" sz="2000" dirty="0" smtClean="0">
                <a:latin typeface="Calibri" pitchFamily="34" charset="0"/>
              </a:rPr>
              <a:t>      на 1 сентября 2015 года </a:t>
            </a:r>
            <a:br>
              <a:rPr lang="ru-RU" sz="2000" dirty="0" smtClean="0">
                <a:latin typeface="Calibri" pitchFamily="34" charset="0"/>
              </a:rPr>
            </a:br>
            <a:r>
              <a:rPr lang="ru-RU" sz="2000" dirty="0" smtClean="0">
                <a:latin typeface="Calibri" pitchFamily="34" charset="0"/>
              </a:rPr>
              <a:t>в              </a:t>
            </a:r>
            <a:r>
              <a:rPr lang="ru-RU" sz="2000" dirty="0" err="1" smtClean="0">
                <a:latin typeface="Calibri" pitchFamily="34" charset="0"/>
              </a:rPr>
              <a:t>в</a:t>
            </a:r>
            <a:r>
              <a:rPr lang="ru-RU" sz="2000" dirty="0" smtClean="0">
                <a:latin typeface="Calibri" pitchFamily="34" charset="0"/>
              </a:rPr>
              <a:t> две смены ведется </a:t>
            </a:r>
            <a:br>
              <a:rPr lang="ru-RU" sz="2000" dirty="0" smtClean="0">
                <a:latin typeface="Calibri" pitchFamily="34" charset="0"/>
              </a:rPr>
            </a:br>
            <a:r>
              <a:rPr lang="ru-RU" sz="2000" dirty="0" smtClean="0">
                <a:latin typeface="Calibri" pitchFamily="34" charset="0"/>
              </a:rPr>
              <a:t>обучение в </a:t>
            </a:r>
            <a:r>
              <a:rPr lang="ru-RU" sz="2400" b="1" dirty="0" smtClean="0">
                <a:latin typeface="Calibri" pitchFamily="34" charset="0"/>
              </a:rPr>
              <a:t>233</a:t>
            </a:r>
            <a:r>
              <a:rPr lang="ru-RU" sz="2000" dirty="0" smtClean="0">
                <a:latin typeface="Calibri" pitchFamily="34" charset="0"/>
              </a:rPr>
              <a:t> школах </a:t>
            </a:r>
            <a:endParaRPr lang="ru-RU" sz="1900" dirty="0">
              <a:latin typeface="Calibri" pitchFamily="34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788024" y="1243286"/>
            <a:ext cx="1296144" cy="881063"/>
          </a:xfrm>
          <a:prstGeom prst="roundRect">
            <a:avLst>
              <a:gd name="adj" fmla="val 22038"/>
            </a:avLst>
          </a:prstGeom>
          <a:gradFill flip="none" rotWithShape="1">
            <a:gsLst>
              <a:gs pos="0">
                <a:schemeClr val="accent1">
                  <a:lumMod val="67000"/>
                </a:schemeClr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6200000" scaled="1"/>
            <a:tileRect/>
          </a:gradFill>
        </p:spPr>
        <p:txBody>
          <a:bodyPr wrap="square" anchor="t" anchorCtr="1">
            <a:spAutoFit/>
          </a:bodyPr>
          <a:lstStyle/>
          <a:p>
            <a:pPr algn="ctr"/>
            <a:r>
              <a:rPr lang="ru-RU" sz="1000" b="1" dirty="0" smtClean="0">
                <a:solidFill>
                  <a:schemeClr val="bg1"/>
                </a:solidFill>
              </a:rPr>
              <a:t/>
            </a:r>
            <a:br>
              <a:rPr lang="ru-RU" sz="1000" b="1" dirty="0" smtClean="0">
                <a:solidFill>
                  <a:schemeClr val="bg1"/>
                </a:solidFill>
              </a:rPr>
            </a:br>
            <a:r>
              <a:rPr lang="ru-RU" sz="2400" b="1" dirty="0" smtClean="0">
                <a:solidFill>
                  <a:schemeClr val="bg1"/>
                </a:solidFill>
              </a:rPr>
              <a:t>24,1%</a:t>
            </a:r>
            <a:r>
              <a:rPr lang="ru-RU" sz="1000" b="1" dirty="0" smtClean="0">
                <a:solidFill>
                  <a:schemeClr val="bg1"/>
                </a:solidFill>
              </a:rPr>
              <a:t/>
            </a:r>
            <a:br>
              <a:rPr lang="ru-RU" sz="1000" b="1" dirty="0" smtClean="0">
                <a:solidFill>
                  <a:schemeClr val="bg1"/>
                </a:solidFill>
              </a:rPr>
            </a:br>
            <a:r>
              <a:rPr lang="ru-RU" sz="1000" dirty="0" smtClean="0">
                <a:solidFill>
                  <a:schemeClr val="bg1"/>
                </a:solidFill>
              </a:rPr>
              <a:t> </a:t>
            </a:r>
            <a:endParaRPr lang="ru-RU" sz="1000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716016" y="2323406"/>
            <a:ext cx="4176464" cy="1191816"/>
          </a:xfrm>
          <a:prstGeom prst="roundRect">
            <a:avLst/>
          </a:prstGeom>
          <a:noFill/>
          <a:ln w="12700">
            <a:solidFill>
              <a:schemeClr val="accent1">
                <a:shade val="50000"/>
                <a:shade val="75000"/>
                <a:lumMod val="80000"/>
              </a:schemeClr>
            </a:solidFill>
          </a:ln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2800">
                <a:solidFill>
                  <a:schemeClr val="tx2"/>
                </a:solidFill>
                <a:latin typeface="Franklin Gothic Book" panose="020B0503020102020204" pitchFamily="34" charset="0"/>
                <a:cs typeface="Times New Roman" pitchFamily="18" charset="0"/>
              </a:defRPr>
            </a:lvl1pPr>
          </a:lstStyle>
          <a:p>
            <a:pPr algn="r"/>
            <a:r>
              <a:rPr lang="ru-RU" sz="2000" dirty="0" smtClean="0">
                <a:latin typeface="Calibri" pitchFamily="34" charset="0"/>
              </a:rPr>
              <a:t>в этих школах обучается </a:t>
            </a:r>
            <a:br>
              <a:rPr lang="ru-RU" sz="2000" dirty="0" smtClean="0">
                <a:latin typeface="Calibri" pitchFamily="34" charset="0"/>
              </a:rPr>
            </a:br>
            <a:r>
              <a:rPr lang="ru-RU" sz="2000" dirty="0" smtClean="0">
                <a:latin typeface="Calibri" pitchFamily="34" charset="0"/>
              </a:rPr>
              <a:t>свыше </a:t>
            </a:r>
            <a:r>
              <a:rPr lang="ru-RU" sz="2400" b="1" dirty="0" smtClean="0">
                <a:latin typeface="Calibri" pitchFamily="34" charset="0"/>
              </a:rPr>
              <a:t>47800</a:t>
            </a:r>
            <a:r>
              <a:rPr lang="ru-RU" sz="2000" dirty="0" smtClean="0">
                <a:latin typeface="Calibri" pitchFamily="34" charset="0"/>
              </a:rPr>
              <a:t> человек</a:t>
            </a:r>
            <a:br>
              <a:rPr lang="ru-RU" sz="2000" dirty="0" smtClean="0">
                <a:latin typeface="Calibri" pitchFamily="34" charset="0"/>
              </a:rPr>
            </a:br>
            <a:r>
              <a:rPr lang="ru-RU" sz="2000" dirty="0" smtClean="0">
                <a:latin typeface="Calibri" pitchFamily="34" charset="0"/>
              </a:rPr>
              <a:t> </a:t>
            </a:r>
            <a:endParaRPr lang="ru-RU" sz="1900" dirty="0">
              <a:latin typeface="Calibri" pitchFamily="34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4788024" y="2467422"/>
            <a:ext cx="1296144" cy="881063"/>
          </a:xfrm>
          <a:prstGeom prst="roundRect">
            <a:avLst>
              <a:gd name="adj" fmla="val 22038"/>
            </a:avLst>
          </a:prstGeom>
          <a:gradFill flip="none" rotWithShape="1">
            <a:gsLst>
              <a:gs pos="0">
                <a:schemeClr val="accent1">
                  <a:lumMod val="67000"/>
                </a:schemeClr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6200000" scaled="1"/>
            <a:tileRect/>
          </a:gradFill>
        </p:spPr>
        <p:txBody>
          <a:bodyPr wrap="square" anchor="t" anchorCtr="1">
            <a:spAutoFit/>
          </a:bodyPr>
          <a:lstStyle/>
          <a:p>
            <a:pPr algn="ctr"/>
            <a:r>
              <a:rPr lang="ru-RU" sz="1000" b="1" dirty="0" smtClean="0">
                <a:solidFill>
                  <a:schemeClr val="bg1"/>
                </a:solidFill>
              </a:rPr>
              <a:t/>
            </a:r>
            <a:br>
              <a:rPr lang="ru-RU" sz="1000" b="1" dirty="0" smtClean="0">
                <a:solidFill>
                  <a:schemeClr val="bg1"/>
                </a:solidFill>
              </a:rPr>
            </a:br>
            <a:r>
              <a:rPr lang="ru-RU" sz="2400" b="1" dirty="0" smtClean="0">
                <a:solidFill>
                  <a:schemeClr val="bg1"/>
                </a:solidFill>
              </a:rPr>
              <a:t>17,1%</a:t>
            </a:r>
            <a:r>
              <a:rPr lang="ru-RU" sz="1000" b="1" dirty="0" smtClean="0">
                <a:solidFill>
                  <a:schemeClr val="bg1"/>
                </a:solidFill>
              </a:rPr>
              <a:t/>
            </a:r>
            <a:br>
              <a:rPr lang="ru-RU" sz="1000" b="1" dirty="0" smtClean="0">
                <a:solidFill>
                  <a:schemeClr val="bg1"/>
                </a:solidFill>
              </a:rPr>
            </a:br>
            <a:r>
              <a:rPr lang="ru-RU" sz="1000" dirty="0" smtClean="0">
                <a:solidFill>
                  <a:schemeClr val="bg1"/>
                </a:solidFill>
              </a:rPr>
              <a:t> </a:t>
            </a:r>
            <a:endParaRPr lang="ru-RU" sz="1000" dirty="0">
              <a:solidFill>
                <a:schemeClr val="bg1"/>
              </a:solidFill>
            </a:endParaRPr>
          </a:p>
        </p:txBody>
      </p:sp>
      <p:sp>
        <p:nvSpPr>
          <p:cNvPr id="14" name="Заголовок 8"/>
          <p:cNvSpPr txBox="1">
            <a:spLocks/>
          </p:cNvSpPr>
          <p:nvPr/>
        </p:nvSpPr>
        <p:spPr bwMode="auto">
          <a:xfrm>
            <a:off x="395536" y="3867894"/>
            <a:ext cx="8208912" cy="108012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lumMod val="67000"/>
                </a:schemeClr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6200000" scaled="1"/>
            <a:tileRect/>
          </a:gradFill>
          <a:ln w="12700" cap="flat" cmpd="sng" algn="ctr">
            <a:solidFill>
              <a:schemeClr val="accent1">
                <a:shade val="50000"/>
                <a:shade val="75000"/>
                <a:lumMod val="80000"/>
              </a:schemeClr>
            </a:solidFill>
            <a:prstDash val="solid"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2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42900" algn="l" rtl="0" eaLnBrk="1" fontAlgn="base" hangingPunct="1">
              <a:spcBef>
                <a:spcPct val="0"/>
              </a:spcBef>
              <a:spcAft>
                <a:spcPct val="0"/>
              </a:spcAft>
              <a:defRPr sz="2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685800" algn="l" rtl="0" eaLnBrk="1" fontAlgn="base" hangingPunct="1">
              <a:spcBef>
                <a:spcPct val="0"/>
              </a:spcBef>
              <a:spcAft>
                <a:spcPct val="0"/>
              </a:spcAft>
              <a:defRPr sz="2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1028700" algn="l" rtl="0" eaLnBrk="1" fontAlgn="base" hangingPunct="1">
              <a:spcBef>
                <a:spcPct val="0"/>
              </a:spcBef>
              <a:spcAft>
                <a:spcPct val="0"/>
              </a:spcAft>
              <a:defRPr sz="2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000" dirty="0" smtClean="0">
                <a:latin typeface="Calibri" pitchFamily="34" charset="0"/>
              </a:rPr>
              <a:t>В этом году проведен комплексный анализ по эффективному использованию имеющихся зданий школ, что позволило дополнительно перевести </a:t>
            </a:r>
            <a:r>
              <a:rPr lang="ru-RU" sz="2400" b="1" dirty="0" smtClean="0">
                <a:latin typeface="Calibri" pitchFamily="34" charset="0"/>
              </a:rPr>
              <a:t>34</a:t>
            </a:r>
            <a:r>
              <a:rPr lang="ru-RU" sz="2000" b="1" dirty="0" smtClean="0">
                <a:latin typeface="Calibri" pitchFamily="34" charset="0"/>
              </a:rPr>
              <a:t> </a:t>
            </a:r>
            <a:r>
              <a:rPr lang="ru-RU" sz="2000" dirty="0" smtClean="0">
                <a:latin typeface="Calibri" pitchFamily="34" charset="0"/>
              </a:rPr>
              <a:t>школы на </a:t>
            </a:r>
            <a:r>
              <a:rPr lang="ru-RU" sz="2000" b="1" dirty="0" smtClean="0">
                <a:latin typeface="Calibri" pitchFamily="34" charset="0"/>
              </a:rPr>
              <a:t>односменный </a:t>
            </a:r>
            <a:r>
              <a:rPr lang="ru-RU" sz="2000" dirty="0" smtClean="0">
                <a:latin typeface="Calibri" pitchFamily="34" charset="0"/>
              </a:rPr>
              <a:t>режим работы. </a:t>
            </a:r>
            <a:endParaRPr lang="ru-RU" sz="2000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486749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443" y="195486"/>
            <a:ext cx="639759" cy="720049"/>
          </a:xfrm>
          <a:prstGeom prst="rect">
            <a:avLst/>
          </a:prstGeom>
          <a:effectLst>
            <a:outerShdw blurRad="12700" dist="38100" dir="5400000" sx="99000" sy="99000" algn="t" rotWithShape="0">
              <a:prstClr val="black">
                <a:alpha val="29000"/>
              </a:prstClr>
            </a:outerShdw>
            <a:reflection blurRad="6350" stA="14000" endPos="31000" dir="5400000" sy="-100000" algn="bl" rotWithShape="0"/>
          </a:effectLst>
        </p:spPr>
      </p:pic>
      <p:sp>
        <p:nvSpPr>
          <p:cNvPr id="10" name="TextBox 9"/>
          <p:cNvSpPr txBox="1"/>
          <p:nvPr/>
        </p:nvSpPr>
        <p:spPr>
          <a:xfrm>
            <a:off x="1043608" y="309885"/>
            <a:ext cx="7848872" cy="461665"/>
          </a:xfrm>
          <a:prstGeom prst="rect">
            <a:avLst/>
          </a:prstGeom>
          <a:effectLst/>
        </p:spPr>
        <p:txBody>
          <a:bodyPr wrap="square">
            <a:spAutoFit/>
          </a:bodyPr>
          <a:lstStyle>
            <a:defPPr>
              <a:defRPr lang="ru-RU"/>
            </a:defPPr>
            <a:lvl1pPr>
              <a:defRPr sz="1600">
                <a:solidFill>
                  <a:schemeClr val="accent1">
                    <a:lumMod val="50000"/>
                  </a:schemeClr>
                </a:solidFill>
                <a:effectLst>
                  <a:outerShdw blurRad="50800" dist="25400" dir="600000" algn="ctr" rotWithShape="0">
                    <a:schemeClr val="tx1">
                      <a:lumMod val="50000"/>
                      <a:lumOff val="50000"/>
                      <a:alpha val="83000"/>
                    </a:schemeClr>
                  </a:outerShdw>
                </a:effectLst>
                <a:latin typeface="Franklin Gothic Book" panose="020B05030201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algn="ctr"/>
            <a:r>
              <a:rPr lang="ru-RU" sz="2400" dirty="0">
                <a:effectLst>
                  <a:outerShdw blurRad="76200" dist="25400" dir="600000" algn="ctr" rotWithShape="0">
                    <a:schemeClr val="tx1">
                      <a:lumMod val="50000"/>
                      <a:lumOff val="50000"/>
                      <a:alpha val="83000"/>
                    </a:schemeClr>
                  </a:outerShdw>
                </a:effectLst>
              </a:rPr>
              <a:t>Переход на обучение в одну смену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99592" y="843559"/>
            <a:ext cx="7416824" cy="1464231"/>
          </a:xfrm>
          <a:prstGeom prst="roundRect">
            <a:avLst/>
          </a:prstGeom>
          <a:noFill/>
          <a:ln w="12700">
            <a:solidFill>
              <a:schemeClr val="accent1">
                <a:shade val="50000"/>
                <a:shade val="75000"/>
                <a:lumMod val="80000"/>
              </a:schemeClr>
            </a:solidFill>
          </a:ln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2800">
                <a:solidFill>
                  <a:schemeClr val="tx2"/>
                </a:solidFill>
                <a:latin typeface="Franklin Gothic Book" panose="020B0503020102020204" pitchFamily="34" charset="0"/>
                <a:cs typeface="Times New Roman" pitchFamily="18" charset="0"/>
              </a:defRPr>
            </a:lvl1pPr>
          </a:lstStyle>
          <a:p>
            <a:r>
              <a:rPr lang="ru-RU" sz="2000" dirty="0" smtClean="0">
                <a:latin typeface="Calibri" pitchFamily="34" charset="0"/>
              </a:rPr>
              <a:t> В соответствии с федеральной программой в настоящее время </a:t>
            </a:r>
            <a:r>
              <a:rPr lang="ru-RU" sz="2000" dirty="0" err="1" smtClean="0">
                <a:latin typeface="Calibri" pitchFamily="34" charset="0"/>
              </a:rPr>
              <a:t>Минобрнауки</a:t>
            </a:r>
            <a:r>
              <a:rPr lang="ru-RU" sz="2000" dirty="0" smtClean="0">
                <a:latin typeface="Calibri" pitchFamily="34" charset="0"/>
              </a:rPr>
              <a:t> разработан проект программы «</a:t>
            </a:r>
            <a:r>
              <a:rPr lang="ru-RU" sz="2000" b="1" dirty="0" smtClean="0">
                <a:latin typeface="Calibri" pitchFamily="34" charset="0"/>
              </a:rPr>
              <a:t>Создание </a:t>
            </a:r>
            <a:r>
              <a:rPr lang="ru-RU" sz="2000" dirty="0" smtClean="0">
                <a:latin typeface="Calibri" pitchFamily="34" charset="0"/>
              </a:rPr>
              <a:t>в Новосибирской области</a:t>
            </a:r>
            <a:r>
              <a:rPr lang="ru-RU" sz="2000" b="1" dirty="0" smtClean="0">
                <a:latin typeface="Calibri" pitchFamily="34" charset="0"/>
              </a:rPr>
              <a:t> новых мест </a:t>
            </a:r>
            <a:r>
              <a:rPr lang="ru-RU" sz="2000" dirty="0" smtClean="0">
                <a:latin typeface="Calibri" pitchFamily="34" charset="0"/>
              </a:rPr>
              <a:t>в общеобразовательных организациях</a:t>
            </a:r>
            <a:r>
              <a:rPr lang="ru-RU" sz="2000" b="1" dirty="0" smtClean="0">
                <a:latin typeface="Calibri" pitchFamily="34" charset="0"/>
              </a:rPr>
              <a:t>» </a:t>
            </a:r>
            <a:r>
              <a:rPr lang="ru-RU" sz="2000" dirty="0" smtClean="0">
                <a:latin typeface="Calibri" pitchFamily="34" charset="0"/>
              </a:rPr>
              <a:t>на 2016-2025 годы</a:t>
            </a:r>
            <a:endParaRPr lang="ru-RU" sz="1900" dirty="0">
              <a:latin typeface="Calibri" pitchFamily="34" charset="0"/>
            </a:endParaRPr>
          </a:p>
        </p:txBody>
      </p:sp>
      <p:sp>
        <p:nvSpPr>
          <p:cNvPr id="14" name="Заголовок 8"/>
          <p:cNvSpPr txBox="1">
            <a:spLocks/>
          </p:cNvSpPr>
          <p:nvPr/>
        </p:nvSpPr>
        <p:spPr bwMode="auto">
          <a:xfrm>
            <a:off x="2123728" y="2355726"/>
            <a:ext cx="6480720" cy="2664296"/>
          </a:xfrm>
          <a:prstGeom prst="roundRect">
            <a:avLst/>
          </a:prstGeom>
          <a:gradFill flip="none" rotWithShape="1">
            <a:gsLst>
              <a:gs pos="0">
                <a:schemeClr val="accent1">
                  <a:lumMod val="67000"/>
                </a:schemeClr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6200000" scaled="1"/>
            <a:tileRect/>
          </a:gradFill>
          <a:ln w="12700" cap="flat" cmpd="sng" algn="ctr">
            <a:solidFill>
              <a:schemeClr val="accent1">
                <a:shade val="50000"/>
                <a:shade val="75000"/>
                <a:lumMod val="80000"/>
              </a:schemeClr>
            </a:solidFill>
            <a:prstDash val="solid"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2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42900" algn="l" rtl="0" eaLnBrk="1" fontAlgn="base" hangingPunct="1">
              <a:spcBef>
                <a:spcPct val="0"/>
              </a:spcBef>
              <a:spcAft>
                <a:spcPct val="0"/>
              </a:spcAft>
              <a:defRPr sz="2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685800" algn="l" rtl="0" eaLnBrk="1" fontAlgn="base" hangingPunct="1">
              <a:spcBef>
                <a:spcPct val="0"/>
              </a:spcBef>
              <a:spcAft>
                <a:spcPct val="0"/>
              </a:spcAft>
              <a:defRPr sz="2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1028700" algn="l" rtl="0" eaLnBrk="1" fontAlgn="base" hangingPunct="1">
              <a:spcBef>
                <a:spcPct val="0"/>
              </a:spcBef>
              <a:spcAft>
                <a:spcPct val="0"/>
              </a:spcAft>
              <a:defRPr sz="2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ru-RU" sz="2000" dirty="0" smtClean="0">
                <a:latin typeface="Calibri" pitchFamily="34" charset="0"/>
              </a:rPr>
              <a:t>построить </a:t>
            </a:r>
            <a:r>
              <a:rPr lang="ru-RU" sz="2400" b="1" dirty="0" smtClean="0">
                <a:latin typeface="Calibri" pitchFamily="34" charset="0"/>
              </a:rPr>
              <a:t>46</a:t>
            </a:r>
            <a:r>
              <a:rPr lang="ru-RU" sz="2000" dirty="0" smtClean="0">
                <a:latin typeface="Calibri" pitchFamily="34" charset="0"/>
              </a:rPr>
              <a:t> новых школ </a:t>
            </a:r>
          </a:p>
          <a:p>
            <a:endParaRPr lang="ru-RU" sz="2000" dirty="0" smtClean="0">
              <a:latin typeface="Calibri" pitchFamily="34" charset="0"/>
            </a:endParaRPr>
          </a:p>
          <a:p>
            <a:pPr lvl="1"/>
            <a:r>
              <a:rPr lang="ru-RU" sz="2000" dirty="0" smtClean="0">
                <a:latin typeface="Calibri" pitchFamily="34" charset="0"/>
              </a:rPr>
              <a:t>провести реконструкцию с увеличением объема (строительство пристроек) на </a:t>
            </a:r>
            <a:r>
              <a:rPr lang="ru-RU" sz="2400" b="1" dirty="0" smtClean="0">
                <a:latin typeface="Calibri" pitchFamily="34" charset="0"/>
              </a:rPr>
              <a:t>60</a:t>
            </a:r>
            <a:r>
              <a:rPr lang="ru-RU" sz="2000" dirty="0" smtClean="0">
                <a:latin typeface="Calibri" pitchFamily="34" charset="0"/>
              </a:rPr>
              <a:t> объектах образования </a:t>
            </a:r>
          </a:p>
          <a:p>
            <a:endParaRPr lang="ru-RU" sz="2000" dirty="0" smtClean="0">
              <a:latin typeface="Calibri" pitchFamily="34" charset="0"/>
            </a:endParaRPr>
          </a:p>
          <a:p>
            <a:pPr lvl="1"/>
            <a:r>
              <a:rPr lang="ru-RU" sz="2000" dirty="0" smtClean="0">
                <a:latin typeface="Calibri" pitchFamily="34" charset="0"/>
              </a:rPr>
              <a:t>провести капитальный ремонт </a:t>
            </a:r>
            <a:r>
              <a:rPr lang="ru-RU" sz="2400" b="1" dirty="0" smtClean="0">
                <a:latin typeface="Calibri" pitchFamily="34" charset="0"/>
              </a:rPr>
              <a:t>344</a:t>
            </a:r>
            <a:r>
              <a:rPr lang="ru-RU" sz="2000" dirty="0" smtClean="0">
                <a:latin typeface="Calibri" pitchFamily="34" charset="0"/>
              </a:rPr>
              <a:t> зданий имеющих высокую степень износа (свыше 50%)</a:t>
            </a:r>
            <a:endParaRPr lang="ru-RU" sz="2000" dirty="0">
              <a:latin typeface="Calibri" pitchFamily="34" charset="0"/>
            </a:endParaRPr>
          </a:p>
        </p:txBody>
      </p:sp>
      <p:graphicFrame>
        <p:nvGraphicFramePr>
          <p:cNvPr id="13" name="Схема 12"/>
          <p:cNvGraphicFramePr/>
          <p:nvPr/>
        </p:nvGraphicFramePr>
        <p:xfrm>
          <a:off x="107504" y="2427734"/>
          <a:ext cx="2543944" cy="25360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06486749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443" y="195486"/>
            <a:ext cx="639759" cy="720049"/>
          </a:xfrm>
          <a:prstGeom prst="rect">
            <a:avLst/>
          </a:prstGeom>
          <a:effectLst>
            <a:outerShdw blurRad="12700" dist="38100" dir="5400000" sx="99000" sy="99000" algn="t" rotWithShape="0">
              <a:prstClr val="black">
                <a:alpha val="29000"/>
              </a:prstClr>
            </a:outerShdw>
            <a:reflection blurRad="6350" stA="14000" endPos="31000" dir="5400000" sy="-100000" algn="bl" rotWithShape="0"/>
          </a:effectLst>
        </p:spPr>
      </p:pic>
      <p:sp>
        <p:nvSpPr>
          <p:cNvPr id="10" name="TextBox 9"/>
          <p:cNvSpPr txBox="1"/>
          <p:nvPr/>
        </p:nvSpPr>
        <p:spPr>
          <a:xfrm>
            <a:off x="1043608" y="309885"/>
            <a:ext cx="7848872" cy="461665"/>
          </a:xfrm>
          <a:prstGeom prst="rect">
            <a:avLst/>
          </a:prstGeom>
          <a:effectLst/>
        </p:spPr>
        <p:txBody>
          <a:bodyPr wrap="square">
            <a:spAutoFit/>
          </a:bodyPr>
          <a:lstStyle>
            <a:defPPr>
              <a:defRPr lang="ru-RU"/>
            </a:defPPr>
            <a:lvl1pPr>
              <a:defRPr sz="1600">
                <a:solidFill>
                  <a:schemeClr val="accent1">
                    <a:lumMod val="50000"/>
                  </a:schemeClr>
                </a:solidFill>
                <a:effectLst>
                  <a:outerShdw blurRad="50800" dist="25400" dir="600000" algn="ctr" rotWithShape="0">
                    <a:schemeClr val="tx1">
                      <a:lumMod val="50000"/>
                      <a:lumOff val="50000"/>
                      <a:alpha val="83000"/>
                    </a:schemeClr>
                  </a:outerShdw>
                </a:effectLst>
                <a:latin typeface="Franklin Gothic Book" panose="020B05030201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algn="ctr"/>
            <a:r>
              <a:rPr lang="ru-RU" sz="2400" dirty="0">
                <a:effectLst>
                  <a:outerShdw blurRad="76200" dist="25400" dir="600000" algn="ctr" rotWithShape="0">
                    <a:schemeClr val="tx1">
                      <a:lumMod val="50000"/>
                      <a:lumOff val="50000"/>
                      <a:alpha val="83000"/>
                    </a:schemeClr>
                  </a:outerShdw>
                </a:effectLst>
              </a:rPr>
              <a:t>Дополнительное образование детей</a:t>
            </a:r>
          </a:p>
        </p:txBody>
      </p:sp>
      <p:sp>
        <p:nvSpPr>
          <p:cNvPr id="4" name="Заголовок 8"/>
          <p:cNvSpPr txBox="1">
            <a:spLocks/>
          </p:cNvSpPr>
          <p:nvPr/>
        </p:nvSpPr>
        <p:spPr bwMode="auto">
          <a:xfrm>
            <a:off x="1259632" y="915535"/>
            <a:ext cx="7056784" cy="1152159"/>
          </a:xfrm>
          <a:prstGeom prst="roundRect">
            <a:avLst/>
          </a:prstGeom>
          <a:gradFill flip="none" rotWithShape="1">
            <a:gsLst>
              <a:gs pos="0">
                <a:schemeClr val="accent1">
                  <a:lumMod val="67000"/>
                </a:schemeClr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6200000" scaled="1"/>
            <a:tileRect/>
          </a:gradFill>
          <a:ln w="12700" cap="flat" cmpd="sng" algn="ctr">
            <a:solidFill>
              <a:schemeClr val="accent1">
                <a:shade val="50000"/>
                <a:shade val="75000"/>
                <a:lumMod val="80000"/>
              </a:schemeClr>
            </a:solidFill>
            <a:prstDash val="solid"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2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42900" algn="l" rtl="0" eaLnBrk="1" fontAlgn="base" hangingPunct="1">
              <a:spcBef>
                <a:spcPct val="0"/>
              </a:spcBef>
              <a:spcAft>
                <a:spcPct val="0"/>
              </a:spcAft>
              <a:defRPr sz="2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685800" algn="l" rtl="0" eaLnBrk="1" fontAlgn="base" hangingPunct="1">
              <a:spcBef>
                <a:spcPct val="0"/>
              </a:spcBef>
              <a:spcAft>
                <a:spcPct val="0"/>
              </a:spcAft>
              <a:defRPr sz="2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1028700" algn="l" rtl="0" eaLnBrk="1" fontAlgn="base" hangingPunct="1">
              <a:spcBef>
                <a:spcPct val="0"/>
              </a:spcBef>
              <a:spcAft>
                <a:spcPct val="0"/>
              </a:spcAft>
              <a:defRPr sz="2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000" b="1" kern="0" dirty="0">
                <a:latin typeface="Franklin Gothic Book" panose="020B0503020102020204" pitchFamily="34" charset="0"/>
              </a:rPr>
              <a:t>Реализация системной инициативы </a:t>
            </a:r>
            <a:r>
              <a:rPr lang="ru-RU" sz="2000" b="1" kern="0" dirty="0" smtClean="0">
                <a:latin typeface="Franklin Gothic Book" panose="020B0503020102020204" pitchFamily="34" charset="0"/>
              </a:rPr>
              <a:t/>
            </a:r>
            <a:br>
              <a:rPr lang="ru-RU" sz="2000" b="1" kern="0" dirty="0" smtClean="0">
                <a:latin typeface="Franklin Gothic Book" panose="020B0503020102020204" pitchFamily="34" charset="0"/>
              </a:rPr>
            </a:br>
            <a:r>
              <a:rPr lang="ru-RU" sz="2000" b="1" kern="0" dirty="0" smtClean="0">
                <a:latin typeface="Franklin Gothic Book" panose="020B0503020102020204" pitchFamily="34" charset="0"/>
              </a:rPr>
              <a:t>«</a:t>
            </a:r>
            <a:r>
              <a:rPr lang="ru-RU" sz="2000" b="1" kern="0" dirty="0">
                <a:latin typeface="Franklin Gothic Book" panose="020B0503020102020204" pitchFamily="34" charset="0"/>
              </a:rPr>
              <a:t>Новая модель системы </a:t>
            </a:r>
            <a:endParaRPr lang="en-US" sz="2000" b="1" kern="0" dirty="0" smtClean="0">
              <a:latin typeface="Franklin Gothic Book" panose="020B0503020102020204" pitchFamily="34" charset="0"/>
            </a:endParaRPr>
          </a:p>
          <a:p>
            <a:pPr algn="ctr"/>
            <a:r>
              <a:rPr lang="ru-RU" sz="2000" b="1" kern="0" dirty="0" smtClean="0">
                <a:latin typeface="Franklin Gothic Book" panose="020B0503020102020204" pitchFamily="34" charset="0"/>
              </a:rPr>
              <a:t>дополнительного </a:t>
            </a:r>
            <a:r>
              <a:rPr lang="ru-RU" sz="2000" b="1" kern="0" dirty="0">
                <a:latin typeface="Franklin Gothic Book" panose="020B0503020102020204" pitchFamily="34" charset="0"/>
              </a:rPr>
              <a:t>образования детей»</a:t>
            </a:r>
            <a:endParaRPr lang="ru-RU" sz="2000" kern="0" dirty="0">
              <a:latin typeface="Franklin Gothic Book" panose="020B05030201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355976" y="2283718"/>
            <a:ext cx="4464496" cy="1123712"/>
          </a:xfrm>
          <a:prstGeom prst="roundRect">
            <a:avLst/>
          </a:prstGeom>
          <a:noFill/>
          <a:ln w="12700">
            <a:solidFill>
              <a:schemeClr val="accent1">
                <a:shade val="50000"/>
                <a:shade val="75000"/>
                <a:lumMod val="80000"/>
              </a:schemeClr>
            </a:solidFill>
          </a:ln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2800">
                <a:solidFill>
                  <a:schemeClr val="tx2"/>
                </a:solidFill>
                <a:latin typeface="Franklin Gothic Book" panose="020B0503020102020204" pitchFamily="34" charset="0"/>
                <a:cs typeface="Times New Roman" pitchFamily="18" charset="0"/>
              </a:defRPr>
            </a:lvl1pPr>
          </a:lstStyle>
          <a:p>
            <a:r>
              <a:rPr lang="ru-RU" sz="2000" dirty="0" smtClean="0">
                <a:latin typeface="Calibri" pitchFamily="34" charset="0"/>
              </a:rPr>
              <a:t>На  основе кластерного подхода предусматривается создание </a:t>
            </a:r>
            <a:endParaRPr lang="en-US" sz="2000" dirty="0" smtClean="0">
              <a:latin typeface="Calibri" pitchFamily="34" charset="0"/>
            </a:endParaRPr>
          </a:p>
          <a:p>
            <a:r>
              <a:rPr lang="ru-RU" sz="2000" b="1" dirty="0" smtClean="0">
                <a:latin typeface="Calibri" pitchFamily="34" charset="0"/>
              </a:rPr>
              <a:t>4 </a:t>
            </a:r>
            <a:r>
              <a:rPr lang="ru-RU" sz="2000" dirty="0" smtClean="0">
                <a:latin typeface="Calibri" pitchFamily="34" charset="0"/>
              </a:rPr>
              <a:t>детских технопарков</a:t>
            </a:r>
            <a:endParaRPr lang="ru-RU" sz="2000" dirty="0">
              <a:latin typeface="Calibri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427984" y="3723878"/>
            <a:ext cx="4392488" cy="783193"/>
          </a:xfrm>
          <a:prstGeom prst="roundRect">
            <a:avLst/>
          </a:prstGeom>
          <a:noFill/>
          <a:ln w="12700">
            <a:solidFill>
              <a:schemeClr val="accent1">
                <a:shade val="50000"/>
                <a:shade val="75000"/>
                <a:lumMod val="80000"/>
              </a:schemeClr>
            </a:solidFill>
          </a:ln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2800">
                <a:solidFill>
                  <a:schemeClr val="tx2"/>
                </a:solidFill>
                <a:latin typeface="Franklin Gothic Book" panose="020B0503020102020204" pitchFamily="34" charset="0"/>
                <a:cs typeface="Times New Roman" pitchFamily="18" charset="0"/>
              </a:defRPr>
            </a:lvl1pPr>
          </a:lstStyle>
          <a:p>
            <a:r>
              <a:rPr lang="ru-RU" sz="2000" dirty="0" smtClean="0">
                <a:latin typeface="Calibri" pitchFamily="34" charset="0"/>
              </a:rPr>
              <a:t>В декабре 2015 года в Кольцово был открыт детский «</a:t>
            </a:r>
            <a:r>
              <a:rPr lang="ru-RU" sz="2000" dirty="0" err="1" smtClean="0">
                <a:latin typeface="Calibri" pitchFamily="34" charset="0"/>
              </a:rPr>
              <a:t>Биотехнопарк</a:t>
            </a:r>
            <a:r>
              <a:rPr lang="ru-RU" sz="2000" dirty="0" smtClean="0">
                <a:latin typeface="Calibri" pitchFamily="34" charset="0"/>
              </a:rPr>
              <a:t>»</a:t>
            </a:r>
            <a:endParaRPr lang="ru-RU" sz="2000" dirty="0">
              <a:latin typeface="Calibri" pitchFamily="34" charset="0"/>
            </a:endParaRPr>
          </a:p>
        </p:txBody>
      </p:sp>
      <p:pic>
        <p:nvPicPr>
          <p:cNvPr id="1026" name="Picture 2" descr="D:\tmp\gorodetsky_2015-ja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2211710"/>
            <a:ext cx="3888432" cy="259228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28785760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443" y="195486"/>
            <a:ext cx="639759" cy="720049"/>
          </a:xfrm>
          <a:prstGeom prst="rect">
            <a:avLst/>
          </a:prstGeom>
          <a:effectLst>
            <a:outerShdw blurRad="12700" dist="38100" dir="5400000" sx="99000" sy="99000" algn="t" rotWithShape="0">
              <a:prstClr val="black">
                <a:alpha val="29000"/>
              </a:prstClr>
            </a:outerShdw>
            <a:reflection blurRad="6350" stA="14000" endPos="31000" dir="5400000" sy="-100000" algn="bl" rotWithShape="0"/>
          </a:effectLst>
        </p:spPr>
      </p:pic>
      <p:sp>
        <p:nvSpPr>
          <p:cNvPr id="10" name="TextBox 9"/>
          <p:cNvSpPr txBox="1"/>
          <p:nvPr/>
        </p:nvSpPr>
        <p:spPr>
          <a:xfrm>
            <a:off x="1043608" y="309885"/>
            <a:ext cx="7848872" cy="461665"/>
          </a:xfrm>
          <a:prstGeom prst="rect">
            <a:avLst/>
          </a:prstGeom>
          <a:effectLst/>
        </p:spPr>
        <p:txBody>
          <a:bodyPr wrap="square">
            <a:spAutoFit/>
          </a:bodyPr>
          <a:lstStyle>
            <a:defPPr>
              <a:defRPr lang="ru-RU"/>
            </a:defPPr>
            <a:lvl1pPr>
              <a:defRPr sz="1600">
                <a:solidFill>
                  <a:schemeClr val="accent1">
                    <a:lumMod val="50000"/>
                  </a:schemeClr>
                </a:solidFill>
                <a:effectLst>
                  <a:outerShdw blurRad="50800" dist="25400" dir="600000" algn="ctr" rotWithShape="0">
                    <a:schemeClr val="tx1">
                      <a:lumMod val="50000"/>
                      <a:lumOff val="50000"/>
                      <a:alpha val="83000"/>
                    </a:schemeClr>
                  </a:outerShdw>
                </a:effectLst>
                <a:latin typeface="Franklin Gothic Book" panose="020B05030201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algn="ctr"/>
            <a:r>
              <a:rPr lang="ru-RU" sz="2400" dirty="0">
                <a:effectLst>
                  <a:outerShdw blurRad="76200" dist="25400" dir="600000" algn="ctr" rotWithShape="0">
                    <a:schemeClr val="tx1">
                      <a:lumMod val="50000"/>
                      <a:lumOff val="50000"/>
                      <a:alpha val="83000"/>
                    </a:schemeClr>
                  </a:outerShdw>
                </a:effectLst>
              </a:rPr>
              <a:t>Поддержка одаренных детей и молодёжи</a:t>
            </a:r>
          </a:p>
        </p:txBody>
      </p:sp>
      <p:graphicFrame>
        <p:nvGraphicFramePr>
          <p:cNvPr id="8" name="Схема 7"/>
          <p:cNvGraphicFramePr/>
          <p:nvPr>
            <p:extLst>
              <p:ext uri="{D42A27DB-BD31-4B8C-83A1-F6EECF244321}">
                <p14:modId xmlns:p14="http://schemas.microsoft.com/office/powerpoint/2010/main" val="1472282658"/>
              </p:ext>
            </p:extLst>
          </p:nvPr>
        </p:nvGraphicFramePr>
        <p:xfrm>
          <a:off x="899592" y="843558"/>
          <a:ext cx="7776864" cy="34001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1259632" y="1192972"/>
            <a:ext cx="6480720" cy="442674"/>
          </a:xfrm>
          <a:prstGeom prst="roundRect">
            <a:avLst/>
          </a:prstGeom>
          <a:noFill/>
          <a:ln w="12700">
            <a:solidFill>
              <a:schemeClr val="accent1">
                <a:shade val="50000"/>
                <a:shade val="75000"/>
                <a:lumMod val="80000"/>
              </a:schemeClr>
            </a:solidFill>
          </a:ln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2800">
                <a:solidFill>
                  <a:schemeClr val="tx2"/>
                </a:solidFill>
                <a:latin typeface="Franklin Gothic Book" panose="020B0503020102020204" pitchFamily="34" charset="0"/>
                <a:cs typeface="Times New Roman" pitchFamily="18" charset="0"/>
              </a:defRPr>
            </a:lvl1pPr>
          </a:lstStyle>
          <a:p>
            <a:r>
              <a:rPr lang="ru-RU" sz="2000" dirty="0" smtClean="0"/>
              <a:t>Процент школьников, обучающихся по ФГОС </a:t>
            </a:r>
            <a:endParaRPr lang="ru-RU" sz="2400" b="1" dirty="0" smtClean="0">
              <a:latin typeface="Calibri" pitchFamily="34" charset="0"/>
            </a:endParaRPr>
          </a:p>
        </p:txBody>
      </p:sp>
      <p:pic>
        <p:nvPicPr>
          <p:cNvPr id="4098" name="Picture 2" descr="D:\tmp\img_3109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99592" y="3363838"/>
            <a:ext cx="2232248" cy="148578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099" name="Picture 3" descr="D:\tmp\img_8941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419872" y="3388436"/>
            <a:ext cx="2232248" cy="148757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100" name="Picture 4" descr="D:\tmp\img_1401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975248" y="3363838"/>
            <a:ext cx="2269160" cy="151216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86847106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443" y="195486"/>
            <a:ext cx="639759" cy="720049"/>
          </a:xfrm>
          <a:prstGeom prst="rect">
            <a:avLst/>
          </a:prstGeom>
          <a:effectLst>
            <a:outerShdw blurRad="12700" dist="38100" dir="5400000" sx="99000" sy="99000" algn="t" rotWithShape="0">
              <a:prstClr val="black">
                <a:alpha val="29000"/>
              </a:prstClr>
            </a:outerShdw>
            <a:reflection blurRad="6350" stA="14000" endPos="31000" dir="5400000" sy="-100000" algn="bl" rotWithShape="0"/>
          </a:effectLst>
        </p:spPr>
      </p:pic>
      <p:sp>
        <p:nvSpPr>
          <p:cNvPr id="10" name="TextBox 9"/>
          <p:cNvSpPr txBox="1"/>
          <p:nvPr/>
        </p:nvSpPr>
        <p:spPr>
          <a:xfrm>
            <a:off x="1043608" y="309885"/>
            <a:ext cx="7848872" cy="461665"/>
          </a:xfrm>
          <a:prstGeom prst="rect">
            <a:avLst/>
          </a:prstGeom>
          <a:effectLst/>
        </p:spPr>
        <p:txBody>
          <a:bodyPr wrap="square">
            <a:spAutoFit/>
          </a:bodyPr>
          <a:lstStyle>
            <a:defPPr>
              <a:defRPr lang="ru-RU"/>
            </a:defPPr>
            <a:lvl1pPr>
              <a:defRPr sz="1600">
                <a:solidFill>
                  <a:schemeClr val="accent1">
                    <a:lumMod val="50000"/>
                  </a:schemeClr>
                </a:solidFill>
                <a:effectLst>
                  <a:outerShdw blurRad="50800" dist="25400" dir="600000" algn="ctr" rotWithShape="0">
                    <a:schemeClr val="tx1">
                      <a:lumMod val="50000"/>
                      <a:lumOff val="50000"/>
                      <a:alpha val="83000"/>
                    </a:schemeClr>
                  </a:outerShdw>
                </a:effectLst>
                <a:latin typeface="Franklin Gothic Book" panose="020B05030201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algn="ctr"/>
            <a:r>
              <a:rPr lang="ru-RU" sz="2400" dirty="0">
                <a:effectLst>
                  <a:outerShdw blurRad="76200" dist="25400" dir="600000" algn="ctr" rotWithShape="0">
                    <a:schemeClr val="tx1">
                      <a:lumMod val="50000"/>
                      <a:lumOff val="50000"/>
                      <a:alpha val="83000"/>
                    </a:schemeClr>
                  </a:outerShdw>
                </a:effectLst>
              </a:rPr>
              <a:t>Поддержка одаренных детей и молодёжи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3779912" y="1458695"/>
            <a:ext cx="5112682" cy="827505"/>
          </a:xfrm>
          <a:prstGeom prst="roundRect">
            <a:avLst/>
          </a:prstGeom>
          <a:gradFill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5400000" scaled="1"/>
          </a:gradFill>
          <a:ln w="25400">
            <a:solidFill>
              <a:schemeClr val="accent3">
                <a:lumMod val="60000"/>
                <a:lumOff val="40000"/>
              </a:schemeClr>
            </a:solidFill>
          </a:ln>
          <a:effectLst/>
        </p:spPr>
        <p:txBody>
          <a:bodyPr vert="horz" wrap="square" lIns="131102" tIns="65552" rIns="131102" bIns="65552" rtlCol="0" anchor="ctr">
            <a:spAutoFit/>
          </a:bodyPr>
          <a:lstStyle/>
          <a:p>
            <a:pPr algn="ctr" defTabSz="1310994"/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Franklin Gothic Book" panose="020B0503020102020204" pitchFamily="34" charset="0"/>
                <a:cs typeface="Times New Roman" panose="02020603050405020304" pitchFamily="18" charset="0"/>
              </a:rPr>
              <a:t>Проект «Развитие сети специализированных классов»</a:t>
            </a:r>
            <a:endParaRPr lang="ru-RU" sz="2000" b="1" dirty="0">
              <a:solidFill>
                <a:schemeClr val="accent1">
                  <a:lumMod val="50000"/>
                </a:schemeClr>
              </a:solidFill>
              <a:latin typeface="Franklin Gothic Book" panose="020B05030201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779896" y="3005610"/>
            <a:ext cx="5112584" cy="1508543"/>
          </a:xfrm>
          <a:prstGeom prst="roundRect">
            <a:avLst/>
          </a:prstGeom>
          <a:gradFill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5400000" scaled="1"/>
          </a:gradFill>
          <a:ln w="25400">
            <a:solidFill>
              <a:schemeClr val="accent3">
                <a:lumMod val="60000"/>
                <a:lumOff val="40000"/>
              </a:schemeClr>
            </a:solidFill>
          </a:ln>
          <a:effectLst/>
        </p:spPr>
        <p:txBody>
          <a:bodyPr vert="horz" wrap="square" lIns="131102" tIns="65552" rIns="131102" bIns="65552" rtlCol="0" anchor="ctr">
            <a:spAutoFit/>
          </a:bodyPr>
          <a:lstStyle/>
          <a:p>
            <a:pPr algn="ctr" defTabSz="1310994"/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Franklin Gothic Book" panose="020B0503020102020204" pitchFamily="34" charset="0"/>
                <a:cs typeface="Times New Roman" panose="02020603050405020304" pitchFamily="18" charset="0"/>
              </a:rPr>
              <a:t>Проект «Инженерные компетенции – </a:t>
            </a:r>
            <a:endParaRPr lang="ru-RU" sz="2000" dirty="0" smtClean="0">
              <a:solidFill>
                <a:schemeClr val="accent1">
                  <a:lumMod val="50000"/>
                </a:schemeClr>
              </a:solidFill>
              <a:latin typeface="Franklin Gothic Book" panose="020B0503020102020204" pitchFamily="34" charset="0"/>
              <a:cs typeface="Times New Roman" panose="02020603050405020304" pitchFamily="18" charset="0"/>
            </a:endParaRPr>
          </a:p>
          <a:p>
            <a:pPr algn="ctr" defTabSz="1310994"/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  <a:latin typeface="Franklin Gothic Book" panose="020B0503020102020204" pitchFamily="34" charset="0"/>
                <a:cs typeface="Times New Roman" panose="02020603050405020304" pitchFamily="18" charset="0"/>
              </a:rPr>
              <a:t>сила </a:t>
            </a:r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Franklin Gothic Book" panose="020B0503020102020204" pitchFamily="34" charset="0"/>
                <a:cs typeface="Times New Roman" panose="02020603050405020304" pitchFamily="18" charset="0"/>
              </a:rPr>
              <a:t>развития Родины</a:t>
            </a:r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  <a:latin typeface="Franklin Gothic Book" panose="020B0503020102020204" pitchFamily="34" charset="0"/>
                <a:cs typeface="Times New Roman" panose="02020603050405020304" pitchFamily="18" charset="0"/>
              </a:rPr>
              <a:t>»</a:t>
            </a: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  <a:latin typeface="Franklin Gothic Book" panose="020B0503020102020204" pitchFamily="34" charset="0"/>
                <a:cs typeface="Times New Roman" panose="02020603050405020304" pitchFamily="18" charset="0"/>
              </a:rPr>
              <a:t/>
            </a:r>
            <a:br>
              <a:rPr lang="en-US" sz="2000" dirty="0" smtClean="0">
                <a:solidFill>
                  <a:schemeClr val="accent1">
                    <a:lumMod val="50000"/>
                  </a:schemeClr>
                </a:solidFill>
                <a:latin typeface="Franklin Gothic Book" panose="020B0503020102020204" pitchFamily="34" charset="0"/>
                <a:cs typeface="Times New Roman" panose="02020603050405020304" pitchFamily="18" charset="0"/>
              </a:rPr>
            </a:br>
            <a:endParaRPr lang="ru-RU" sz="2000" b="1" dirty="0">
              <a:solidFill>
                <a:schemeClr val="accent1">
                  <a:lumMod val="50000"/>
                </a:schemeClr>
              </a:solidFill>
              <a:latin typeface="Franklin Gothic Book" panose="020B05030201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2926251"/>
            <a:ext cx="2416341" cy="173976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1042643"/>
            <a:ext cx="2416341" cy="173976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86847106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443" y="195486"/>
            <a:ext cx="639759" cy="720049"/>
          </a:xfrm>
          <a:prstGeom prst="rect">
            <a:avLst/>
          </a:prstGeom>
          <a:effectLst>
            <a:outerShdw blurRad="12700" dist="38100" dir="5400000" sx="99000" sy="99000" algn="t" rotWithShape="0">
              <a:prstClr val="black">
                <a:alpha val="29000"/>
              </a:prstClr>
            </a:outerShdw>
            <a:reflection blurRad="6350" stA="14000" endPos="31000" dir="5400000" sy="-100000" algn="bl" rotWithShape="0"/>
          </a:effectLst>
        </p:spPr>
      </p:pic>
      <p:sp>
        <p:nvSpPr>
          <p:cNvPr id="10" name="TextBox 9"/>
          <p:cNvSpPr txBox="1"/>
          <p:nvPr/>
        </p:nvSpPr>
        <p:spPr>
          <a:xfrm>
            <a:off x="1043608" y="309885"/>
            <a:ext cx="7848872" cy="461665"/>
          </a:xfrm>
          <a:prstGeom prst="rect">
            <a:avLst/>
          </a:prstGeom>
          <a:effectLst/>
        </p:spPr>
        <p:txBody>
          <a:bodyPr wrap="square">
            <a:spAutoFit/>
          </a:bodyPr>
          <a:lstStyle>
            <a:defPPr>
              <a:defRPr lang="ru-RU"/>
            </a:defPPr>
            <a:lvl1pPr>
              <a:defRPr sz="1600">
                <a:solidFill>
                  <a:schemeClr val="accent1">
                    <a:lumMod val="50000"/>
                  </a:schemeClr>
                </a:solidFill>
                <a:effectLst>
                  <a:outerShdw blurRad="50800" dist="25400" dir="600000" algn="ctr" rotWithShape="0">
                    <a:schemeClr val="tx1">
                      <a:lumMod val="50000"/>
                      <a:lumOff val="50000"/>
                      <a:alpha val="83000"/>
                    </a:schemeClr>
                  </a:outerShdw>
                </a:effectLst>
                <a:latin typeface="Franklin Gothic Book" panose="020B05030201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algn="ctr"/>
            <a:r>
              <a:rPr lang="ru-RU" sz="2400" dirty="0">
                <a:effectLst>
                  <a:outerShdw blurRad="76200" dist="25400" dir="600000" algn="ctr" rotWithShape="0">
                    <a:schemeClr val="tx1">
                      <a:lumMod val="50000"/>
                      <a:lumOff val="50000"/>
                      <a:alpha val="83000"/>
                    </a:schemeClr>
                  </a:outerShdw>
                </a:effectLst>
              </a:rPr>
              <a:t>Поддержка одаренных детей и молодёжи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635896" y="1079103"/>
            <a:ext cx="5112584" cy="1508543"/>
          </a:xfrm>
          <a:prstGeom prst="roundRect">
            <a:avLst/>
          </a:prstGeom>
          <a:gradFill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5400000" scaled="1"/>
          </a:gradFill>
          <a:ln w="25400">
            <a:solidFill>
              <a:schemeClr val="accent3">
                <a:lumMod val="60000"/>
                <a:lumOff val="40000"/>
              </a:schemeClr>
            </a:solidFill>
          </a:ln>
          <a:effectLst/>
        </p:spPr>
        <p:txBody>
          <a:bodyPr vert="horz" wrap="square" lIns="131102" tIns="65552" rIns="131102" bIns="65552" rtlCol="0" anchor="ctr">
            <a:spAutoFit/>
          </a:bodyPr>
          <a:lstStyle/>
          <a:p>
            <a:pPr algn="ctr" defTabSz="1310994"/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Franklin Gothic Book" panose="020B0503020102020204" pitchFamily="34" charset="0"/>
                <a:cs typeface="Times New Roman" panose="02020603050405020304" pitchFamily="18" charset="0"/>
              </a:rPr>
              <a:t>Проект «Инженерные компетенции – </a:t>
            </a:r>
            <a:endParaRPr lang="ru-RU" sz="2000" dirty="0" smtClean="0">
              <a:solidFill>
                <a:schemeClr val="accent1">
                  <a:lumMod val="50000"/>
                </a:schemeClr>
              </a:solidFill>
              <a:latin typeface="Franklin Gothic Book" panose="020B0503020102020204" pitchFamily="34" charset="0"/>
              <a:cs typeface="Times New Roman" panose="02020603050405020304" pitchFamily="18" charset="0"/>
            </a:endParaRPr>
          </a:p>
          <a:p>
            <a:pPr algn="ctr" defTabSz="1310994"/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  <a:latin typeface="Franklin Gothic Book" panose="020B0503020102020204" pitchFamily="34" charset="0"/>
                <a:cs typeface="Times New Roman" panose="02020603050405020304" pitchFamily="18" charset="0"/>
              </a:rPr>
              <a:t>сила </a:t>
            </a:r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Franklin Gothic Book" panose="020B0503020102020204" pitchFamily="34" charset="0"/>
                <a:cs typeface="Times New Roman" panose="02020603050405020304" pitchFamily="18" charset="0"/>
              </a:rPr>
              <a:t>развития Родины</a:t>
            </a:r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  <a:latin typeface="Franklin Gothic Book" panose="020B0503020102020204" pitchFamily="34" charset="0"/>
                <a:cs typeface="Times New Roman" panose="02020603050405020304" pitchFamily="18" charset="0"/>
              </a:rPr>
              <a:t>»</a:t>
            </a: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  <a:latin typeface="Franklin Gothic Book" panose="020B0503020102020204" pitchFamily="34" charset="0"/>
                <a:cs typeface="Times New Roman" panose="02020603050405020304" pitchFamily="18" charset="0"/>
              </a:rPr>
              <a:t/>
            </a:r>
            <a:br>
              <a:rPr lang="en-US" sz="2000" dirty="0" smtClean="0">
                <a:solidFill>
                  <a:schemeClr val="accent1">
                    <a:lumMod val="50000"/>
                  </a:schemeClr>
                </a:solidFill>
                <a:latin typeface="Franklin Gothic Book" panose="020B0503020102020204" pitchFamily="34" charset="0"/>
                <a:cs typeface="Times New Roman" panose="02020603050405020304" pitchFamily="18" charset="0"/>
              </a:rPr>
            </a:br>
            <a:endParaRPr lang="ru-RU" sz="2000" b="1" dirty="0">
              <a:solidFill>
                <a:schemeClr val="accent1">
                  <a:lumMod val="50000"/>
                </a:schemeClr>
              </a:solidFill>
              <a:latin typeface="Franklin Gothic Book" panose="020B05030201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2926251"/>
            <a:ext cx="2416341" cy="173976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1042643"/>
            <a:ext cx="2416341" cy="173976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8" name="TextBox 7"/>
          <p:cNvSpPr txBox="1"/>
          <p:nvPr/>
        </p:nvSpPr>
        <p:spPr>
          <a:xfrm>
            <a:off x="3776642" y="3616453"/>
            <a:ext cx="5112584" cy="827505"/>
          </a:xfrm>
          <a:prstGeom prst="roundRect">
            <a:avLst/>
          </a:prstGeom>
          <a:gradFill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5400000" scaled="1"/>
          </a:gradFill>
          <a:ln w="25400">
            <a:solidFill>
              <a:schemeClr val="accent3">
                <a:lumMod val="60000"/>
                <a:lumOff val="40000"/>
              </a:schemeClr>
            </a:solidFill>
          </a:ln>
          <a:effectLst/>
        </p:spPr>
        <p:txBody>
          <a:bodyPr vert="horz" wrap="square" lIns="131102" tIns="65552" rIns="131102" bIns="65552" rtlCol="0" anchor="ctr">
            <a:spAutoFit/>
          </a:bodyPr>
          <a:lstStyle>
            <a:defPPr>
              <a:defRPr lang="ru-RU"/>
            </a:defPPr>
            <a:lvl1pPr algn="ctr" defTabSz="1310994">
              <a:defRPr sz="2000">
                <a:solidFill>
                  <a:schemeClr val="accent1">
                    <a:lumMod val="50000"/>
                  </a:schemeClr>
                </a:solidFill>
                <a:latin typeface="Franklin Gothic Book" panose="020B0503020102020204" pitchFamily="34" charset="0"/>
                <a:cs typeface="Times New Roman" panose="02020603050405020304" pitchFamily="18" charset="0"/>
              </a:defRPr>
            </a:lvl1pPr>
          </a:lstStyle>
          <a:p>
            <a:r>
              <a:rPr lang="ru-RU" dirty="0"/>
              <a:t>Региональные ресурсные центры инженерных компетенций</a:t>
            </a:r>
          </a:p>
        </p:txBody>
      </p:sp>
      <p:sp>
        <p:nvSpPr>
          <p:cNvPr id="7" name="Стрелка вниз 6"/>
          <p:cNvSpPr/>
          <p:nvPr/>
        </p:nvSpPr>
        <p:spPr bwMode="auto">
          <a:xfrm>
            <a:off x="5580112" y="2427734"/>
            <a:ext cx="1152128" cy="1080120"/>
          </a:xfrm>
          <a:prstGeom prst="downArrow">
            <a:avLst>
              <a:gd name="adj1" fmla="val 51269"/>
              <a:gd name="adj2" fmla="val 45259"/>
            </a:avLst>
          </a:prstGeom>
          <a:gradFill flip="none" rotWithShape="1">
            <a:gsLst>
              <a:gs pos="0">
                <a:schemeClr val="accent6">
                  <a:lumMod val="67000"/>
                </a:schemeClr>
              </a:gs>
              <a:gs pos="48000">
                <a:schemeClr val="accent6">
                  <a:lumMod val="97000"/>
                  <a:lumOff val="3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16200000" scaled="1"/>
            <a:tileRect/>
          </a:gradFill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342900" marR="0" indent="-342900" algn="ctr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</a:pPr>
            <a:endParaRPr kumimoji="0" lang="ru-RU" sz="2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798837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443" y="195486"/>
            <a:ext cx="639759" cy="720049"/>
          </a:xfrm>
          <a:prstGeom prst="rect">
            <a:avLst/>
          </a:prstGeom>
          <a:effectLst>
            <a:outerShdw blurRad="12700" dist="38100" dir="5400000" sx="99000" sy="99000" algn="t" rotWithShape="0">
              <a:prstClr val="black">
                <a:alpha val="29000"/>
              </a:prstClr>
            </a:outerShdw>
            <a:reflection blurRad="6350" stA="14000" endPos="31000" dir="5400000" sy="-100000" algn="bl" rotWithShape="0"/>
          </a:effectLst>
        </p:spPr>
      </p:pic>
      <p:sp>
        <p:nvSpPr>
          <p:cNvPr id="10" name="TextBox 9"/>
          <p:cNvSpPr txBox="1"/>
          <p:nvPr/>
        </p:nvSpPr>
        <p:spPr>
          <a:xfrm>
            <a:off x="1043608" y="309885"/>
            <a:ext cx="7848872" cy="461665"/>
          </a:xfrm>
          <a:prstGeom prst="rect">
            <a:avLst/>
          </a:prstGeom>
          <a:effectLst/>
        </p:spPr>
        <p:txBody>
          <a:bodyPr wrap="square">
            <a:spAutoFit/>
          </a:bodyPr>
          <a:lstStyle>
            <a:defPPr>
              <a:defRPr lang="ru-RU"/>
            </a:defPPr>
            <a:lvl1pPr>
              <a:defRPr sz="1600">
                <a:solidFill>
                  <a:schemeClr val="accent1">
                    <a:lumMod val="50000"/>
                  </a:schemeClr>
                </a:solidFill>
                <a:effectLst>
                  <a:outerShdw blurRad="50800" dist="25400" dir="600000" algn="ctr" rotWithShape="0">
                    <a:schemeClr val="tx1">
                      <a:lumMod val="50000"/>
                      <a:lumOff val="50000"/>
                      <a:alpha val="83000"/>
                    </a:schemeClr>
                  </a:outerShdw>
                </a:effectLst>
                <a:latin typeface="Franklin Gothic Book" panose="020B05030201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algn="ctr"/>
            <a:r>
              <a:rPr lang="ru-RU" sz="2400" dirty="0">
                <a:effectLst>
                  <a:outerShdw blurRad="76200" dist="25400" dir="600000" algn="ctr" rotWithShape="0">
                    <a:schemeClr val="tx1">
                      <a:lumMod val="50000"/>
                      <a:lumOff val="50000"/>
                      <a:alpha val="83000"/>
                    </a:schemeClr>
                  </a:outerShdw>
                </a:effectLst>
              </a:rPr>
              <a:t>Поддержка одаренных детей и молодёжи</a:t>
            </a:r>
          </a:p>
        </p:txBody>
      </p:sp>
      <p:sp>
        <p:nvSpPr>
          <p:cNvPr id="4" name="Заголовок 8"/>
          <p:cNvSpPr txBox="1">
            <a:spLocks/>
          </p:cNvSpPr>
          <p:nvPr/>
        </p:nvSpPr>
        <p:spPr bwMode="auto">
          <a:xfrm>
            <a:off x="1187624" y="843558"/>
            <a:ext cx="7416824" cy="1008112"/>
          </a:xfrm>
          <a:prstGeom prst="roundRect">
            <a:avLst/>
          </a:prstGeom>
          <a:gradFill flip="none" rotWithShape="1">
            <a:gsLst>
              <a:gs pos="0">
                <a:schemeClr val="accent1">
                  <a:lumMod val="67000"/>
                </a:schemeClr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6200000" scaled="1"/>
            <a:tileRect/>
          </a:gradFill>
          <a:ln w="12700" cap="flat" cmpd="sng" algn="ctr">
            <a:solidFill>
              <a:schemeClr val="accent1">
                <a:shade val="50000"/>
                <a:shade val="75000"/>
                <a:lumMod val="80000"/>
              </a:schemeClr>
            </a:solidFill>
            <a:prstDash val="solid"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2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42900" algn="l" rtl="0" eaLnBrk="1" fontAlgn="base" hangingPunct="1">
              <a:spcBef>
                <a:spcPct val="0"/>
              </a:spcBef>
              <a:spcAft>
                <a:spcPct val="0"/>
              </a:spcAft>
              <a:defRPr sz="2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685800" algn="l" rtl="0" eaLnBrk="1" fontAlgn="base" hangingPunct="1">
              <a:spcBef>
                <a:spcPct val="0"/>
              </a:spcBef>
              <a:spcAft>
                <a:spcPct val="0"/>
              </a:spcAft>
              <a:defRPr sz="2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1028700" algn="l" rtl="0" eaLnBrk="1" fontAlgn="base" hangingPunct="1">
              <a:spcBef>
                <a:spcPct val="0"/>
              </a:spcBef>
              <a:spcAft>
                <a:spcPct val="0"/>
              </a:spcAft>
              <a:defRPr sz="2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000" b="1" kern="0" dirty="0">
                <a:latin typeface="Franklin Gothic Book" panose="020B0503020102020204" pitchFamily="34" charset="0"/>
              </a:rPr>
              <a:t>В рейтинг 500 лучших образовательных организаций России включены 16 школ Новосибирской области</a:t>
            </a:r>
            <a:endParaRPr lang="ru-RU" sz="2000" kern="0" dirty="0">
              <a:latin typeface="Franklin Gothic Book" panose="020B050302010202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12"/>
          <a:stretch/>
        </p:blipFill>
        <p:spPr>
          <a:xfrm>
            <a:off x="395536" y="1929837"/>
            <a:ext cx="2601855" cy="183004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184" y="1926757"/>
            <a:ext cx="2448272" cy="183620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7" name="Скругленный прямоугольник 6"/>
          <p:cNvSpPr/>
          <p:nvPr/>
        </p:nvSpPr>
        <p:spPr>
          <a:xfrm>
            <a:off x="251520" y="4011910"/>
            <a:ext cx="3016336" cy="827505"/>
          </a:xfrm>
          <a:prstGeom prst="roundRect">
            <a:avLst/>
          </a:prstGeom>
          <a:gradFill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5400000" scaled="1"/>
          </a:gradFill>
          <a:ln w="25400">
            <a:solidFill>
              <a:schemeClr val="accent3">
                <a:lumMod val="60000"/>
                <a:lumOff val="40000"/>
              </a:schemeClr>
            </a:solidFill>
          </a:ln>
          <a:effectLst/>
        </p:spPr>
        <p:txBody>
          <a:bodyPr vert="horz" wrap="square" lIns="131102" tIns="65552" rIns="131102" bIns="65552" rtlCol="0" anchor="ctr">
            <a:spAutoFit/>
          </a:bodyPr>
          <a:lstStyle/>
          <a:p>
            <a:pPr algn="ctr" defTabSz="1310994"/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Franklin Gothic Book" panose="020B0503020102020204" pitchFamily="34" charset="0"/>
                <a:cs typeface="Times New Roman" panose="02020603050405020304" pitchFamily="18" charset="0"/>
              </a:rPr>
              <a:t>МБОУ Гимназия №</a:t>
            </a:r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  <a:latin typeface="Franklin Gothic Book" panose="020B0503020102020204" pitchFamily="34" charset="0"/>
                <a:cs typeface="Times New Roman" panose="02020603050405020304" pitchFamily="18" charset="0"/>
              </a:rPr>
              <a:t>1</a:t>
            </a:r>
          </a:p>
          <a:p>
            <a:pPr algn="ctr" defTabSz="1310994"/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Franklin Gothic Book" panose="020B0503020102020204" pitchFamily="34" charset="0"/>
                <a:cs typeface="Times New Roman" panose="02020603050405020304" pitchFamily="18" charset="0"/>
              </a:rPr>
              <a:t>18 место</a:t>
            </a:r>
            <a:endParaRPr lang="ru-RU" sz="2000" b="1" dirty="0">
              <a:solidFill>
                <a:schemeClr val="accent1">
                  <a:lumMod val="50000"/>
                </a:schemeClr>
              </a:solidFill>
              <a:latin typeface="Franklin Gothic Book" panose="020B05030201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6084168" y="4083918"/>
            <a:ext cx="2736304" cy="827505"/>
          </a:xfrm>
          <a:prstGeom prst="roundRect">
            <a:avLst/>
          </a:prstGeom>
          <a:gradFill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5400000" scaled="1"/>
          </a:gradFill>
          <a:ln w="25400">
            <a:solidFill>
              <a:schemeClr val="accent3">
                <a:lumMod val="60000"/>
                <a:lumOff val="40000"/>
              </a:schemeClr>
            </a:solidFill>
          </a:ln>
          <a:effectLst/>
        </p:spPr>
        <p:txBody>
          <a:bodyPr vert="horz" wrap="square" lIns="131102" tIns="65552" rIns="131102" bIns="65552" rtlCol="0" anchor="ctr">
            <a:spAutoFit/>
          </a:bodyPr>
          <a:lstStyle/>
          <a:p>
            <a:pPr algn="ctr" defTabSz="1310994"/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Franklin Gothic Book" panose="020B0503020102020204" pitchFamily="34" charset="0"/>
                <a:cs typeface="Times New Roman" panose="02020603050405020304" pitchFamily="18" charset="0"/>
              </a:rPr>
              <a:t>СУНЦ </a:t>
            </a:r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  <a:latin typeface="Franklin Gothic Book" panose="020B0503020102020204" pitchFamily="34" charset="0"/>
                <a:cs typeface="Times New Roman" panose="02020603050405020304" pitchFamily="18" charset="0"/>
              </a:rPr>
              <a:t>НГУ</a:t>
            </a:r>
          </a:p>
          <a:p>
            <a:pPr algn="ctr" defTabSz="1310994"/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Franklin Gothic Book" panose="020B0503020102020204" pitchFamily="34" charset="0"/>
                <a:cs typeface="Times New Roman" panose="02020603050405020304" pitchFamily="18" charset="0"/>
              </a:rPr>
              <a:t>22 место</a:t>
            </a:r>
            <a:endParaRPr lang="ru-RU" sz="2000" b="1" dirty="0">
              <a:solidFill>
                <a:schemeClr val="accent1">
                  <a:lumMod val="50000"/>
                </a:schemeClr>
              </a:solidFill>
              <a:latin typeface="Franklin Gothic Book" panose="020B05030201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9" name="Picture 2" descr="F:\231015_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67856" y="1923678"/>
            <a:ext cx="2600288" cy="187220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934595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443" y="195486"/>
            <a:ext cx="639759" cy="720049"/>
          </a:xfrm>
          <a:prstGeom prst="rect">
            <a:avLst/>
          </a:prstGeom>
          <a:effectLst>
            <a:outerShdw blurRad="12700" dist="38100" dir="5400000" sx="99000" sy="99000" algn="t" rotWithShape="0">
              <a:prstClr val="black">
                <a:alpha val="29000"/>
              </a:prstClr>
            </a:outerShdw>
            <a:reflection blurRad="6350" stA="14000" endPos="31000" dir="5400000" sy="-100000" algn="bl" rotWithShape="0"/>
          </a:effectLst>
        </p:spPr>
      </p:pic>
      <p:sp>
        <p:nvSpPr>
          <p:cNvPr id="10" name="TextBox 9"/>
          <p:cNvSpPr txBox="1"/>
          <p:nvPr/>
        </p:nvSpPr>
        <p:spPr>
          <a:xfrm>
            <a:off x="1043608" y="309885"/>
            <a:ext cx="7848872" cy="461665"/>
          </a:xfrm>
          <a:prstGeom prst="rect">
            <a:avLst/>
          </a:prstGeom>
          <a:effectLst/>
        </p:spPr>
        <p:txBody>
          <a:bodyPr wrap="square">
            <a:spAutoFit/>
          </a:bodyPr>
          <a:lstStyle>
            <a:defPPr>
              <a:defRPr lang="ru-RU"/>
            </a:defPPr>
            <a:lvl1pPr>
              <a:defRPr sz="1600">
                <a:solidFill>
                  <a:schemeClr val="accent1">
                    <a:lumMod val="50000"/>
                  </a:schemeClr>
                </a:solidFill>
                <a:effectLst>
                  <a:outerShdw blurRad="50800" dist="25400" dir="600000" algn="ctr" rotWithShape="0">
                    <a:schemeClr val="tx1">
                      <a:lumMod val="50000"/>
                      <a:lumOff val="50000"/>
                      <a:alpha val="83000"/>
                    </a:schemeClr>
                  </a:outerShdw>
                </a:effectLst>
                <a:latin typeface="Franklin Gothic Book" panose="020B05030201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algn="ctr"/>
            <a:r>
              <a:rPr lang="ru-RU" sz="2400" dirty="0">
                <a:effectLst>
                  <a:outerShdw blurRad="76200" dist="25400" dir="600000" algn="ctr" rotWithShape="0">
                    <a:schemeClr val="tx1">
                      <a:lumMod val="50000"/>
                      <a:lumOff val="50000"/>
                      <a:alpha val="83000"/>
                    </a:schemeClr>
                  </a:outerShdw>
                </a:effectLst>
              </a:rPr>
              <a:t>Поддержка одаренных детей и молодёжи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2931790"/>
            <a:ext cx="2736304" cy="185569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8933" y="2931789"/>
            <a:ext cx="2736304" cy="185569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8613" y="2931789"/>
            <a:ext cx="2783547" cy="185569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2" name="TextBox 11"/>
          <p:cNvSpPr txBox="1"/>
          <p:nvPr/>
        </p:nvSpPr>
        <p:spPr>
          <a:xfrm>
            <a:off x="395536" y="987574"/>
            <a:ext cx="8449701" cy="1008112"/>
          </a:xfrm>
          <a:prstGeom prst="round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  <a:tileRect/>
          </a:gradFill>
          <a:ln w="12700">
            <a:solidFill>
              <a:schemeClr val="accent1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ctr" defTabSz="914400" eaLnBrk="1" latinLnBrk="0" hangingPunct="1">
              <a:lnSpc>
                <a:spcPct val="115000"/>
              </a:lnSpc>
              <a:defRPr sz="2400">
                <a:solidFill>
                  <a:schemeClr val="accent1">
                    <a:lumMod val="50000"/>
                  </a:schemeClr>
                </a:solidFill>
                <a:latin typeface="Franklin Gothic Book" panose="020B0503020102020204" pitchFamily="34" charset="0"/>
              </a:defRPr>
            </a:lvl1pPr>
            <a:lvl2pPr marL="457200" defTabSz="914400" eaLnBrk="1" latinLnBrk="0" hangingPunct="1">
              <a:defRPr sz="1800">
                <a:solidFill>
                  <a:schemeClr val="lt1"/>
                </a:solidFill>
                <a:latin typeface="+mn-lt"/>
              </a:defRPr>
            </a:lvl2pPr>
            <a:lvl3pPr marL="914400" defTabSz="914400" eaLnBrk="1" latinLnBrk="0" hangingPunct="1">
              <a:defRPr sz="1800">
                <a:solidFill>
                  <a:schemeClr val="lt1"/>
                </a:solidFill>
                <a:latin typeface="+mn-lt"/>
              </a:defRPr>
            </a:lvl3pPr>
            <a:lvl4pPr marL="1371600" defTabSz="914400" eaLnBrk="1" latinLnBrk="0" hangingPunct="1">
              <a:defRPr sz="1800">
                <a:solidFill>
                  <a:schemeClr val="lt1"/>
                </a:solidFill>
                <a:latin typeface="+mn-lt"/>
              </a:defRPr>
            </a:lvl4pPr>
            <a:lvl5pPr marL="1828800" defTabSz="914400" eaLnBrk="1" latinLnBrk="0" hangingPunct="1">
              <a:defRPr sz="1800">
                <a:solidFill>
                  <a:schemeClr val="lt1"/>
                </a:solidFill>
                <a:latin typeface="+mn-lt"/>
              </a:defRPr>
            </a:lvl5pPr>
            <a:lvl6pPr marL="2286000" defTabSz="914400">
              <a:defRPr sz="1800">
                <a:solidFill>
                  <a:schemeClr val="lt1"/>
                </a:solidFill>
                <a:latin typeface="+mn-lt"/>
              </a:defRPr>
            </a:lvl6pPr>
            <a:lvl7pPr marL="2743200" defTabSz="914400">
              <a:defRPr sz="1800">
                <a:solidFill>
                  <a:schemeClr val="lt1"/>
                </a:solidFill>
                <a:latin typeface="+mn-lt"/>
              </a:defRPr>
            </a:lvl7pPr>
            <a:lvl8pPr marL="3200400" defTabSz="914400">
              <a:defRPr sz="1800">
                <a:solidFill>
                  <a:schemeClr val="lt1"/>
                </a:solidFill>
                <a:latin typeface="+mn-lt"/>
              </a:defRPr>
            </a:lvl8pPr>
            <a:lvl9pPr marL="3657600" defTabSz="914400">
              <a:defRPr sz="1800">
                <a:solidFill>
                  <a:schemeClr val="lt1"/>
                </a:solidFill>
                <a:latin typeface="+mn-lt"/>
              </a:defRPr>
            </a:lvl9pPr>
          </a:lstStyle>
          <a:p>
            <a:r>
              <a:rPr lang="ru-RU" sz="1800" b="1" dirty="0"/>
              <a:t>113 школьников</a:t>
            </a:r>
            <a:r>
              <a:rPr lang="ru-RU" sz="1800" dirty="0"/>
              <a:t> Новосибирской области приняли участие в заключительном этапе Всероссийской олимпиады школьников по </a:t>
            </a:r>
            <a:r>
              <a:rPr lang="en-US" sz="1800" dirty="0" smtClean="0"/>
              <a:t/>
            </a:r>
            <a:br>
              <a:rPr lang="en-US" sz="1800" dirty="0" smtClean="0"/>
            </a:br>
            <a:r>
              <a:rPr lang="ru-RU" sz="1800" b="1" dirty="0" smtClean="0"/>
              <a:t>18 </a:t>
            </a:r>
            <a:r>
              <a:rPr lang="ru-RU" sz="1800" b="1" dirty="0"/>
              <a:t>предметам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95537" y="2218110"/>
            <a:ext cx="8449700" cy="425648"/>
          </a:xfrm>
          <a:prstGeom prst="roundRect">
            <a:avLst/>
          </a:prstGeom>
          <a:noFill/>
          <a:ln w="12700">
            <a:solidFill>
              <a:schemeClr val="accent1">
                <a:shade val="50000"/>
                <a:shade val="75000"/>
                <a:lumMod val="80000"/>
              </a:schemeClr>
            </a:solidFill>
          </a:ln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2800">
                <a:solidFill>
                  <a:schemeClr val="tx2"/>
                </a:solidFill>
                <a:latin typeface="Franklin Gothic Book" panose="020B0503020102020204" pitchFamily="34" charset="0"/>
                <a:cs typeface="Times New Roman" pitchFamily="18" charset="0"/>
              </a:defRPr>
            </a:lvl1pPr>
          </a:lstStyle>
          <a:p>
            <a:r>
              <a:rPr lang="ru-RU" sz="1900" dirty="0"/>
              <a:t>В команде нашего региона </a:t>
            </a:r>
            <a:r>
              <a:rPr lang="ru-RU" sz="1900" b="1" dirty="0"/>
              <a:t>10 победителей </a:t>
            </a:r>
            <a:r>
              <a:rPr lang="ru-RU" sz="1900" dirty="0"/>
              <a:t>и</a:t>
            </a:r>
            <a:r>
              <a:rPr lang="ru-RU" sz="1900" b="1" dirty="0"/>
              <a:t> 42 призера</a:t>
            </a:r>
          </a:p>
        </p:txBody>
      </p:sp>
    </p:spTree>
    <p:extLst>
      <p:ext uri="{BB962C8B-B14F-4D97-AF65-F5344CB8AC3E}">
        <p14:creationId xmlns:p14="http://schemas.microsoft.com/office/powerpoint/2010/main" val="392754750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tmp\foto_plotnikov_2.jpg"/>
          <p:cNvPicPr>
            <a:picLocks noChangeAspect="1" noChangeArrowheads="1"/>
          </p:cNvPicPr>
          <p:nvPr/>
        </p:nvPicPr>
        <p:blipFill>
          <a:blip r:embed="rId2" cstate="print">
            <a:lum contrast="1000"/>
          </a:blip>
          <a:srcRect/>
          <a:stretch>
            <a:fillRect/>
          </a:stretch>
        </p:blipFill>
        <p:spPr bwMode="auto">
          <a:xfrm>
            <a:off x="5508104" y="1779662"/>
            <a:ext cx="3187289" cy="231874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443" y="195486"/>
            <a:ext cx="639759" cy="720049"/>
          </a:xfrm>
          <a:prstGeom prst="rect">
            <a:avLst/>
          </a:prstGeom>
          <a:effectLst>
            <a:outerShdw blurRad="12700" dist="38100" dir="5400000" sx="99000" sy="99000" algn="t" rotWithShape="0">
              <a:prstClr val="black">
                <a:alpha val="29000"/>
              </a:prstClr>
            </a:outerShdw>
            <a:reflection blurRad="6350" stA="14000" endPos="31000" dir="5400000" sy="-100000" algn="bl" rotWithShape="0"/>
          </a:effectLst>
        </p:spPr>
      </p:pic>
      <p:sp>
        <p:nvSpPr>
          <p:cNvPr id="10" name="TextBox 9"/>
          <p:cNvSpPr txBox="1"/>
          <p:nvPr/>
        </p:nvSpPr>
        <p:spPr>
          <a:xfrm>
            <a:off x="1043608" y="309885"/>
            <a:ext cx="7848872" cy="461665"/>
          </a:xfrm>
          <a:prstGeom prst="rect">
            <a:avLst/>
          </a:prstGeom>
          <a:effectLst/>
        </p:spPr>
        <p:txBody>
          <a:bodyPr wrap="square">
            <a:spAutoFit/>
          </a:bodyPr>
          <a:lstStyle>
            <a:defPPr>
              <a:defRPr lang="ru-RU"/>
            </a:defPPr>
            <a:lvl1pPr>
              <a:defRPr sz="1600">
                <a:solidFill>
                  <a:schemeClr val="accent1">
                    <a:lumMod val="50000"/>
                  </a:schemeClr>
                </a:solidFill>
                <a:effectLst>
                  <a:outerShdw blurRad="50800" dist="25400" dir="600000" algn="ctr" rotWithShape="0">
                    <a:schemeClr val="tx1">
                      <a:lumMod val="50000"/>
                      <a:lumOff val="50000"/>
                      <a:alpha val="83000"/>
                    </a:schemeClr>
                  </a:outerShdw>
                </a:effectLst>
                <a:latin typeface="Franklin Gothic Book" panose="020B05030201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algn="ctr"/>
            <a:r>
              <a:rPr lang="ru-RU" sz="2400" dirty="0">
                <a:effectLst>
                  <a:outerShdw blurRad="76200" dist="25400" dir="600000" algn="ctr" rotWithShape="0">
                    <a:schemeClr val="tx1">
                      <a:lumMod val="50000"/>
                      <a:lumOff val="50000"/>
                      <a:alpha val="83000"/>
                    </a:schemeClr>
                  </a:outerShdw>
                </a:effectLst>
              </a:rPr>
              <a:t>Государственно-общественное управление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148064" y="807554"/>
            <a:ext cx="3888432" cy="929661"/>
          </a:xfrm>
          <a:prstGeom prst="roundRect">
            <a:avLst/>
          </a:prstGeom>
          <a:gradFill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5400000" scaled="1"/>
          </a:gradFill>
          <a:ln w="25400">
            <a:solidFill>
              <a:schemeClr val="accent3">
                <a:lumMod val="60000"/>
                <a:lumOff val="40000"/>
              </a:schemeClr>
            </a:solidFill>
          </a:ln>
          <a:effectLst/>
        </p:spPr>
        <p:txBody>
          <a:bodyPr vert="horz" wrap="square" lIns="131102" tIns="65552" rIns="131102" bIns="65552" rtlCol="0" anchor="ctr">
            <a:spAutoFit/>
          </a:bodyPr>
          <a:lstStyle>
            <a:defPPr>
              <a:defRPr lang="ru-RU"/>
            </a:defPPr>
            <a:lvl1pPr marL="0" algn="ctr" defTabSz="914400" eaLnBrk="1" latinLnBrk="0" hangingPunct="1">
              <a:lnSpc>
                <a:spcPct val="115000"/>
              </a:lnSpc>
              <a:defRPr sz="2400">
                <a:solidFill>
                  <a:schemeClr val="accent1">
                    <a:lumMod val="50000"/>
                  </a:schemeClr>
                </a:solidFill>
                <a:latin typeface="Franklin Gothic Book" panose="020B0503020102020204" pitchFamily="34" charset="0"/>
              </a:defRPr>
            </a:lvl1pPr>
            <a:lvl2pPr marL="457200" defTabSz="914400" eaLnBrk="1" latinLnBrk="0" hangingPunct="1">
              <a:defRPr sz="1800">
                <a:solidFill>
                  <a:schemeClr val="lt1"/>
                </a:solidFill>
                <a:latin typeface="+mn-lt"/>
              </a:defRPr>
            </a:lvl2pPr>
            <a:lvl3pPr marL="914400" defTabSz="914400" eaLnBrk="1" latinLnBrk="0" hangingPunct="1">
              <a:defRPr sz="1800">
                <a:solidFill>
                  <a:schemeClr val="lt1"/>
                </a:solidFill>
                <a:latin typeface="+mn-lt"/>
              </a:defRPr>
            </a:lvl3pPr>
            <a:lvl4pPr marL="1371600" defTabSz="914400" eaLnBrk="1" latinLnBrk="0" hangingPunct="1">
              <a:defRPr sz="1800">
                <a:solidFill>
                  <a:schemeClr val="lt1"/>
                </a:solidFill>
                <a:latin typeface="+mn-lt"/>
              </a:defRPr>
            </a:lvl4pPr>
            <a:lvl5pPr marL="1828800" defTabSz="914400" eaLnBrk="1" latinLnBrk="0" hangingPunct="1">
              <a:defRPr sz="1800">
                <a:solidFill>
                  <a:schemeClr val="lt1"/>
                </a:solidFill>
                <a:latin typeface="+mn-lt"/>
              </a:defRPr>
            </a:lvl5pPr>
            <a:lvl6pPr marL="2286000" defTabSz="914400">
              <a:defRPr sz="1800">
                <a:solidFill>
                  <a:schemeClr val="lt1"/>
                </a:solidFill>
                <a:latin typeface="+mn-lt"/>
              </a:defRPr>
            </a:lvl6pPr>
            <a:lvl7pPr marL="2743200" defTabSz="914400">
              <a:defRPr sz="1800">
                <a:solidFill>
                  <a:schemeClr val="lt1"/>
                </a:solidFill>
                <a:latin typeface="+mn-lt"/>
              </a:defRPr>
            </a:lvl7pPr>
            <a:lvl8pPr marL="3200400" defTabSz="914400">
              <a:defRPr sz="1800">
                <a:solidFill>
                  <a:schemeClr val="lt1"/>
                </a:solidFill>
                <a:latin typeface="+mn-lt"/>
              </a:defRPr>
            </a:lvl8pPr>
            <a:lvl9pPr marL="3657600" defTabSz="914400">
              <a:defRPr sz="1800">
                <a:solidFill>
                  <a:schemeClr val="lt1"/>
                </a:solidFill>
                <a:latin typeface="+mn-lt"/>
              </a:defRPr>
            </a:lvl9pPr>
          </a:lstStyle>
          <a:p>
            <a:pPr defTabSz="1310994"/>
            <a:r>
              <a:rPr lang="ru-RU" sz="2000" dirty="0" smtClean="0">
                <a:latin typeface="Calibri" pitchFamily="34" charset="0"/>
                <a:cs typeface="Times New Roman" panose="02020603050405020304" pitchFamily="18" charset="0"/>
              </a:rPr>
              <a:t>Областное </a:t>
            </a:r>
            <a:r>
              <a:rPr lang="ru-RU" sz="2000" dirty="0">
                <a:latin typeface="Calibri" pitchFamily="34" charset="0"/>
                <a:cs typeface="Times New Roman" panose="02020603050405020304" pitchFamily="18" charset="0"/>
              </a:rPr>
              <a:t>родительское собрание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148064" y="4155926"/>
            <a:ext cx="3888432" cy="827505"/>
          </a:xfrm>
          <a:prstGeom prst="roundRect">
            <a:avLst/>
          </a:prstGeom>
          <a:gradFill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5400000" scaled="1"/>
          </a:gradFill>
          <a:ln w="25400">
            <a:solidFill>
              <a:schemeClr val="accent3">
                <a:lumMod val="60000"/>
                <a:lumOff val="40000"/>
              </a:schemeClr>
            </a:solidFill>
          </a:ln>
          <a:effectLst/>
        </p:spPr>
        <p:txBody>
          <a:bodyPr vert="horz" wrap="square" lIns="131102" tIns="65552" rIns="131102" bIns="65552" rtlCol="0" anchor="ctr">
            <a:spAutoFit/>
          </a:bodyPr>
          <a:lstStyle/>
          <a:p>
            <a:pPr algn="ctr" defTabSz="1310994"/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cs typeface="Times New Roman" panose="02020603050405020304" pitchFamily="18" charset="0"/>
              </a:rPr>
              <a:t>Проект </a:t>
            </a:r>
            <a:endParaRPr lang="ru-RU" sz="2000" dirty="0" smtClean="0">
              <a:solidFill>
                <a:schemeClr val="accent1">
                  <a:lumMod val="50000"/>
                </a:schemeClr>
              </a:solidFill>
              <a:latin typeface="Calibri" pitchFamily="34" charset="0"/>
              <a:cs typeface="Times New Roman" panose="02020603050405020304" pitchFamily="18" charset="0"/>
            </a:endParaRPr>
          </a:p>
          <a:p>
            <a:pPr algn="ctr" defTabSz="1310994"/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cs typeface="Times New Roman" panose="02020603050405020304" pitchFamily="18" charset="0"/>
              </a:rPr>
              <a:t>«</a:t>
            </a:r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cs typeface="Times New Roman" panose="02020603050405020304" pitchFamily="18" charset="0"/>
              </a:rPr>
              <a:t>Интерактивное министерство»</a:t>
            </a:r>
          </a:p>
        </p:txBody>
      </p:sp>
      <p:graphicFrame>
        <p:nvGraphicFramePr>
          <p:cNvPr id="11" name="Схема 10"/>
          <p:cNvGraphicFramePr/>
          <p:nvPr>
            <p:extLst>
              <p:ext uri="{D42A27DB-BD31-4B8C-83A1-F6EECF244321}">
                <p14:modId xmlns:p14="http://schemas.microsoft.com/office/powerpoint/2010/main" val="3608424818"/>
              </p:ext>
            </p:extLst>
          </p:nvPr>
        </p:nvGraphicFramePr>
        <p:xfrm>
          <a:off x="179512" y="1151508"/>
          <a:ext cx="4752528" cy="39919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422041997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443" y="195486"/>
            <a:ext cx="639759" cy="720049"/>
          </a:xfrm>
          <a:prstGeom prst="rect">
            <a:avLst/>
          </a:prstGeom>
          <a:effectLst>
            <a:outerShdw blurRad="12700" dist="38100" dir="5400000" sx="99000" sy="99000" algn="t" rotWithShape="0">
              <a:prstClr val="black">
                <a:alpha val="29000"/>
              </a:prstClr>
            </a:outerShdw>
            <a:reflection blurRad="6350" stA="14000" endPos="31000" dir="5400000" sy="-100000" algn="bl" rotWithShape="0"/>
          </a:effectLst>
        </p:spPr>
      </p:pic>
      <p:sp>
        <p:nvSpPr>
          <p:cNvPr id="10" name="TextBox 9"/>
          <p:cNvSpPr txBox="1"/>
          <p:nvPr/>
        </p:nvSpPr>
        <p:spPr>
          <a:xfrm>
            <a:off x="1043608" y="309885"/>
            <a:ext cx="7848872" cy="461665"/>
          </a:xfrm>
          <a:prstGeom prst="rect">
            <a:avLst/>
          </a:prstGeom>
          <a:effectLst/>
        </p:spPr>
        <p:txBody>
          <a:bodyPr wrap="square">
            <a:spAutoFit/>
          </a:bodyPr>
          <a:lstStyle>
            <a:defPPr>
              <a:defRPr lang="ru-RU"/>
            </a:defPPr>
            <a:lvl1pPr>
              <a:defRPr sz="1600">
                <a:solidFill>
                  <a:schemeClr val="accent1">
                    <a:lumMod val="50000"/>
                  </a:schemeClr>
                </a:solidFill>
                <a:effectLst>
                  <a:outerShdw blurRad="50800" dist="25400" dir="600000" algn="ctr" rotWithShape="0">
                    <a:schemeClr val="tx1">
                      <a:lumMod val="50000"/>
                      <a:lumOff val="50000"/>
                      <a:alpha val="83000"/>
                    </a:schemeClr>
                  </a:outerShdw>
                </a:effectLst>
                <a:latin typeface="Franklin Gothic Book" panose="020B05030201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algn="ctr"/>
            <a:r>
              <a:rPr lang="ru-RU" sz="2400" dirty="0">
                <a:effectLst>
                  <a:outerShdw blurRad="76200" dist="25400" dir="600000" algn="ctr" rotWithShape="0">
                    <a:schemeClr val="tx1">
                      <a:lumMod val="50000"/>
                      <a:lumOff val="50000"/>
                      <a:alpha val="83000"/>
                    </a:schemeClr>
                  </a:outerShdw>
                </a:effectLst>
              </a:rPr>
              <a:t>Кадровый потенциал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85" r="7025"/>
          <a:stretch/>
        </p:blipFill>
        <p:spPr>
          <a:xfrm>
            <a:off x="539551" y="1162451"/>
            <a:ext cx="3168353" cy="248941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6" name="TextBox 5"/>
          <p:cNvSpPr txBox="1"/>
          <p:nvPr/>
        </p:nvSpPr>
        <p:spPr>
          <a:xfrm>
            <a:off x="3779912" y="1218570"/>
            <a:ext cx="4680520" cy="2145268"/>
          </a:xfrm>
          <a:prstGeom prst="roundRect">
            <a:avLst/>
          </a:prstGeom>
          <a:noFill/>
          <a:ln w="12700">
            <a:solidFill>
              <a:schemeClr val="accent1">
                <a:shade val="50000"/>
                <a:shade val="75000"/>
                <a:lumMod val="80000"/>
              </a:schemeClr>
            </a:solidFill>
          </a:ln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2800">
                <a:solidFill>
                  <a:schemeClr val="tx2"/>
                </a:solidFill>
                <a:latin typeface="Franklin Gothic Book" panose="020B0503020102020204" pitchFamily="34" charset="0"/>
                <a:cs typeface="Times New Roman" pitchFamily="18" charset="0"/>
              </a:defRPr>
            </a:lvl1pPr>
          </a:lstStyle>
          <a:p>
            <a:pPr marL="342900" indent="-342900" algn="l">
              <a:buFont typeface="Wingdings" panose="05000000000000000000" pitchFamily="2" charset="2"/>
              <a:buChar char="Ø"/>
            </a:pPr>
            <a:r>
              <a:rPr lang="ru-RU" sz="2000" dirty="0">
                <a:latin typeface="Calibri" panose="020F0502020204030204" pitchFamily="34" charset="0"/>
              </a:rPr>
              <a:t>проводятся профессиональные </a:t>
            </a:r>
            <a:r>
              <a:rPr lang="ru-RU" sz="2000" b="1" dirty="0">
                <a:latin typeface="Calibri" panose="020F0502020204030204" pitchFamily="34" charset="0"/>
              </a:rPr>
              <a:t>конкурсы</a:t>
            </a:r>
          </a:p>
          <a:p>
            <a:pPr marL="342900" indent="-342900" algn="l">
              <a:buFont typeface="Wingdings" panose="05000000000000000000" pitchFamily="2" charset="2"/>
              <a:buChar char="Ø"/>
            </a:pPr>
            <a:r>
              <a:rPr lang="ru-RU" sz="2000" b="1" dirty="0">
                <a:latin typeface="Calibri" panose="020F0502020204030204" pitchFamily="34" charset="0"/>
              </a:rPr>
              <a:t>вручаются</a:t>
            </a:r>
            <a:r>
              <a:rPr lang="ru-RU" sz="2000" dirty="0">
                <a:latin typeface="Calibri" panose="020F0502020204030204" pitchFamily="34" charset="0"/>
              </a:rPr>
              <a:t> различные премии </a:t>
            </a:r>
            <a:r>
              <a:rPr lang="en-US" sz="2000" dirty="0" smtClean="0">
                <a:latin typeface="Calibri" panose="020F0502020204030204" pitchFamily="34" charset="0"/>
              </a:rPr>
              <a:t>               </a:t>
            </a:r>
            <a:r>
              <a:rPr lang="ru-RU" sz="2000" dirty="0" smtClean="0">
                <a:latin typeface="Calibri" panose="020F0502020204030204" pitchFamily="34" charset="0"/>
              </a:rPr>
              <a:t>и </a:t>
            </a:r>
            <a:r>
              <a:rPr lang="ru-RU" sz="2000" dirty="0">
                <a:latin typeface="Calibri" panose="020F0502020204030204" pitchFamily="34" charset="0"/>
              </a:rPr>
              <a:t>награды</a:t>
            </a:r>
          </a:p>
          <a:p>
            <a:pPr marL="342900" indent="-342900" algn="l">
              <a:buFont typeface="Wingdings" panose="05000000000000000000" pitchFamily="2" charset="2"/>
              <a:buChar char="Ø"/>
            </a:pPr>
            <a:r>
              <a:rPr lang="ru-RU" sz="2000" dirty="0">
                <a:latin typeface="Calibri" panose="020F0502020204030204" pitchFamily="34" charset="0"/>
              </a:rPr>
              <a:t>заключено </a:t>
            </a:r>
            <a:r>
              <a:rPr lang="ru-RU" sz="2000" b="1" dirty="0" smtClean="0">
                <a:latin typeface="Calibri" panose="020F0502020204030204" pitchFamily="34" charset="0"/>
              </a:rPr>
              <a:t>37 договоров</a:t>
            </a:r>
            <a:r>
              <a:rPr lang="ru-RU" sz="2000" dirty="0" smtClean="0">
                <a:latin typeface="Calibri" panose="020F0502020204030204" pitchFamily="34" charset="0"/>
              </a:rPr>
              <a:t> о </a:t>
            </a:r>
            <a:r>
              <a:rPr lang="ru-RU" sz="2000" dirty="0">
                <a:latin typeface="Calibri" panose="020F0502020204030204" pitchFamily="34" charset="0"/>
              </a:rPr>
              <a:t>целевом обучении в НГПУ в очной форме</a:t>
            </a:r>
            <a:endParaRPr lang="ru-RU" sz="2000" dirty="0" smtClean="0">
              <a:latin typeface="Calibri" panose="020F0502020204030204" pitchFamily="34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16024" y="4057675"/>
            <a:ext cx="8820472" cy="827505"/>
          </a:xfrm>
          <a:prstGeom prst="roundRect">
            <a:avLst/>
          </a:prstGeom>
          <a:gradFill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5400000" scaled="1"/>
          </a:gradFill>
          <a:ln w="25400">
            <a:solidFill>
              <a:schemeClr val="accent3">
                <a:lumMod val="60000"/>
                <a:lumOff val="40000"/>
              </a:schemeClr>
            </a:solidFill>
          </a:ln>
          <a:effectLst/>
        </p:spPr>
        <p:txBody>
          <a:bodyPr vert="horz" wrap="square" lIns="131102" tIns="65552" rIns="131102" bIns="65552" rtlCol="0" anchor="ctr">
            <a:spAutoFit/>
          </a:bodyPr>
          <a:lstStyle/>
          <a:p>
            <a:pPr algn="ctr" defTabSz="1310994"/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cs typeface="Times New Roman" panose="02020603050405020304" pitchFamily="18" charset="0"/>
              </a:rPr>
              <a:t>2015 год - завершение работы по заключению </a:t>
            </a: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cs typeface="Times New Roman" panose="02020603050405020304" pitchFamily="18" charset="0"/>
              </a:rPr>
              <a:t>эффективных контрактов</a:t>
            </a:r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cs typeface="Times New Roman" panose="02020603050405020304" pitchFamily="18" charset="0"/>
              </a:rPr>
              <a:t> </a:t>
            </a:r>
            <a:endParaRPr lang="en-US" sz="2000" dirty="0" smtClean="0">
              <a:solidFill>
                <a:schemeClr val="accent1">
                  <a:lumMod val="50000"/>
                </a:schemeClr>
              </a:solidFill>
              <a:latin typeface="Calibri" pitchFamily="34" charset="0"/>
              <a:cs typeface="Times New Roman" panose="02020603050405020304" pitchFamily="18" charset="0"/>
            </a:endParaRPr>
          </a:p>
          <a:p>
            <a:pPr algn="ctr" defTabSz="1310994"/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cs typeface="Times New Roman" panose="02020603050405020304" pitchFamily="18" charset="0"/>
              </a:rPr>
              <a:t>со </a:t>
            </a:r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cs typeface="Times New Roman" panose="02020603050405020304" pitchFamily="18" charset="0"/>
              </a:rPr>
              <a:t>всеми работниками образования</a:t>
            </a:r>
          </a:p>
        </p:txBody>
      </p:sp>
    </p:spTree>
    <p:extLst>
      <p:ext uri="{BB962C8B-B14F-4D97-AF65-F5344CB8AC3E}">
        <p14:creationId xmlns:p14="http://schemas.microsoft.com/office/powerpoint/2010/main" val="415046174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443" y="195486"/>
            <a:ext cx="639759" cy="720049"/>
          </a:xfrm>
          <a:prstGeom prst="rect">
            <a:avLst/>
          </a:prstGeom>
          <a:effectLst>
            <a:outerShdw blurRad="12700" dist="38100" dir="5400000" sx="99000" sy="99000" algn="t" rotWithShape="0">
              <a:prstClr val="black">
                <a:alpha val="29000"/>
              </a:prstClr>
            </a:outerShdw>
            <a:reflection blurRad="6350" stA="14000" endPos="31000" dir="5400000" sy="-100000" algn="bl" rotWithShape="0"/>
          </a:effectLst>
        </p:spPr>
      </p:pic>
      <p:sp>
        <p:nvSpPr>
          <p:cNvPr id="10" name="TextBox 9"/>
          <p:cNvSpPr txBox="1"/>
          <p:nvPr/>
        </p:nvSpPr>
        <p:spPr>
          <a:xfrm>
            <a:off x="1115616" y="309885"/>
            <a:ext cx="7128792" cy="461665"/>
          </a:xfrm>
          <a:prstGeom prst="rect">
            <a:avLst/>
          </a:prstGeom>
          <a:effectLst/>
        </p:spPr>
        <p:txBody>
          <a:bodyPr wrap="square">
            <a:spAutoFit/>
          </a:bodyPr>
          <a:lstStyle>
            <a:defPPr>
              <a:defRPr lang="ru-RU"/>
            </a:defPPr>
            <a:lvl1pPr>
              <a:defRPr sz="1600">
                <a:solidFill>
                  <a:schemeClr val="accent1">
                    <a:lumMod val="50000"/>
                  </a:schemeClr>
                </a:solidFill>
                <a:effectLst>
                  <a:outerShdw blurRad="50800" dist="25400" dir="600000" algn="ctr" rotWithShape="0">
                    <a:schemeClr val="tx1">
                      <a:lumMod val="50000"/>
                      <a:lumOff val="50000"/>
                      <a:alpha val="83000"/>
                    </a:schemeClr>
                  </a:outerShdw>
                </a:effectLst>
                <a:latin typeface="Franklin Gothic Book" panose="020B05030201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algn="ctr"/>
            <a:r>
              <a:rPr lang="ru-RU" sz="2400" dirty="0">
                <a:effectLst>
                  <a:outerShdw blurRad="76200" dist="25400" dir="600000" algn="ctr" rotWithShape="0">
                    <a:schemeClr val="tx1">
                      <a:lumMod val="50000"/>
                      <a:lumOff val="50000"/>
                      <a:alpha val="83000"/>
                    </a:schemeClr>
                  </a:outerShdw>
                </a:effectLst>
              </a:rPr>
              <a:t>Реализация государственных программ</a:t>
            </a:r>
          </a:p>
        </p:txBody>
      </p:sp>
      <p:sp>
        <p:nvSpPr>
          <p:cNvPr id="8" name="Блок-схема: альтернативный процесс 7"/>
          <p:cNvSpPr/>
          <p:nvPr/>
        </p:nvSpPr>
        <p:spPr>
          <a:xfrm>
            <a:off x="559051" y="2427734"/>
            <a:ext cx="3600400" cy="2304256"/>
          </a:xfrm>
          <a:prstGeom prst="flowChartAlternateProcess">
            <a:avLst/>
          </a:prstGeom>
          <a:gradFill flip="none" rotWithShape="1">
            <a:gsLst>
              <a:gs pos="0">
                <a:schemeClr val="accent1">
                  <a:lumMod val="89000"/>
                </a:schemeClr>
              </a:gs>
              <a:gs pos="23000">
                <a:schemeClr val="accent1">
                  <a:lumMod val="89000"/>
                </a:schemeClr>
              </a:gs>
              <a:gs pos="69000">
                <a:schemeClr val="accent1">
                  <a:lumMod val="75000"/>
                </a:schemeClr>
              </a:gs>
              <a:gs pos="97000">
                <a:schemeClr val="accent1">
                  <a:lumMod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9525">
            <a:solidFill>
              <a:schemeClr val="accent1">
                <a:shade val="50000"/>
                <a:shade val="75000"/>
                <a:lumMod val="80000"/>
              </a:schemeClr>
            </a:solidFill>
          </a:ln>
          <a:effectLst>
            <a:reflection blurRad="6350" stA="52000" endA="300" endPos="10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dirty="0">
                <a:solidFill>
                  <a:schemeClr val="bg1"/>
                </a:solidFill>
                <a:latin typeface="Calibri" pitchFamily="34" charset="0"/>
                <a:cs typeface="Times New Roman" pitchFamily="18" charset="0"/>
              </a:rPr>
              <a:t>Развитие образования, создание условий для социализации детей и учащейся молодежи в Новосибирской области на 2015-2020 годы</a:t>
            </a:r>
          </a:p>
        </p:txBody>
      </p:sp>
      <p:sp>
        <p:nvSpPr>
          <p:cNvPr id="11" name="Блок-схема: альтернативный процесс 10"/>
          <p:cNvSpPr/>
          <p:nvPr/>
        </p:nvSpPr>
        <p:spPr>
          <a:xfrm>
            <a:off x="4716016" y="2427734"/>
            <a:ext cx="3600400" cy="2304256"/>
          </a:xfrm>
          <a:prstGeom prst="flowChartAlternateProcess">
            <a:avLst/>
          </a:prstGeom>
          <a:gradFill flip="none" rotWithShape="1">
            <a:gsLst>
              <a:gs pos="0">
                <a:schemeClr val="accent1">
                  <a:lumMod val="89000"/>
                </a:schemeClr>
              </a:gs>
              <a:gs pos="23000">
                <a:schemeClr val="accent1">
                  <a:lumMod val="89000"/>
                </a:schemeClr>
              </a:gs>
              <a:gs pos="69000">
                <a:schemeClr val="accent1">
                  <a:lumMod val="75000"/>
                </a:schemeClr>
              </a:gs>
              <a:gs pos="97000">
                <a:schemeClr val="accent1">
                  <a:lumMod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9525">
            <a:solidFill>
              <a:schemeClr val="accent1">
                <a:shade val="50000"/>
                <a:shade val="75000"/>
                <a:lumMod val="80000"/>
              </a:schemeClr>
            </a:solidFill>
          </a:ln>
          <a:effectLst>
            <a:reflection blurRad="6350" stA="52000" endA="300" endPos="10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dirty="0">
                <a:solidFill>
                  <a:schemeClr val="bg1"/>
                </a:solidFill>
                <a:latin typeface="Calibri" pitchFamily="34" charset="0"/>
                <a:cs typeface="Times New Roman" pitchFamily="18" charset="0"/>
              </a:rPr>
              <a:t>Стимулирование инвестиционной и инновационной активности в </a:t>
            </a:r>
            <a:r>
              <a:rPr lang="ru-RU" sz="2200" dirty="0" smtClean="0">
                <a:solidFill>
                  <a:schemeClr val="bg1"/>
                </a:solidFill>
                <a:latin typeface="Calibri" pitchFamily="34" charset="0"/>
                <a:cs typeface="Times New Roman" pitchFamily="18" charset="0"/>
              </a:rPr>
              <a:t>Новосибирской </a:t>
            </a:r>
            <a:r>
              <a:rPr lang="ru-RU" sz="2200" dirty="0">
                <a:solidFill>
                  <a:schemeClr val="bg1"/>
                </a:solidFill>
                <a:latin typeface="Calibri" pitchFamily="34" charset="0"/>
                <a:cs typeface="Times New Roman" pitchFamily="18" charset="0"/>
              </a:rPr>
              <a:t>области на 2015-2021 годы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67544" y="1203598"/>
            <a:ext cx="7848872" cy="1021556"/>
          </a:xfrm>
          <a:prstGeom prst="roundRect">
            <a:avLst/>
          </a:prstGeom>
          <a:noFill/>
          <a:ln w="12700">
            <a:solidFill>
              <a:schemeClr val="accent1">
                <a:shade val="50000"/>
                <a:shade val="75000"/>
                <a:lumMod val="80000"/>
              </a:schemeClr>
            </a:solidFill>
          </a:ln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2800">
                <a:solidFill>
                  <a:schemeClr val="tx2"/>
                </a:solidFill>
                <a:latin typeface="Franklin Gothic Book" panose="020B0503020102020204" pitchFamily="34" charset="0"/>
                <a:cs typeface="Times New Roman" pitchFamily="18" charset="0"/>
              </a:defRPr>
            </a:lvl1pPr>
          </a:lstStyle>
          <a:p>
            <a:r>
              <a:rPr lang="ru-RU" sz="1800" dirty="0">
                <a:latin typeface="Calibri" panose="020F0502020204030204" pitchFamily="34" charset="0"/>
              </a:rPr>
              <a:t>В 2015 году началась реализация </a:t>
            </a:r>
            <a:r>
              <a:rPr lang="ru-RU" sz="1800" b="1" dirty="0" smtClean="0">
                <a:latin typeface="Calibri" panose="020F0502020204030204" pitchFamily="34" charset="0"/>
              </a:rPr>
              <a:t>госпрограмм</a:t>
            </a:r>
            <a:r>
              <a:rPr lang="ru-RU" sz="1800" dirty="0" smtClean="0">
                <a:latin typeface="Calibri" panose="020F0502020204030204" pitchFamily="34" charset="0"/>
              </a:rPr>
              <a:t>, </a:t>
            </a:r>
            <a:r>
              <a:rPr lang="ru-RU" sz="1800" dirty="0">
                <a:latin typeface="Calibri" panose="020F0502020204030204" pitchFamily="34" charset="0"/>
              </a:rPr>
              <a:t>объединивших</a:t>
            </a:r>
            <a:r>
              <a:rPr lang="ru-RU" sz="1800" b="1" dirty="0">
                <a:latin typeface="Calibri" panose="020F0502020204030204" pitchFamily="34" charset="0"/>
              </a:rPr>
              <a:t> все </a:t>
            </a:r>
            <a:r>
              <a:rPr lang="ru-RU" sz="1800" dirty="0">
                <a:latin typeface="Calibri" panose="020F0502020204030204" pitchFamily="34" charset="0"/>
              </a:rPr>
              <a:t>направления деятельности Минобрнауки и реализуемые ведомственные и долгосрочные </a:t>
            </a:r>
            <a:r>
              <a:rPr lang="ru-RU" sz="1800" dirty="0" smtClean="0">
                <a:latin typeface="Calibri" panose="020F0502020204030204" pitchFamily="34" charset="0"/>
              </a:rPr>
              <a:t>программы</a:t>
            </a:r>
            <a:endParaRPr lang="ru-RU" sz="1800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460423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443" y="195486"/>
            <a:ext cx="639759" cy="720049"/>
          </a:xfrm>
          <a:prstGeom prst="rect">
            <a:avLst/>
          </a:prstGeom>
          <a:effectLst>
            <a:outerShdw blurRad="12700" dist="38100" dir="5400000" sx="99000" sy="99000" algn="t" rotWithShape="0">
              <a:prstClr val="black">
                <a:alpha val="29000"/>
              </a:prstClr>
            </a:outerShdw>
            <a:reflection blurRad="6350" stA="14000" endPos="31000" dir="5400000" sy="-100000" algn="bl" rotWithShape="0"/>
          </a:effectLst>
        </p:spPr>
      </p:pic>
      <p:sp>
        <p:nvSpPr>
          <p:cNvPr id="10" name="TextBox 9"/>
          <p:cNvSpPr txBox="1"/>
          <p:nvPr/>
        </p:nvSpPr>
        <p:spPr>
          <a:xfrm>
            <a:off x="1043608" y="123478"/>
            <a:ext cx="7848872" cy="830997"/>
          </a:xfrm>
          <a:prstGeom prst="rect">
            <a:avLst/>
          </a:prstGeom>
          <a:effectLst/>
        </p:spPr>
        <p:txBody>
          <a:bodyPr wrap="square">
            <a:spAutoFit/>
          </a:bodyPr>
          <a:lstStyle>
            <a:defPPr>
              <a:defRPr lang="ru-RU"/>
            </a:defPPr>
            <a:lvl1pPr>
              <a:defRPr sz="1600">
                <a:solidFill>
                  <a:schemeClr val="accent1">
                    <a:lumMod val="50000"/>
                  </a:schemeClr>
                </a:solidFill>
                <a:effectLst>
                  <a:outerShdw blurRad="50800" dist="25400" dir="600000" algn="ctr" rotWithShape="0">
                    <a:schemeClr val="tx1">
                      <a:lumMod val="50000"/>
                      <a:lumOff val="50000"/>
                      <a:alpha val="83000"/>
                    </a:schemeClr>
                  </a:outerShdw>
                </a:effectLst>
                <a:latin typeface="Franklin Gothic Book" panose="020B05030201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algn="ctr"/>
            <a:r>
              <a:rPr lang="ru-RU" sz="2400" dirty="0">
                <a:effectLst>
                  <a:outerShdw blurRad="76200" dist="25400" dir="600000" algn="ctr" rotWithShape="0">
                    <a:schemeClr val="tx1">
                      <a:lumMod val="50000"/>
                      <a:lumOff val="50000"/>
                      <a:alpha val="83000"/>
                    </a:schemeClr>
                  </a:outerShdw>
                </a:effectLst>
              </a:rPr>
              <a:t>Разработка и реализация программы </a:t>
            </a:r>
            <a:r>
              <a:rPr lang="ru-RU" sz="2400" dirty="0" err="1">
                <a:effectLst>
                  <a:outerShdw blurRad="76200" dist="25400" dir="600000" algn="ctr" rotWithShape="0">
                    <a:schemeClr val="tx1">
                      <a:lumMod val="50000"/>
                      <a:lumOff val="50000"/>
                      <a:alpha val="83000"/>
                    </a:schemeClr>
                  </a:outerShdw>
                </a:effectLst>
              </a:rPr>
              <a:t>реиндустриализации</a:t>
            </a:r>
            <a:r>
              <a:rPr lang="ru-RU" sz="2400" dirty="0">
                <a:effectLst>
                  <a:outerShdw blurRad="76200" dist="25400" dir="600000" algn="ctr" rotWithShape="0">
                    <a:schemeClr val="tx1">
                      <a:lumMod val="50000"/>
                      <a:lumOff val="50000"/>
                      <a:alpha val="83000"/>
                    </a:schemeClr>
                  </a:outerShdw>
                </a:effectLst>
              </a:rPr>
              <a:t> экономики Новосибирской области</a:t>
            </a:r>
          </a:p>
        </p:txBody>
      </p:sp>
      <p:sp>
        <p:nvSpPr>
          <p:cNvPr id="9" name="Заголовок 8"/>
          <p:cNvSpPr txBox="1">
            <a:spLocks/>
          </p:cNvSpPr>
          <p:nvPr/>
        </p:nvSpPr>
        <p:spPr bwMode="auto">
          <a:xfrm>
            <a:off x="467544" y="1411168"/>
            <a:ext cx="4896544" cy="1736646"/>
          </a:xfrm>
          <a:prstGeom prst="roundRect">
            <a:avLst/>
          </a:prstGeom>
          <a:noFill/>
          <a:ln w="12700">
            <a:solidFill>
              <a:schemeClr val="accent1">
                <a:shade val="50000"/>
                <a:shade val="75000"/>
                <a:lumMod val="80000"/>
              </a:schemeClr>
            </a:solidFill>
          </a:ln>
          <a:extLst/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2000" b="1">
                <a:solidFill>
                  <a:schemeClr val="tx2"/>
                </a:solidFill>
                <a:latin typeface="Calibri" pitchFamily="34" charset="0"/>
                <a:cs typeface="Times New Roman" pitchFamily="18" charset="0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pPr algn="l"/>
            <a:r>
              <a:rPr lang="ru-RU" sz="1600" dirty="0"/>
              <a:t>Создание эффективной системы непрерывного профессионального образования как необходимого условия </a:t>
            </a:r>
            <a:r>
              <a:rPr lang="ru-RU" sz="1600" dirty="0" err="1"/>
              <a:t>реиндустриализации</a:t>
            </a:r>
            <a:r>
              <a:rPr lang="ru-RU" sz="1600" dirty="0"/>
              <a:t> экономики </a:t>
            </a:r>
            <a:r>
              <a:rPr lang="ru-RU" sz="1600" b="0" dirty="0"/>
              <a:t>региона, роста производительности труда </a:t>
            </a:r>
            <a:r>
              <a:rPr lang="ru-RU" sz="1600" b="0" dirty="0" smtClean="0"/>
              <a:t>и </a:t>
            </a:r>
            <a:r>
              <a:rPr lang="ru-RU" sz="1600" b="0" dirty="0"/>
              <a:t>повышения качества трудовых ресурсов </a:t>
            </a:r>
            <a:endParaRPr lang="ru-RU" sz="1600" b="0" dirty="0" smtClean="0"/>
          </a:p>
          <a:p>
            <a:pPr algn="l"/>
            <a:r>
              <a:rPr lang="ru-RU" sz="1600" b="0" dirty="0" smtClean="0"/>
              <a:t>в 2015</a:t>
            </a:r>
            <a:r>
              <a:rPr lang="en-US" sz="1600" b="0" dirty="0" smtClean="0"/>
              <a:t> </a:t>
            </a:r>
            <a:r>
              <a:rPr lang="ru-RU" sz="1600" b="0" dirty="0" smtClean="0"/>
              <a:t>году</a:t>
            </a:r>
            <a:endParaRPr lang="ru-RU" sz="1600" b="0" dirty="0"/>
          </a:p>
        </p:txBody>
      </p:sp>
      <p:sp>
        <p:nvSpPr>
          <p:cNvPr id="7" name="Заголовок 8"/>
          <p:cNvSpPr txBox="1">
            <a:spLocks/>
          </p:cNvSpPr>
          <p:nvPr/>
        </p:nvSpPr>
        <p:spPr bwMode="auto">
          <a:xfrm>
            <a:off x="539552" y="3363838"/>
            <a:ext cx="4824536" cy="1296144"/>
          </a:xfrm>
          <a:prstGeom prst="roundRect">
            <a:avLst/>
          </a:prstGeom>
          <a:gradFill flip="none" rotWithShape="1">
            <a:gsLst>
              <a:gs pos="0">
                <a:schemeClr val="accent1">
                  <a:lumMod val="89000"/>
                </a:schemeClr>
              </a:gs>
              <a:gs pos="23000">
                <a:schemeClr val="accent1">
                  <a:lumMod val="89000"/>
                </a:schemeClr>
              </a:gs>
              <a:gs pos="69000">
                <a:schemeClr val="accent1">
                  <a:lumMod val="75000"/>
                </a:schemeClr>
              </a:gs>
              <a:gs pos="97000">
                <a:schemeClr val="accent1">
                  <a:lumMod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12700" cap="flat" cmpd="sng" algn="ctr">
            <a:solidFill>
              <a:schemeClr val="accent1">
                <a:shade val="50000"/>
                <a:shade val="75000"/>
                <a:lumMod val="80000"/>
              </a:schemeClr>
            </a:solidFill>
            <a:prstDash val="solid"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2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42900" algn="l" rtl="0" eaLnBrk="1" fontAlgn="base" hangingPunct="1">
              <a:spcBef>
                <a:spcPct val="0"/>
              </a:spcBef>
              <a:spcAft>
                <a:spcPct val="0"/>
              </a:spcAft>
              <a:defRPr sz="2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685800" algn="l" rtl="0" eaLnBrk="1" fontAlgn="base" hangingPunct="1">
              <a:spcBef>
                <a:spcPct val="0"/>
              </a:spcBef>
              <a:spcAft>
                <a:spcPct val="0"/>
              </a:spcAft>
              <a:defRPr sz="2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1028700" algn="l" rtl="0" eaLnBrk="1" fontAlgn="base" hangingPunct="1">
              <a:spcBef>
                <a:spcPct val="0"/>
              </a:spcBef>
              <a:spcAft>
                <a:spcPct val="0"/>
              </a:spcAft>
              <a:defRPr sz="2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600" dirty="0">
                <a:latin typeface="Calibri" pitchFamily="34" charset="0"/>
              </a:rPr>
              <a:t>Соглашение о сотрудничестве в области развития высшего образования с Советом ректоров высших учебных заведений Новосибирской области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8144" y="3075806"/>
            <a:ext cx="2781108" cy="185167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6136" y="1077718"/>
            <a:ext cx="2781108" cy="185407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12931450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443" y="195486"/>
            <a:ext cx="639759" cy="720049"/>
          </a:xfrm>
          <a:prstGeom prst="rect">
            <a:avLst/>
          </a:prstGeom>
          <a:effectLst>
            <a:outerShdw blurRad="12700" dist="38100" dir="5400000" sx="99000" sy="99000" algn="t" rotWithShape="0">
              <a:prstClr val="black">
                <a:alpha val="29000"/>
              </a:prstClr>
            </a:outerShdw>
            <a:reflection blurRad="6350" stA="14000" endPos="31000" dir="5400000" sy="-100000" algn="bl" rotWithShape="0"/>
          </a:effectLst>
        </p:spPr>
      </p:pic>
      <p:sp>
        <p:nvSpPr>
          <p:cNvPr id="10" name="TextBox 9"/>
          <p:cNvSpPr txBox="1"/>
          <p:nvPr/>
        </p:nvSpPr>
        <p:spPr>
          <a:xfrm>
            <a:off x="899592" y="123478"/>
            <a:ext cx="7992888" cy="830997"/>
          </a:xfrm>
          <a:prstGeom prst="rect">
            <a:avLst/>
          </a:prstGeom>
          <a:effectLst/>
        </p:spPr>
        <p:txBody>
          <a:bodyPr wrap="square">
            <a:spAutoFit/>
          </a:bodyPr>
          <a:lstStyle>
            <a:defPPr>
              <a:defRPr lang="ru-RU"/>
            </a:defPPr>
            <a:lvl1pPr>
              <a:defRPr sz="1600">
                <a:solidFill>
                  <a:schemeClr val="accent1">
                    <a:lumMod val="50000"/>
                  </a:schemeClr>
                </a:solidFill>
                <a:effectLst>
                  <a:outerShdw blurRad="50800" dist="25400" dir="600000" algn="ctr" rotWithShape="0">
                    <a:schemeClr val="tx1">
                      <a:lumMod val="50000"/>
                      <a:lumOff val="50000"/>
                      <a:alpha val="83000"/>
                    </a:schemeClr>
                  </a:outerShdw>
                </a:effectLst>
                <a:latin typeface="Franklin Gothic Book" panose="020B05030201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algn="ctr"/>
            <a:r>
              <a:rPr lang="ru-RU" sz="2400" dirty="0">
                <a:effectLst>
                  <a:outerShdw blurRad="76200" dist="25400" dir="600000" algn="ctr" rotWithShape="0">
                    <a:schemeClr val="tx1">
                      <a:lumMod val="50000"/>
                      <a:lumOff val="50000"/>
                      <a:alpha val="83000"/>
                    </a:schemeClr>
                  </a:outerShdw>
                </a:effectLst>
              </a:rPr>
              <a:t>Разработка и реализация программы </a:t>
            </a:r>
            <a:r>
              <a:rPr lang="ru-RU" sz="2400" dirty="0" err="1">
                <a:effectLst>
                  <a:outerShdw blurRad="76200" dist="25400" dir="600000" algn="ctr" rotWithShape="0">
                    <a:schemeClr val="tx1">
                      <a:lumMod val="50000"/>
                      <a:lumOff val="50000"/>
                      <a:alpha val="83000"/>
                    </a:schemeClr>
                  </a:outerShdw>
                </a:effectLst>
              </a:rPr>
              <a:t>реиндустриализации</a:t>
            </a:r>
            <a:r>
              <a:rPr lang="ru-RU" sz="2400" dirty="0">
                <a:effectLst>
                  <a:outerShdw blurRad="76200" dist="25400" dir="600000" algn="ctr" rotWithShape="0">
                    <a:schemeClr val="tx1">
                      <a:lumMod val="50000"/>
                      <a:lumOff val="50000"/>
                      <a:alpha val="83000"/>
                    </a:schemeClr>
                  </a:outerShdw>
                </a:effectLst>
              </a:rPr>
              <a:t> экономики </a:t>
            </a:r>
            <a:r>
              <a:rPr lang="ru-RU" sz="2400" dirty="0" smtClean="0">
                <a:effectLst>
                  <a:outerShdw blurRad="76200" dist="25400" dir="600000" algn="ctr" rotWithShape="0">
                    <a:schemeClr val="tx1">
                      <a:lumMod val="50000"/>
                      <a:lumOff val="50000"/>
                      <a:alpha val="83000"/>
                    </a:schemeClr>
                  </a:outerShdw>
                </a:effectLst>
              </a:rPr>
              <a:t>Новосибирской </a:t>
            </a:r>
            <a:r>
              <a:rPr lang="ru-RU" sz="2400" dirty="0">
                <a:effectLst>
                  <a:outerShdw blurRad="76200" dist="25400" dir="600000" algn="ctr" rotWithShape="0">
                    <a:schemeClr val="tx1">
                      <a:lumMod val="50000"/>
                      <a:lumOff val="50000"/>
                      <a:alpha val="83000"/>
                    </a:schemeClr>
                  </a:outerShdw>
                </a:effectLst>
              </a:rPr>
              <a:t>области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3219822"/>
            <a:ext cx="2808312" cy="17942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8" name="TextBox 7"/>
          <p:cNvSpPr txBox="1"/>
          <p:nvPr/>
        </p:nvSpPr>
        <p:spPr>
          <a:xfrm>
            <a:off x="107504" y="1275606"/>
            <a:ext cx="3528392" cy="1804749"/>
          </a:xfrm>
          <a:prstGeom prst="roundRect">
            <a:avLst/>
          </a:prstGeom>
          <a:noFill/>
          <a:ln w="12700">
            <a:solidFill>
              <a:schemeClr val="accent1">
                <a:shade val="50000"/>
                <a:shade val="75000"/>
                <a:lumMod val="80000"/>
              </a:schemeClr>
            </a:solidFill>
          </a:ln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2800">
                <a:solidFill>
                  <a:schemeClr val="tx2"/>
                </a:solidFill>
                <a:latin typeface="Franklin Gothic Book" panose="020B0503020102020204" pitchFamily="34" charset="0"/>
                <a:cs typeface="Times New Roman" pitchFamily="18" charset="0"/>
              </a:defRPr>
            </a:lvl1pPr>
          </a:lstStyle>
          <a:p>
            <a:r>
              <a:rPr lang="ru-RU" sz="2000" b="1" dirty="0" smtClean="0">
                <a:latin typeface="Calibri" pitchFamily="34" charset="0"/>
              </a:rPr>
              <a:t>Целевая межвузовская магистратура</a:t>
            </a:r>
            <a:r>
              <a:rPr lang="ru-RU" sz="2000" dirty="0" smtClean="0">
                <a:latin typeface="Calibri" pitchFamily="34" charset="0"/>
              </a:rPr>
              <a:t> - обучение ведётся через участие студентов ВУЗов в реальных инновационных проектах.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779912" y="1275606"/>
            <a:ext cx="5184576" cy="1872853"/>
          </a:xfrm>
          <a:prstGeom prst="roundRect">
            <a:avLst/>
          </a:prstGeom>
          <a:noFill/>
          <a:ln w="12700">
            <a:solidFill>
              <a:schemeClr val="accent1">
                <a:shade val="50000"/>
                <a:shade val="75000"/>
                <a:lumMod val="80000"/>
              </a:schemeClr>
            </a:solidFill>
          </a:ln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2800">
                <a:solidFill>
                  <a:schemeClr val="tx2"/>
                </a:solidFill>
                <a:latin typeface="Franklin Gothic Book" panose="020B0503020102020204" pitchFamily="34" charset="0"/>
                <a:cs typeface="Times New Roman" pitchFamily="18" charset="0"/>
              </a:defRPr>
            </a:lvl1pPr>
          </a:lstStyle>
          <a:p>
            <a:r>
              <a:rPr lang="ru-RU" sz="2000" dirty="0" smtClean="0">
                <a:latin typeface="Calibri" pitchFamily="34" charset="0"/>
              </a:rPr>
              <a:t>В 2015 году набор в целевую магистратуру составил </a:t>
            </a:r>
            <a:r>
              <a:rPr lang="ru-RU" sz="2400" b="1" dirty="0" smtClean="0">
                <a:latin typeface="Calibri" pitchFamily="34" charset="0"/>
              </a:rPr>
              <a:t>20</a:t>
            </a:r>
            <a:r>
              <a:rPr lang="ru-RU" sz="2000" dirty="0" smtClean="0">
                <a:latin typeface="Calibri" pitchFamily="34" charset="0"/>
              </a:rPr>
              <a:t> человек. Подготовка ведется по индивидуальным программам по заказу крупных компаний, таких как: </a:t>
            </a:r>
            <a:r>
              <a:rPr lang="ru-RU" sz="2000" b="1" dirty="0" smtClean="0">
                <a:latin typeface="Calibri" pitchFamily="34" charset="0"/>
              </a:rPr>
              <a:t>«Сухой», «НИИЭП», «</a:t>
            </a:r>
            <a:r>
              <a:rPr lang="ru-RU" sz="2000" b="1" dirty="0" err="1" smtClean="0">
                <a:latin typeface="Calibri" pitchFamily="34" charset="0"/>
              </a:rPr>
              <a:t>Сигнатек</a:t>
            </a:r>
            <a:r>
              <a:rPr lang="ru-RU" sz="2000" b="1" dirty="0" smtClean="0">
                <a:latin typeface="Calibri" pitchFamily="34" charset="0"/>
              </a:rPr>
              <a:t>»</a:t>
            </a:r>
            <a:r>
              <a:rPr lang="ru-RU" sz="2000" dirty="0" smtClean="0">
                <a:latin typeface="Calibri" pitchFamily="34" charset="0"/>
              </a:rPr>
              <a:t>. </a:t>
            </a:r>
          </a:p>
        </p:txBody>
      </p:sp>
      <p:sp>
        <p:nvSpPr>
          <p:cNvPr id="11" name="Заголовок 8"/>
          <p:cNvSpPr txBox="1">
            <a:spLocks/>
          </p:cNvSpPr>
          <p:nvPr/>
        </p:nvSpPr>
        <p:spPr bwMode="auto">
          <a:xfrm>
            <a:off x="3779912" y="3291830"/>
            <a:ext cx="5184576" cy="1656184"/>
          </a:xfrm>
          <a:prstGeom prst="roundRect">
            <a:avLst/>
          </a:prstGeom>
          <a:gradFill flip="none" rotWithShape="1">
            <a:gsLst>
              <a:gs pos="0">
                <a:schemeClr val="accent1">
                  <a:lumMod val="67000"/>
                </a:schemeClr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6200000" scaled="1"/>
            <a:tileRect/>
          </a:gradFill>
          <a:ln w="12700" cap="flat" cmpd="sng" algn="ctr">
            <a:solidFill>
              <a:schemeClr val="accent1">
                <a:shade val="50000"/>
                <a:shade val="75000"/>
                <a:lumMod val="80000"/>
              </a:schemeClr>
            </a:solidFill>
            <a:prstDash val="solid"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2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42900" algn="l" rtl="0" eaLnBrk="1" fontAlgn="base" hangingPunct="1">
              <a:spcBef>
                <a:spcPct val="0"/>
              </a:spcBef>
              <a:spcAft>
                <a:spcPct val="0"/>
              </a:spcAft>
              <a:defRPr sz="2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685800" algn="l" rtl="0" eaLnBrk="1" fontAlgn="base" hangingPunct="1">
              <a:spcBef>
                <a:spcPct val="0"/>
              </a:spcBef>
              <a:spcAft>
                <a:spcPct val="0"/>
              </a:spcAft>
              <a:defRPr sz="2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1028700" algn="l" rtl="0" eaLnBrk="1" fontAlgn="base" hangingPunct="1">
              <a:spcBef>
                <a:spcPct val="0"/>
              </a:spcBef>
              <a:spcAft>
                <a:spcPct val="0"/>
              </a:spcAft>
              <a:defRPr sz="2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000" dirty="0" smtClean="0">
                <a:latin typeface="Calibri" pitchFamily="34" charset="0"/>
              </a:rPr>
              <a:t>Новосибирская область продолжает участие в Президентской программе подготовки управленческих кадров. В 2015 году было обучено </a:t>
            </a:r>
            <a:r>
              <a:rPr lang="ru-RU" sz="2400" b="1" dirty="0" smtClean="0">
                <a:latin typeface="Calibri" pitchFamily="34" charset="0"/>
              </a:rPr>
              <a:t>147</a:t>
            </a:r>
            <a:r>
              <a:rPr lang="ru-RU" sz="2000" dirty="0" smtClean="0">
                <a:latin typeface="Calibri" pitchFamily="34" charset="0"/>
              </a:rPr>
              <a:t> специалистов. </a:t>
            </a:r>
          </a:p>
        </p:txBody>
      </p:sp>
    </p:spTree>
    <p:extLst>
      <p:ext uri="{BB962C8B-B14F-4D97-AF65-F5344CB8AC3E}">
        <p14:creationId xmlns:p14="http://schemas.microsoft.com/office/powerpoint/2010/main" val="243353032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443" y="195486"/>
            <a:ext cx="639759" cy="720049"/>
          </a:xfrm>
          <a:prstGeom prst="rect">
            <a:avLst/>
          </a:prstGeom>
          <a:effectLst>
            <a:outerShdw blurRad="12700" dist="38100" dir="5400000" sx="99000" sy="99000" algn="t" rotWithShape="0">
              <a:prstClr val="black">
                <a:alpha val="29000"/>
              </a:prstClr>
            </a:outerShdw>
            <a:reflection blurRad="6350" stA="14000" endPos="31000" dir="5400000" sy="-100000" algn="bl" rotWithShape="0"/>
          </a:effectLst>
        </p:spPr>
      </p:pic>
      <p:sp>
        <p:nvSpPr>
          <p:cNvPr id="10" name="TextBox 9"/>
          <p:cNvSpPr txBox="1"/>
          <p:nvPr/>
        </p:nvSpPr>
        <p:spPr>
          <a:xfrm>
            <a:off x="899592" y="123478"/>
            <a:ext cx="7992888" cy="830997"/>
          </a:xfrm>
          <a:prstGeom prst="rect">
            <a:avLst/>
          </a:prstGeom>
          <a:effectLst/>
        </p:spPr>
        <p:txBody>
          <a:bodyPr wrap="square">
            <a:spAutoFit/>
          </a:bodyPr>
          <a:lstStyle>
            <a:defPPr>
              <a:defRPr lang="ru-RU"/>
            </a:defPPr>
            <a:lvl1pPr>
              <a:defRPr sz="1600">
                <a:solidFill>
                  <a:schemeClr val="accent1">
                    <a:lumMod val="50000"/>
                  </a:schemeClr>
                </a:solidFill>
                <a:effectLst>
                  <a:outerShdw blurRad="50800" dist="25400" dir="600000" algn="ctr" rotWithShape="0">
                    <a:schemeClr val="tx1">
                      <a:lumMod val="50000"/>
                      <a:lumOff val="50000"/>
                      <a:alpha val="83000"/>
                    </a:schemeClr>
                  </a:outerShdw>
                </a:effectLst>
                <a:latin typeface="Franklin Gothic Book" panose="020B05030201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algn="ctr"/>
            <a:r>
              <a:rPr lang="ru-RU" sz="2400" dirty="0">
                <a:effectLst>
                  <a:outerShdw blurRad="76200" dist="25400" dir="600000" algn="ctr" rotWithShape="0">
                    <a:schemeClr val="tx1">
                      <a:lumMod val="50000"/>
                      <a:lumOff val="50000"/>
                      <a:alpha val="83000"/>
                    </a:schemeClr>
                  </a:outerShdw>
                </a:effectLst>
              </a:rPr>
              <a:t>Разработка и реализация программы </a:t>
            </a:r>
            <a:r>
              <a:rPr lang="ru-RU" sz="2400" dirty="0" err="1">
                <a:effectLst>
                  <a:outerShdw blurRad="76200" dist="25400" dir="600000" algn="ctr" rotWithShape="0">
                    <a:schemeClr val="tx1">
                      <a:lumMod val="50000"/>
                      <a:lumOff val="50000"/>
                      <a:alpha val="83000"/>
                    </a:schemeClr>
                  </a:outerShdw>
                </a:effectLst>
              </a:rPr>
              <a:t>реиндустриализации</a:t>
            </a:r>
            <a:r>
              <a:rPr lang="ru-RU" sz="2400" dirty="0">
                <a:effectLst>
                  <a:outerShdw blurRad="76200" dist="25400" dir="600000" algn="ctr" rotWithShape="0">
                    <a:schemeClr val="tx1">
                      <a:lumMod val="50000"/>
                      <a:lumOff val="50000"/>
                      <a:alpha val="83000"/>
                    </a:schemeClr>
                  </a:outerShdw>
                </a:effectLst>
              </a:rPr>
              <a:t> </a:t>
            </a:r>
            <a:r>
              <a:rPr lang="ru-RU" sz="2400" dirty="0" smtClean="0">
                <a:effectLst>
                  <a:outerShdw blurRad="76200" dist="25400" dir="600000" algn="ctr" rotWithShape="0">
                    <a:schemeClr val="tx1">
                      <a:lumMod val="50000"/>
                      <a:lumOff val="50000"/>
                      <a:alpha val="83000"/>
                    </a:schemeClr>
                  </a:outerShdw>
                </a:effectLst>
              </a:rPr>
              <a:t>экономики Новосибирской </a:t>
            </a:r>
            <a:r>
              <a:rPr lang="ru-RU" sz="2400" dirty="0">
                <a:effectLst>
                  <a:outerShdw blurRad="76200" dist="25400" dir="600000" algn="ctr" rotWithShape="0">
                    <a:schemeClr val="tx1">
                      <a:lumMod val="50000"/>
                      <a:lumOff val="50000"/>
                      <a:alpha val="83000"/>
                    </a:schemeClr>
                  </a:outerShdw>
                </a:effectLst>
              </a:rPr>
              <a:t>области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39552" y="1307926"/>
            <a:ext cx="8352928" cy="1191816"/>
          </a:xfrm>
          <a:prstGeom prst="roundRect">
            <a:avLst/>
          </a:prstGeom>
          <a:noFill/>
          <a:ln w="12700">
            <a:solidFill>
              <a:schemeClr val="accent1">
                <a:shade val="50000"/>
                <a:shade val="75000"/>
                <a:lumMod val="80000"/>
              </a:schemeClr>
            </a:solidFill>
          </a:ln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2800">
                <a:solidFill>
                  <a:schemeClr val="tx2"/>
                </a:solidFill>
                <a:latin typeface="Franklin Gothic Book" panose="020B0503020102020204" pitchFamily="34" charset="0"/>
                <a:cs typeface="Times New Roman" pitchFamily="18" charset="0"/>
              </a:defRPr>
            </a:lvl1pPr>
          </a:lstStyle>
          <a:p>
            <a:r>
              <a:rPr lang="ru-RU" sz="2000" dirty="0" smtClean="0">
                <a:latin typeface="Calibri" pitchFamily="34" charset="0"/>
              </a:rPr>
              <a:t>В 2015 году были проведены ежегодные зимняя и летняя инновационные школы </a:t>
            </a:r>
            <a:r>
              <a:rPr lang="ru-RU" sz="2000" dirty="0" err="1" smtClean="0">
                <a:latin typeface="Calibri" pitchFamily="34" charset="0"/>
              </a:rPr>
              <a:t>Академпарка</a:t>
            </a:r>
            <a:r>
              <a:rPr lang="ru-RU" sz="2000" dirty="0" smtClean="0">
                <a:latin typeface="Calibri" pitchFamily="34" charset="0"/>
              </a:rPr>
              <a:t>, где было отобрано </a:t>
            </a:r>
          </a:p>
          <a:p>
            <a:r>
              <a:rPr lang="ru-RU" sz="2400" b="1" dirty="0" smtClean="0">
                <a:latin typeface="Calibri" pitchFamily="34" charset="0"/>
              </a:rPr>
              <a:t>24 инвестиционных проекта</a:t>
            </a:r>
          </a:p>
        </p:txBody>
      </p:sp>
      <p:pic>
        <p:nvPicPr>
          <p:cNvPr id="3074" name="Picture 2" descr="D:\tmp\ce1fbc524240274ebb8f2a7dee725ea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7690" y="2787774"/>
            <a:ext cx="3276278" cy="218525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075" name="Picture 3" descr="D:\tmp\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65749" y="2787774"/>
            <a:ext cx="3406651" cy="216024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403335831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443" y="195486"/>
            <a:ext cx="639759" cy="720049"/>
          </a:xfrm>
          <a:prstGeom prst="rect">
            <a:avLst/>
          </a:prstGeom>
          <a:effectLst>
            <a:outerShdw blurRad="12700" dist="38100" dir="5400000" sx="99000" sy="99000" algn="t" rotWithShape="0">
              <a:prstClr val="black">
                <a:alpha val="29000"/>
              </a:prstClr>
            </a:outerShdw>
            <a:reflection blurRad="6350" stA="14000" endPos="31000" dir="5400000" sy="-100000" algn="bl" rotWithShape="0"/>
          </a:effectLst>
        </p:spPr>
      </p:pic>
      <p:sp>
        <p:nvSpPr>
          <p:cNvPr id="10" name="TextBox 9"/>
          <p:cNvSpPr txBox="1"/>
          <p:nvPr/>
        </p:nvSpPr>
        <p:spPr>
          <a:xfrm>
            <a:off x="899592" y="123478"/>
            <a:ext cx="7992888" cy="830997"/>
          </a:xfrm>
          <a:prstGeom prst="rect">
            <a:avLst/>
          </a:prstGeom>
          <a:effectLst/>
        </p:spPr>
        <p:txBody>
          <a:bodyPr wrap="square">
            <a:spAutoFit/>
          </a:bodyPr>
          <a:lstStyle>
            <a:defPPr>
              <a:defRPr lang="ru-RU"/>
            </a:defPPr>
            <a:lvl1pPr>
              <a:defRPr sz="1600">
                <a:solidFill>
                  <a:schemeClr val="accent1">
                    <a:lumMod val="50000"/>
                  </a:schemeClr>
                </a:solidFill>
                <a:effectLst>
                  <a:outerShdw blurRad="50800" dist="25400" dir="600000" algn="ctr" rotWithShape="0">
                    <a:schemeClr val="tx1">
                      <a:lumMod val="50000"/>
                      <a:lumOff val="50000"/>
                      <a:alpha val="83000"/>
                    </a:schemeClr>
                  </a:outerShdw>
                </a:effectLst>
                <a:latin typeface="Franklin Gothic Book" panose="020B05030201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algn="ctr"/>
            <a:r>
              <a:rPr lang="ru-RU" sz="2400" dirty="0">
                <a:effectLst>
                  <a:outerShdw blurRad="76200" dist="25400" dir="600000" algn="ctr" rotWithShape="0">
                    <a:schemeClr val="tx1">
                      <a:lumMod val="50000"/>
                      <a:lumOff val="50000"/>
                      <a:alpha val="83000"/>
                    </a:schemeClr>
                  </a:outerShdw>
                </a:effectLst>
              </a:rPr>
              <a:t>Разработка и реализация программы </a:t>
            </a:r>
            <a:r>
              <a:rPr lang="ru-RU" sz="2400" dirty="0" err="1">
                <a:effectLst>
                  <a:outerShdw blurRad="76200" dist="25400" dir="600000" algn="ctr" rotWithShape="0">
                    <a:schemeClr val="tx1">
                      <a:lumMod val="50000"/>
                      <a:lumOff val="50000"/>
                      <a:alpha val="83000"/>
                    </a:schemeClr>
                  </a:outerShdw>
                </a:effectLst>
              </a:rPr>
              <a:t>реиндустриализации</a:t>
            </a:r>
            <a:r>
              <a:rPr lang="ru-RU" sz="2400" dirty="0">
                <a:effectLst>
                  <a:outerShdw blurRad="76200" dist="25400" dir="600000" algn="ctr" rotWithShape="0">
                    <a:schemeClr val="tx1">
                      <a:lumMod val="50000"/>
                      <a:lumOff val="50000"/>
                      <a:alpha val="83000"/>
                    </a:schemeClr>
                  </a:outerShdw>
                </a:effectLst>
              </a:rPr>
              <a:t> экономики </a:t>
            </a:r>
            <a:r>
              <a:rPr lang="ru-RU" sz="2400" dirty="0" smtClean="0">
                <a:effectLst>
                  <a:outerShdw blurRad="76200" dist="25400" dir="600000" algn="ctr" rotWithShape="0">
                    <a:schemeClr val="tx1">
                      <a:lumMod val="50000"/>
                      <a:lumOff val="50000"/>
                      <a:alpha val="83000"/>
                    </a:schemeClr>
                  </a:outerShdw>
                </a:effectLst>
              </a:rPr>
              <a:t>Новосибирской </a:t>
            </a:r>
            <a:r>
              <a:rPr lang="ru-RU" sz="2400" dirty="0">
                <a:effectLst>
                  <a:outerShdw blurRad="76200" dist="25400" dir="600000" algn="ctr" rotWithShape="0">
                    <a:schemeClr val="tx1">
                      <a:lumMod val="50000"/>
                      <a:lumOff val="50000"/>
                      <a:alpha val="83000"/>
                    </a:schemeClr>
                  </a:outerShdw>
                </a:effectLst>
              </a:rPr>
              <a:t>области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95536" y="1419622"/>
            <a:ext cx="8496944" cy="783193"/>
          </a:xfrm>
          <a:prstGeom prst="roundRect">
            <a:avLst/>
          </a:prstGeom>
          <a:noFill/>
          <a:ln w="12700">
            <a:solidFill>
              <a:schemeClr val="accent1">
                <a:shade val="50000"/>
                <a:shade val="75000"/>
                <a:lumMod val="80000"/>
              </a:schemeClr>
            </a:solidFill>
          </a:ln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2800">
                <a:solidFill>
                  <a:schemeClr val="tx2"/>
                </a:solidFill>
                <a:latin typeface="Franklin Gothic Book" panose="020B0503020102020204" pitchFamily="34" charset="0"/>
                <a:cs typeface="Times New Roman" pitchFamily="18" charset="0"/>
              </a:defRPr>
            </a:lvl1pPr>
          </a:lstStyle>
          <a:p>
            <a:r>
              <a:rPr lang="ru-RU" sz="2000" dirty="0" smtClean="0"/>
              <a:t>В целях развития инновационной деятельности осуществлялась поддержка </a:t>
            </a:r>
            <a:r>
              <a:rPr lang="ru-RU" sz="2000" dirty="0" err="1" smtClean="0"/>
              <a:t>бизнес-инкубаторов</a:t>
            </a:r>
            <a:r>
              <a:rPr lang="ru-RU" sz="2000" dirty="0" smtClean="0"/>
              <a:t> и технопарков. </a:t>
            </a:r>
            <a:endParaRPr lang="ru-RU" sz="2400" b="1" dirty="0" smtClean="0">
              <a:latin typeface="Calibri" pitchFamily="34" charset="0"/>
            </a:endParaRPr>
          </a:p>
        </p:txBody>
      </p:sp>
      <p:sp>
        <p:nvSpPr>
          <p:cNvPr id="7" name="Заголовок 8"/>
          <p:cNvSpPr txBox="1">
            <a:spLocks/>
          </p:cNvSpPr>
          <p:nvPr/>
        </p:nvSpPr>
        <p:spPr bwMode="auto">
          <a:xfrm>
            <a:off x="5580112" y="2571750"/>
            <a:ext cx="3312368" cy="18002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lumMod val="67000"/>
                </a:schemeClr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6200000" scaled="1"/>
            <a:tileRect/>
          </a:gradFill>
          <a:ln w="12700" cap="flat" cmpd="sng" algn="ctr">
            <a:solidFill>
              <a:schemeClr val="accent1">
                <a:shade val="50000"/>
                <a:shade val="75000"/>
                <a:lumMod val="80000"/>
              </a:schemeClr>
            </a:solidFill>
            <a:prstDash val="solid"/>
          </a:ln>
          <a:effectLst>
            <a:reflection blurRad="6350" stA="39000" endPos="11000" dir="5400000" sy="-100000" algn="bl" rotWithShape="0"/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2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42900" algn="l" rtl="0" eaLnBrk="1" fontAlgn="base" hangingPunct="1">
              <a:spcBef>
                <a:spcPct val="0"/>
              </a:spcBef>
              <a:spcAft>
                <a:spcPct val="0"/>
              </a:spcAft>
              <a:defRPr sz="2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685800" algn="l" rtl="0" eaLnBrk="1" fontAlgn="base" hangingPunct="1">
              <a:spcBef>
                <a:spcPct val="0"/>
              </a:spcBef>
              <a:spcAft>
                <a:spcPct val="0"/>
              </a:spcAft>
              <a:defRPr sz="2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1028700" algn="l" rtl="0" eaLnBrk="1" fontAlgn="base" hangingPunct="1">
              <a:spcBef>
                <a:spcPct val="0"/>
              </a:spcBef>
              <a:spcAft>
                <a:spcPct val="0"/>
              </a:spcAft>
              <a:defRPr sz="2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000" dirty="0" smtClean="0">
                <a:latin typeface="Calibri" pitchFamily="34" charset="0"/>
              </a:rPr>
              <a:t>Выручка от продажи продукции резидентов за 2015 год составила свыше </a:t>
            </a:r>
            <a:r>
              <a:rPr lang="ru-RU" sz="2400" b="1" dirty="0" smtClean="0">
                <a:latin typeface="Calibri" pitchFamily="34" charset="0"/>
              </a:rPr>
              <a:t>12 млрд. рублей</a:t>
            </a:r>
          </a:p>
        </p:txBody>
      </p:sp>
      <p:graphicFrame>
        <p:nvGraphicFramePr>
          <p:cNvPr id="12" name="Диаграмма 11"/>
          <p:cNvGraphicFramePr/>
          <p:nvPr/>
        </p:nvGraphicFramePr>
        <p:xfrm>
          <a:off x="0" y="2355726"/>
          <a:ext cx="5472608" cy="26437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80922699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443" y="195486"/>
            <a:ext cx="639759" cy="720049"/>
          </a:xfrm>
          <a:prstGeom prst="rect">
            <a:avLst/>
          </a:prstGeom>
          <a:effectLst>
            <a:outerShdw blurRad="12700" dist="38100" dir="5400000" sx="99000" sy="99000" algn="t" rotWithShape="0">
              <a:prstClr val="black">
                <a:alpha val="29000"/>
              </a:prstClr>
            </a:outerShdw>
            <a:reflection blurRad="6350" stA="14000" endPos="31000" dir="5400000" sy="-100000" algn="bl" rotWithShape="0"/>
          </a:effectLst>
        </p:spPr>
      </p:pic>
      <p:sp>
        <p:nvSpPr>
          <p:cNvPr id="10" name="TextBox 9"/>
          <p:cNvSpPr txBox="1"/>
          <p:nvPr/>
        </p:nvSpPr>
        <p:spPr>
          <a:xfrm>
            <a:off x="899592" y="123478"/>
            <a:ext cx="7992888" cy="830997"/>
          </a:xfrm>
          <a:prstGeom prst="rect">
            <a:avLst/>
          </a:prstGeom>
          <a:effectLst/>
        </p:spPr>
        <p:txBody>
          <a:bodyPr wrap="square">
            <a:spAutoFit/>
          </a:bodyPr>
          <a:lstStyle>
            <a:defPPr>
              <a:defRPr lang="ru-RU"/>
            </a:defPPr>
            <a:lvl1pPr>
              <a:defRPr sz="1600">
                <a:solidFill>
                  <a:schemeClr val="accent1">
                    <a:lumMod val="50000"/>
                  </a:schemeClr>
                </a:solidFill>
                <a:effectLst>
                  <a:outerShdw blurRad="50800" dist="25400" dir="600000" algn="ctr" rotWithShape="0">
                    <a:schemeClr val="tx1">
                      <a:lumMod val="50000"/>
                      <a:lumOff val="50000"/>
                      <a:alpha val="83000"/>
                    </a:schemeClr>
                  </a:outerShdw>
                </a:effectLst>
                <a:latin typeface="Franklin Gothic Book" panose="020B05030201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algn="ctr"/>
            <a:r>
              <a:rPr lang="ru-RU" sz="2400" dirty="0">
                <a:effectLst>
                  <a:outerShdw blurRad="76200" dist="25400" dir="600000" algn="ctr" rotWithShape="0">
                    <a:schemeClr val="tx1">
                      <a:lumMod val="50000"/>
                      <a:lumOff val="50000"/>
                      <a:alpha val="83000"/>
                    </a:schemeClr>
                  </a:outerShdw>
                </a:effectLst>
              </a:rPr>
              <a:t>Приоритеты социально-экономического развития на 2016 год и плановый </a:t>
            </a:r>
            <a:r>
              <a:rPr lang="ru-RU" sz="2400" dirty="0" smtClean="0">
                <a:effectLst>
                  <a:outerShdw blurRad="76200" dist="25400" dir="600000" algn="ctr" rotWithShape="0">
                    <a:schemeClr val="tx1">
                      <a:lumMod val="50000"/>
                      <a:lumOff val="50000"/>
                      <a:alpha val="83000"/>
                    </a:schemeClr>
                  </a:outerShdw>
                </a:effectLst>
              </a:rPr>
              <a:t>период </a:t>
            </a:r>
            <a:r>
              <a:rPr lang="ru-RU" sz="2400" dirty="0">
                <a:effectLst>
                  <a:outerShdw blurRad="76200" dist="25400" dir="600000" algn="ctr" rotWithShape="0">
                    <a:schemeClr val="tx1">
                      <a:lumMod val="50000"/>
                      <a:lumOff val="50000"/>
                      <a:alpha val="83000"/>
                    </a:schemeClr>
                  </a:outerShdw>
                </a:effectLst>
              </a:rPr>
              <a:t>2017 и 2018 годов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83568" y="1131590"/>
            <a:ext cx="8136904" cy="864096"/>
          </a:xfrm>
          <a:prstGeom prst="round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  <a:tileRect/>
          </a:gradFill>
          <a:ln w="12700">
            <a:solidFill>
              <a:schemeClr val="accent1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ctr" defTabSz="914400" eaLnBrk="1" latinLnBrk="0" hangingPunct="1">
              <a:lnSpc>
                <a:spcPct val="115000"/>
              </a:lnSpc>
              <a:defRPr sz="2400">
                <a:solidFill>
                  <a:schemeClr val="accent1">
                    <a:lumMod val="50000"/>
                  </a:schemeClr>
                </a:solidFill>
                <a:latin typeface="Franklin Gothic Book" panose="020B0503020102020204" pitchFamily="34" charset="0"/>
              </a:defRPr>
            </a:lvl1pPr>
            <a:lvl2pPr marL="457200" defTabSz="914400" eaLnBrk="1" latinLnBrk="0" hangingPunct="1">
              <a:defRPr sz="1800">
                <a:solidFill>
                  <a:schemeClr val="lt1"/>
                </a:solidFill>
                <a:latin typeface="+mn-lt"/>
              </a:defRPr>
            </a:lvl2pPr>
            <a:lvl3pPr marL="914400" defTabSz="914400" eaLnBrk="1" latinLnBrk="0" hangingPunct="1">
              <a:defRPr sz="1800">
                <a:solidFill>
                  <a:schemeClr val="lt1"/>
                </a:solidFill>
                <a:latin typeface="+mn-lt"/>
              </a:defRPr>
            </a:lvl3pPr>
            <a:lvl4pPr marL="1371600" defTabSz="914400" eaLnBrk="1" latinLnBrk="0" hangingPunct="1">
              <a:defRPr sz="1800">
                <a:solidFill>
                  <a:schemeClr val="lt1"/>
                </a:solidFill>
                <a:latin typeface="+mn-lt"/>
              </a:defRPr>
            </a:lvl4pPr>
            <a:lvl5pPr marL="1828800" defTabSz="914400" eaLnBrk="1" latinLnBrk="0" hangingPunct="1">
              <a:defRPr sz="1800">
                <a:solidFill>
                  <a:schemeClr val="lt1"/>
                </a:solidFill>
                <a:latin typeface="+mn-lt"/>
              </a:defRPr>
            </a:lvl5pPr>
            <a:lvl6pPr marL="2286000" defTabSz="914400">
              <a:defRPr sz="1800">
                <a:solidFill>
                  <a:schemeClr val="lt1"/>
                </a:solidFill>
                <a:latin typeface="+mn-lt"/>
              </a:defRPr>
            </a:lvl6pPr>
            <a:lvl7pPr marL="2743200" defTabSz="914400">
              <a:defRPr sz="1800">
                <a:solidFill>
                  <a:schemeClr val="lt1"/>
                </a:solidFill>
                <a:latin typeface="+mn-lt"/>
              </a:defRPr>
            </a:lvl7pPr>
            <a:lvl8pPr marL="3200400" defTabSz="914400">
              <a:defRPr sz="1800">
                <a:solidFill>
                  <a:schemeClr val="lt1"/>
                </a:solidFill>
                <a:latin typeface="+mn-lt"/>
              </a:defRPr>
            </a:lvl8pPr>
            <a:lvl9pPr marL="3657600" defTabSz="914400">
              <a:defRPr sz="1800">
                <a:solidFill>
                  <a:schemeClr val="lt1"/>
                </a:solidFill>
                <a:latin typeface="+mn-lt"/>
              </a:defRPr>
            </a:lvl9pPr>
          </a:lstStyle>
          <a:p>
            <a:pPr algn="l">
              <a:lnSpc>
                <a:spcPct val="100000"/>
              </a:lnSpc>
            </a:pPr>
            <a:r>
              <a:rPr lang="en-US" sz="1800" dirty="0" smtClean="0">
                <a:latin typeface="Calibri" pitchFamily="34" charset="0"/>
              </a:rPr>
              <a:t>C</a:t>
            </a:r>
            <a:r>
              <a:rPr lang="ru-RU" sz="1800" dirty="0" err="1" smtClean="0">
                <a:latin typeface="Calibri" pitchFamily="34" charset="0"/>
              </a:rPr>
              <a:t>оздание</a:t>
            </a:r>
            <a:r>
              <a:rPr lang="ru-RU" sz="1800" dirty="0" smtClean="0">
                <a:latin typeface="Calibri" pitchFamily="34" charset="0"/>
              </a:rPr>
              <a:t> </a:t>
            </a:r>
            <a:r>
              <a:rPr lang="ru-RU" sz="1800" dirty="0">
                <a:latin typeface="Calibri" pitchFamily="34" charset="0"/>
              </a:rPr>
              <a:t>дополнительных мест в системе общего образования и новых мест </a:t>
            </a:r>
            <a:r>
              <a:rPr lang="ru-RU" sz="1800" dirty="0" smtClean="0">
                <a:latin typeface="Calibri" pitchFamily="34" charset="0"/>
              </a:rPr>
              <a:t>в </a:t>
            </a:r>
            <a:r>
              <a:rPr lang="ru-RU" sz="1800" dirty="0">
                <a:latin typeface="Calibri" pitchFamily="34" charset="0"/>
              </a:rPr>
              <a:t>дошкольных организациях, развитие </a:t>
            </a:r>
            <a:r>
              <a:rPr lang="ru-RU" sz="1800" dirty="0" smtClean="0">
                <a:latin typeface="Calibri" pitchFamily="34" charset="0"/>
              </a:rPr>
              <a:t>вариативных </a:t>
            </a:r>
            <a:r>
              <a:rPr lang="ru-RU" sz="1800" dirty="0">
                <a:latin typeface="Calibri" pitchFamily="34" charset="0"/>
              </a:rPr>
              <a:t>форм </a:t>
            </a:r>
            <a:r>
              <a:rPr lang="ru-RU" sz="1800" dirty="0" smtClean="0">
                <a:latin typeface="Calibri" pitchFamily="34" charset="0"/>
              </a:rPr>
              <a:t>дошкольного</a:t>
            </a:r>
            <a:r>
              <a:rPr lang="en-US" sz="1800" dirty="0" smtClean="0">
                <a:latin typeface="Calibri" pitchFamily="34" charset="0"/>
              </a:rPr>
              <a:t> </a:t>
            </a:r>
            <a:r>
              <a:rPr lang="ru-RU" sz="1800" dirty="0" smtClean="0">
                <a:latin typeface="Calibri" pitchFamily="34" charset="0"/>
              </a:rPr>
              <a:t>образования</a:t>
            </a:r>
            <a:endParaRPr lang="ru-RU" sz="1800" dirty="0">
              <a:latin typeface="Calibri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83568" y="2067694"/>
            <a:ext cx="8136904" cy="1224136"/>
          </a:xfrm>
          <a:prstGeom prst="round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  <a:tileRect/>
          </a:gradFill>
          <a:ln w="12700">
            <a:solidFill>
              <a:schemeClr val="accent1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ctr" defTabSz="914400" eaLnBrk="1" latinLnBrk="0" hangingPunct="1">
              <a:lnSpc>
                <a:spcPct val="115000"/>
              </a:lnSpc>
              <a:defRPr sz="2400">
                <a:solidFill>
                  <a:schemeClr val="accent1">
                    <a:lumMod val="50000"/>
                  </a:schemeClr>
                </a:solidFill>
                <a:latin typeface="Franklin Gothic Book" panose="020B0503020102020204" pitchFamily="34" charset="0"/>
              </a:defRPr>
            </a:lvl1pPr>
            <a:lvl2pPr marL="457200" defTabSz="914400" eaLnBrk="1" latinLnBrk="0" hangingPunct="1">
              <a:defRPr sz="1800">
                <a:solidFill>
                  <a:schemeClr val="lt1"/>
                </a:solidFill>
                <a:latin typeface="+mn-lt"/>
              </a:defRPr>
            </a:lvl2pPr>
            <a:lvl3pPr marL="914400" defTabSz="914400" eaLnBrk="1" latinLnBrk="0" hangingPunct="1">
              <a:defRPr sz="1800">
                <a:solidFill>
                  <a:schemeClr val="lt1"/>
                </a:solidFill>
                <a:latin typeface="+mn-lt"/>
              </a:defRPr>
            </a:lvl3pPr>
            <a:lvl4pPr marL="1371600" defTabSz="914400" eaLnBrk="1" latinLnBrk="0" hangingPunct="1">
              <a:defRPr sz="1800">
                <a:solidFill>
                  <a:schemeClr val="lt1"/>
                </a:solidFill>
                <a:latin typeface="+mn-lt"/>
              </a:defRPr>
            </a:lvl4pPr>
            <a:lvl5pPr marL="1828800" defTabSz="914400" eaLnBrk="1" latinLnBrk="0" hangingPunct="1">
              <a:defRPr sz="1800">
                <a:solidFill>
                  <a:schemeClr val="lt1"/>
                </a:solidFill>
                <a:latin typeface="+mn-lt"/>
              </a:defRPr>
            </a:lvl5pPr>
            <a:lvl6pPr marL="2286000" defTabSz="914400">
              <a:defRPr sz="1800">
                <a:solidFill>
                  <a:schemeClr val="lt1"/>
                </a:solidFill>
                <a:latin typeface="+mn-lt"/>
              </a:defRPr>
            </a:lvl6pPr>
            <a:lvl7pPr marL="2743200" defTabSz="914400">
              <a:defRPr sz="1800">
                <a:solidFill>
                  <a:schemeClr val="lt1"/>
                </a:solidFill>
                <a:latin typeface="+mn-lt"/>
              </a:defRPr>
            </a:lvl7pPr>
            <a:lvl8pPr marL="3200400" defTabSz="914400">
              <a:defRPr sz="1800">
                <a:solidFill>
                  <a:schemeClr val="lt1"/>
                </a:solidFill>
                <a:latin typeface="+mn-lt"/>
              </a:defRPr>
            </a:lvl8pPr>
            <a:lvl9pPr marL="3657600" defTabSz="914400">
              <a:defRPr sz="1800">
                <a:solidFill>
                  <a:schemeClr val="lt1"/>
                </a:solidFill>
                <a:latin typeface="+mn-lt"/>
              </a:defRPr>
            </a:lvl9pPr>
          </a:lstStyle>
          <a:p>
            <a:pPr algn="l">
              <a:lnSpc>
                <a:spcPct val="100000"/>
              </a:lnSpc>
            </a:pPr>
            <a:r>
              <a:rPr lang="ru-RU" sz="1800" dirty="0">
                <a:latin typeface="Calibri" pitchFamily="34" charset="0"/>
              </a:rPr>
              <a:t>Ф</a:t>
            </a:r>
            <a:r>
              <a:rPr lang="ru-RU" sz="1800" dirty="0" smtClean="0">
                <a:latin typeface="Calibri" pitchFamily="34" charset="0"/>
              </a:rPr>
              <a:t>ормирование </a:t>
            </a:r>
            <a:r>
              <a:rPr lang="ru-RU" sz="1800" dirty="0">
                <a:latin typeface="Calibri" pitchFamily="34" charset="0"/>
              </a:rPr>
              <a:t>условий для получения доступного и качественного образования и позитивной социализации детей независимо от </a:t>
            </a:r>
            <a:r>
              <a:rPr lang="ru-RU" sz="1800" dirty="0" smtClean="0">
                <a:latin typeface="Calibri" pitchFamily="34" charset="0"/>
              </a:rPr>
              <a:t>места </a:t>
            </a:r>
            <a:r>
              <a:rPr lang="ru-RU" sz="1800" dirty="0">
                <a:latin typeface="Calibri" pitchFamily="34" charset="0"/>
              </a:rPr>
              <a:t>жительства, состояния здоровья и социально-экономического положения </a:t>
            </a:r>
            <a:r>
              <a:rPr lang="ru-RU" sz="1800" dirty="0" smtClean="0">
                <a:latin typeface="Calibri" pitchFamily="34" charset="0"/>
              </a:rPr>
              <a:t>семей</a:t>
            </a:r>
            <a:endParaRPr lang="ru-RU" sz="1800" dirty="0">
              <a:latin typeface="Calibri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83568" y="3435846"/>
            <a:ext cx="8136904" cy="648072"/>
          </a:xfrm>
          <a:prstGeom prst="round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  <a:tileRect/>
          </a:gradFill>
          <a:ln w="12700">
            <a:solidFill>
              <a:schemeClr val="accent1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ctr" defTabSz="914400" eaLnBrk="1" latinLnBrk="0" hangingPunct="1">
              <a:lnSpc>
                <a:spcPct val="115000"/>
              </a:lnSpc>
              <a:defRPr sz="2400">
                <a:solidFill>
                  <a:schemeClr val="accent1">
                    <a:lumMod val="50000"/>
                  </a:schemeClr>
                </a:solidFill>
                <a:latin typeface="Franklin Gothic Book" panose="020B0503020102020204" pitchFamily="34" charset="0"/>
              </a:defRPr>
            </a:lvl1pPr>
            <a:lvl2pPr marL="457200" defTabSz="914400" eaLnBrk="1" latinLnBrk="0" hangingPunct="1">
              <a:defRPr sz="1800">
                <a:solidFill>
                  <a:schemeClr val="lt1"/>
                </a:solidFill>
                <a:latin typeface="+mn-lt"/>
              </a:defRPr>
            </a:lvl2pPr>
            <a:lvl3pPr marL="914400" defTabSz="914400" eaLnBrk="1" latinLnBrk="0" hangingPunct="1">
              <a:defRPr sz="1800">
                <a:solidFill>
                  <a:schemeClr val="lt1"/>
                </a:solidFill>
                <a:latin typeface="+mn-lt"/>
              </a:defRPr>
            </a:lvl3pPr>
            <a:lvl4pPr marL="1371600" defTabSz="914400" eaLnBrk="1" latinLnBrk="0" hangingPunct="1">
              <a:defRPr sz="1800">
                <a:solidFill>
                  <a:schemeClr val="lt1"/>
                </a:solidFill>
                <a:latin typeface="+mn-lt"/>
              </a:defRPr>
            </a:lvl4pPr>
            <a:lvl5pPr marL="1828800" defTabSz="914400" eaLnBrk="1" latinLnBrk="0" hangingPunct="1">
              <a:defRPr sz="1800">
                <a:solidFill>
                  <a:schemeClr val="lt1"/>
                </a:solidFill>
                <a:latin typeface="+mn-lt"/>
              </a:defRPr>
            </a:lvl5pPr>
            <a:lvl6pPr marL="2286000" defTabSz="914400">
              <a:defRPr sz="1800">
                <a:solidFill>
                  <a:schemeClr val="lt1"/>
                </a:solidFill>
                <a:latin typeface="+mn-lt"/>
              </a:defRPr>
            </a:lvl6pPr>
            <a:lvl7pPr marL="2743200" defTabSz="914400">
              <a:defRPr sz="1800">
                <a:solidFill>
                  <a:schemeClr val="lt1"/>
                </a:solidFill>
                <a:latin typeface="+mn-lt"/>
              </a:defRPr>
            </a:lvl7pPr>
            <a:lvl8pPr marL="3200400" defTabSz="914400">
              <a:defRPr sz="1800">
                <a:solidFill>
                  <a:schemeClr val="lt1"/>
                </a:solidFill>
                <a:latin typeface="+mn-lt"/>
              </a:defRPr>
            </a:lvl8pPr>
            <a:lvl9pPr marL="3657600" defTabSz="914400">
              <a:defRPr sz="1800">
                <a:solidFill>
                  <a:schemeClr val="lt1"/>
                </a:solidFill>
                <a:latin typeface="+mn-lt"/>
              </a:defRPr>
            </a:lvl9pPr>
          </a:lstStyle>
          <a:p>
            <a:pPr algn="l">
              <a:lnSpc>
                <a:spcPct val="100000"/>
              </a:lnSpc>
            </a:pPr>
            <a:r>
              <a:rPr lang="ru-RU" sz="1800" dirty="0" smtClean="0">
                <a:latin typeface="Calibri" pitchFamily="34" charset="0"/>
              </a:rPr>
              <a:t>Реализация </a:t>
            </a:r>
            <a:r>
              <a:rPr lang="ru-RU" sz="1800" dirty="0">
                <a:latin typeface="Calibri" pitchFamily="34" charset="0"/>
              </a:rPr>
              <a:t>мероприятий по обеспечению безопасности и сохранению здоровья детей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83568" y="4227934"/>
            <a:ext cx="8136904" cy="864096"/>
          </a:xfrm>
          <a:prstGeom prst="round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  <a:tileRect/>
          </a:gradFill>
          <a:ln w="12700">
            <a:solidFill>
              <a:schemeClr val="accent1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ctr" defTabSz="914400" eaLnBrk="1" latinLnBrk="0" hangingPunct="1">
              <a:lnSpc>
                <a:spcPct val="115000"/>
              </a:lnSpc>
              <a:defRPr sz="2400">
                <a:solidFill>
                  <a:schemeClr val="accent1">
                    <a:lumMod val="50000"/>
                  </a:schemeClr>
                </a:solidFill>
                <a:latin typeface="Franklin Gothic Book" panose="020B0503020102020204" pitchFamily="34" charset="0"/>
              </a:defRPr>
            </a:lvl1pPr>
            <a:lvl2pPr marL="457200" defTabSz="914400" eaLnBrk="1" latinLnBrk="0" hangingPunct="1">
              <a:defRPr sz="1800">
                <a:solidFill>
                  <a:schemeClr val="lt1"/>
                </a:solidFill>
                <a:latin typeface="+mn-lt"/>
              </a:defRPr>
            </a:lvl2pPr>
            <a:lvl3pPr marL="914400" defTabSz="914400" eaLnBrk="1" latinLnBrk="0" hangingPunct="1">
              <a:defRPr sz="1800">
                <a:solidFill>
                  <a:schemeClr val="lt1"/>
                </a:solidFill>
                <a:latin typeface="+mn-lt"/>
              </a:defRPr>
            </a:lvl3pPr>
            <a:lvl4pPr marL="1371600" defTabSz="914400" eaLnBrk="1" latinLnBrk="0" hangingPunct="1">
              <a:defRPr sz="1800">
                <a:solidFill>
                  <a:schemeClr val="lt1"/>
                </a:solidFill>
                <a:latin typeface="+mn-lt"/>
              </a:defRPr>
            </a:lvl4pPr>
            <a:lvl5pPr marL="1828800" defTabSz="914400" eaLnBrk="1" latinLnBrk="0" hangingPunct="1">
              <a:defRPr sz="1800">
                <a:solidFill>
                  <a:schemeClr val="lt1"/>
                </a:solidFill>
                <a:latin typeface="+mn-lt"/>
              </a:defRPr>
            </a:lvl5pPr>
            <a:lvl6pPr marL="2286000" defTabSz="914400">
              <a:defRPr sz="1800">
                <a:solidFill>
                  <a:schemeClr val="lt1"/>
                </a:solidFill>
                <a:latin typeface="+mn-lt"/>
              </a:defRPr>
            </a:lvl6pPr>
            <a:lvl7pPr marL="2743200" defTabSz="914400">
              <a:defRPr sz="1800">
                <a:solidFill>
                  <a:schemeClr val="lt1"/>
                </a:solidFill>
                <a:latin typeface="+mn-lt"/>
              </a:defRPr>
            </a:lvl7pPr>
            <a:lvl8pPr marL="3200400" defTabSz="914400">
              <a:defRPr sz="1800">
                <a:solidFill>
                  <a:schemeClr val="lt1"/>
                </a:solidFill>
                <a:latin typeface="+mn-lt"/>
              </a:defRPr>
            </a:lvl8pPr>
            <a:lvl9pPr marL="3657600" defTabSz="914400">
              <a:defRPr sz="1800">
                <a:solidFill>
                  <a:schemeClr val="lt1"/>
                </a:solidFill>
                <a:latin typeface="+mn-lt"/>
              </a:defRPr>
            </a:lvl9pPr>
          </a:lstStyle>
          <a:p>
            <a:pPr algn="l">
              <a:lnSpc>
                <a:spcPct val="100000"/>
              </a:lnSpc>
            </a:pPr>
            <a:r>
              <a:rPr lang="ru-RU" sz="1800" dirty="0" smtClean="0">
                <a:latin typeface="Calibri" pitchFamily="34" charset="0"/>
              </a:rPr>
              <a:t>Повышение </a:t>
            </a:r>
            <a:r>
              <a:rPr lang="ru-RU" sz="1800" dirty="0">
                <a:latin typeface="Calibri" pitchFamily="34" charset="0"/>
              </a:rPr>
              <a:t>уровня воспитательной работы в общеобразовательных организациях, реализация мер по развитию </a:t>
            </a:r>
            <a:r>
              <a:rPr lang="ru-RU" sz="1800" dirty="0" smtClean="0">
                <a:latin typeface="Calibri" pitchFamily="34" charset="0"/>
              </a:rPr>
              <a:t>дополнительного </a:t>
            </a:r>
            <a:r>
              <a:rPr lang="ru-RU" sz="1800" dirty="0">
                <a:latin typeface="Calibri" pitchFamily="34" charset="0"/>
              </a:rPr>
              <a:t>образования детей</a:t>
            </a:r>
          </a:p>
        </p:txBody>
      </p:sp>
    </p:spTree>
    <p:extLst>
      <p:ext uri="{BB962C8B-B14F-4D97-AF65-F5344CB8AC3E}">
        <p14:creationId xmlns:p14="http://schemas.microsoft.com/office/powerpoint/2010/main" val="371326831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443" y="195486"/>
            <a:ext cx="639759" cy="720049"/>
          </a:xfrm>
          <a:prstGeom prst="rect">
            <a:avLst/>
          </a:prstGeom>
          <a:effectLst>
            <a:outerShdw blurRad="12700" dist="38100" dir="5400000" sx="99000" sy="99000" algn="t" rotWithShape="0">
              <a:prstClr val="black">
                <a:alpha val="29000"/>
              </a:prstClr>
            </a:outerShdw>
            <a:reflection blurRad="6350" stA="14000" endPos="31000" dir="5400000" sy="-100000" algn="bl" rotWithShape="0"/>
          </a:effectLst>
        </p:spPr>
      </p:pic>
      <p:sp>
        <p:nvSpPr>
          <p:cNvPr id="10" name="TextBox 9"/>
          <p:cNvSpPr txBox="1"/>
          <p:nvPr/>
        </p:nvSpPr>
        <p:spPr>
          <a:xfrm>
            <a:off x="899592" y="123478"/>
            <a:ext cx="7992888" cy="830997"/>
          </a:xfrm>
          <a:prstGeom prst="rect">
            <a:avLst/>
          </a:prstGeom>
          <a:effectLst/>
        </p:spPr>
        <p:txBody>
          <a:bodyPr wrap="square">
            <a:spAutoFit/>
          </a:bodyPr>
          <a:lstStyle>
            <a:defPPr>
              <a:defRPr lang="ru-RU"/>
            </a:defPPr>
            <a:lvl1pPr>
              <a:defRPr sz="1600">
                <a:solidFill>
                  <a:schemeClr val="accent1">
                    <a:lumMod val="50000"/>
                  </a:schemeClr>
                </a:solidFill>
                <a:effectLst>
                  <a:outerShdw blurRad="50800" dist="25400" dir="600000" algn="ctr" rotWithShape="0">
                    <a:schemeClr val="tx1">
                      <a:lumMod val="50000"/>
                      <a:lumOff val="50000"/>
                      <a:alpha val="83000"/>
                    </a:schemeClr>
                  </a:outerShdw>
                </a:effectLst>
                <a:latin typeface="Franklin Gothic Book" panose="020B05030201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algn="ctr"/>
            <a:r>
              <a:rPr lang="ru-RU" sz="2400" dirty="0">
                <a:effectLst>
                  <a:outerShdw blurRad="76200" dist="25400" dir="600000" algn="ctr" rotWithShape="0">
                    <a:schemeClr val="tx1">
                      <a:lumMod val="50000"/>
                      <a:lumOff val="50000"/>
                      <a:alpha val="83000"/>
                    </a:schemeClr>
                  </a:outerShdw>
                </a:effectLst>
              </a:rPr>
              <a:t>Приоритеты социально-экономического развития на 2016 год и плановый </a:t>
            </a:r>
            <a:r>
              <a:rPr lang="ru-RU" sz="2400" dirty="0" smtClean="0">
                <a:effectLst>
                  <a:outerShdw blurRad="76200" dist="25400" dir="600000" algn="ctr" rotWithShape="0">
                    <a:schemeClr val="tx1">
                      <a:lumMod val="50000"/>
                      <a:lumOff val="50000"/>
                      <a:alpha val="83000"/>
                    </a:schemeClr>
                  </a:outerShdw>
                </a:effectLst>
              </a:rPr>
              <a:t>период </a:t>
            </a:r>
            <a:r>
              <a:rPr lang="ru-RU" sz="2400" dirty="0">
                <a:effectLst>
                  <a:outerShdw blurRad="76200" dist="25400" dir="600000" algn="ctr" rotWithShape="0">
                    <a:schemeClr val="tx1">
                      <a:lumMod val="50000"/>
                      <a:lumOff val="50000"/>
                      <a:alpha val="83000"/>
                    </a:schemeClr>
                  </a:outerShdw>
                </a:effectLst>
              </a:rPr>
              <a:t>2017 и 2018 годов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83568" y="1059582"/>
            <a:ext cx="8136904" cy="648072"/>
          </a:xfrm>
          <a:prstGeom prst="round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  <a:tileRect/>
          </a:gradFill>
          <a:ln w="12700">
            <a:solidFill>
              <a:schemeClr val="accent1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ctr" defTabSz="914400" eaLnBrk="1" latinLnBrk="0" hangingPunct="1">
              <a:lnSpc>
                <a:spcPct val="115000"/>
              </a:lnSpc>
              <a:defRPr sz="2400">
                <a:solidFill>
                  <a:schemeClr val="accent1">
                    <a:lumMod val="50000"/>
                  </a:schemeClr>
                </a:solidFill>
                <a:latin typeface="Franklin Gothic Book" panose="020B0503020102020204" pitchFamily="34" charset="0"/>
              </a:defRPr>
            </a:lvl1pPr>
            <a:lvl2pPr marL="457200" defTabSz="914400" eaLnBrk="1" latinLnBrk="0" hangingPunct="1">
              <a:defRPr sz="1800">
                <a:solidFill>
                  <a:schemeClr val="lt1"/>
                </a:solidFill>
                <a:latin typeface="+mn-lt"/>
              </a:defRPr>
            </a:lvl2pPr>
            <a:lvl3pPr marL="914400" defTabSz="914400" eaLnBrk="1" latinLnBrk="0" hangingPunct="1">
              <a:defRPr sz="1800">
                <a:solidFill>
                  <a:schemeClr val="lt1"/>
                </a:solidFill>
                <a:latin typeface="+mn-lt"/>
              </a:defRPr>
            </a:lvl3pPr>
            <a:lvl4pPr marL="1371600" defTabSz="914400" eaLnBrk="1" latinLnBrk="0" hangingPunct="1">
              <a:defRPr sz="1800">
                <a:solidFill>
                  <a:schemeClr val="lt1"/>
                </a:solidFill>
                <a:latin typeface="+mn-lt"/>
              </a:defRPr>
            </a:lvl4pPr>
            <a:lvl5pPr marL="1828800" defTabSz="914400" eaLnBrk="1" latinLnBrk="0" hangingPunct="1">
              <a:defRPr sz="1800">
                <a:solidFill>
                  <a:schemeClr val="lt1"/>
                </a:solidFill>
                <a:latin typeface="+mn-lt"/>
              </a:defRPr>
            </a:lvl5pPr>
            <a:lvl6pPr marL="2286000" defTabSz="914400">
              <a:defRPr sz="1800">
                <a:solidFill>
                  <a:schemeClr val="lt1"/>
                </a:solidFill>
                <a:latin typeface="+mn-lt"/>
              </a:defRPr>
            </a:lvl6pPr>
            <a:lvl7pPr marL="2743200" defTabSz="914400">
              <a:defRPr sz="1800">
                <a:solidFill>
                  <a:schemeClr val="lt1"/>
                </a:solidFill>
                <a:latin typeface="+mn-lt"/>
              </a:defRPr>
            </a:lvl7pPr>
            <a:lvl8pPr marL="3200400" defTabSz="914400">
              <a:defRPr sz="1800">
                <a:solidFill>
                  <a:schemeClr val="lt1"/>
                </a:solidFill>
                <a:latin typeface="+mn-lt"/>
              </a:defRPr>
            </a:lvl8pPr>
            <a:lvl9pPr marL="3657600" defTabSz="914400">
              <a:defRPr sz="1800">
                <a:solidFill>
                  <a:schemeClr val="lt1"/>
                </a:solidFill>
                <a:latin typeface="+mn-lt"/>
              </a:defRPr>
            </a:lvl9pPr>
          </a:lstStyle>
          <a:p>
            <a:pPr algn="l">
              <a:lnSpc>
                <a:spcPct val="100000"/>
              </a:lnSpc>
            </a:pPr>
            <a:r>
              <a:rPr lang="ru-RU" sz="1800" dirty="0">
                <a:latin typeface="Calibri" pitchFamily="34" charset="0"/>
              </a:rPr>
              <a:t>О</a:t>
            </a:r>
            <a:r>
              <a:rPr lang="ru-RU" sz="1800" dirty="0" smtClean="0">
                <a:latin typeface="Calibri" pitchFamily="34" charset="0"/>
              </a:rPr>
              <a:t>бновление </a:t>
            </a:r>
            <a:r>
              <a:rPr lang="ru-RU" sz="1800" dirty="0">
                <a:latin typeface="Calibri" pitchFamily="34" charset="0"/>
              </a:rPr>
              <a:t>кадрового состава образовательных организаций за счёт привлечения молодых педагогов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83568" y="1812761"/>
            <a:ext cx="8136904" cy="792088"/>
          </a:xfrm>
          <a:prstGeom prst="round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  <a:tileRect/>
          </a:gradFill>
          <a:ln w="12700">
            <a:solidFill>
              <a:schemeClr val="accent1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ctr" defTabSz="914400" eaLnBrk="1" latinLnBrk="0" hangingPunct="1">
              <a:lnSpc>
                <a:spcPct val="115000"/>
              </a:lnSpc>
              <a:defRPr sz="2400">
                <a:solidFill>
                  <a:schemeClr val="accent1">
                    <a:lumMod val="50000"/>
                  </a:schemeClr>
                </a:solidFill>
                <a:latin typeface="Franklin Gothic Book" panose="020B0503020102020204" pitchFamily="34" charset="0"/>
              </a:defRPr>
            </a:lvl1pPr>
            <a:lvl2pPr marL="457200" defTabSz="914400" eaLnBrk="1" latinLnBrk="0" hangingPunct="1">
              <a:defRPr sz="1800">
                <a:solidFill>
                  <a:schemeClr val="lt1"/>
                </a:solidFill>
                <a:latin typeface="+mn-lt"/>
              </a:defRPr>
            </a:lvl2pPr>
            <a:lvl3pPr marL="914400" defTabSz="914400" eaLnBrk="1" latinLnBrk="0" hangingPunct="1">
              <a:defRPr sz="1800">
                <a:solidFill>
                  <a:schemeClr val="lt1"/>
                </a:solidFill>
                <a:latin typeface="+mn-lt"/>
              </a:defRPr>
            </a:lvl3pPr>
            <a:lvl4pPr marL="1371600" defTabSz="914400" eaLnBrk="1" latinLnBrk="0" hangingPunct="1">
              <a:defRPr sz="1800">
                <a:solidFill>
                  <a:schemeClr val="lt1"/>
                </a:solidFill>
                <a:latin typeface="+mn-lt"/>
              </a:defRPr>
            </a:lvl4pPr>
            <a:lvl5pPr marL="1828800" defTabSz="914400" eaLnBrk="1" latinLnBrk="0" hangingPunct="1">
              <a:defRPr sz="1800">
                <a:solidFill>
                  <a:schemeClr val="lt1"/>
                </a:solidFill>
                <a:latin typeface="+mn-lt"/>
              </a:defRPr>
            </a:lvl5pPr>
            <a:lvl6pPr marL="2286000" defTabSz="914400">
              <a:defRPr sz="1800">
                <a:solidFill>
                  <a:schemeClr val="lt1"/>
                </a:solidFill>
                <a:latin typeface="+mn-lt"/>
              </a:defRPr>
            </a:lvl6pPr>
            <a:lvl7pPr marL="2743200" defTabSz="914400">
              <a:defRPr sz="1800">
                <a:solidFill>
                  <a:schemeClr val="lt1"/>
                </a:solidFill>
                <a:latin typeface="+mn-lt"/>
              </a:defRPr>
            </a:lvl7pPr>
            <a:lvl8pPr marL="3200400" defTabSz="914400">
              <a:defRPr sz="1800">
                <a:solidFill>
                  <a:schemeClr val="lt1"/>
                </a:solidFill>
                <a:latin typeface="+mn-lt"/>
              </a:defRPr>
            </a:lvl8pPr>
            <a:lvl9pPr marL="3657600" defTabSz="914400">
              <a:defRPr sz="1800">
                <a:solidFill>
                  <a:schemeClr val="lt1"/>
                </a:solidFill>
                <a:latin typeface="+mn-lt"/>
              </a:defRPr>
            </a:lvl9pPr>
          </a:lstStyle>
          <a:p>
            <a:pPr algn="l">
              <a:lnSpc>
                <a:spcPct val="100000"/>
              </a:lnSpc>
            </a:pPr>
            <a:r>
              <a:rPr lang="ru-RU" sz="1800" dirty="0">
                <a:latin typeface="Calibri" pitchFamily="34" charset="0"/>
              </a:rPr>
              <a:t>П</a:t>
            </a:r>
            <a:r>
              <a:rPr lang="ru-RU" sz="1800" dirty="0" smtClean="0">
                <a:latin typeface="Calibri" pitchFamily="34" charset="0"/>
              </a:rPr>
              <a:t>овышение </a:t>
            </a:r>
            <a:r>
              <a:rPr lang="ru-RU" sz="1800" dirty="0">
                <a:latin typeface="Calibri" pitchFamily="34" charset="0"/>
              </a:rPr>
              <a:t>конкурентоспособности системы высшего образования и увеличение вклада высшей школы в социально-экономическое развитие региона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76280" y="2709956"/>
            <a:ext cx="8136904" cy="864065"/>
          </a:xfrm>
          <a:prstGeom prst="round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  <a:tileRect/>
          </a:gradFill>
          <a:ln w="12700">
            <a:solidFill>
              <a:schemeClr val="accent1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ctr" defTabSz="914400" eaLnBrk="1" latinLnBrk="0" hangingPunct="1">
              <a:lnSpc>
                <a:spcPct val="115000"/>
              </a:lnSpc>
              <a:defRPr sz="2400">
                <a:solidFill>
                  <a:schemeClr val="accent1">
                    <a:lumMod val="50000"/>
                  </a:schemeClr>
                </a:solidFill>
                <a:latin typeface="Franklin Gothic Book" panose="020B0503020102020204" pitchFamily="34" charset="0"/>
              </a:defRPr>
            </a:lvl1pPr>
            <a:lvl2pPr marL="457200" defTabSz="914400" eaLnBrk="1" latinLnBrk="0" hangingPunct="1">
              <a:defRPr sz="1800">
                <a:solidFill>
                  <a:schemeClr val="lt1"/>
                </a:solidFill>
                <a:latin typeface="+mn-lt"/>
              </a:defRPr>
            </a:lvl2pPr>
            <a:lvl3pPr marL="914400" defTabSz="914400" eaLnBrk="1" latinLnBrk="0" hangingPunct="1">
              <a:defRPr sz="1800">
                <a:solidFill>
                  <a:schemeClr val="lt1"/>
                </a:solidFill>
                <a:latin typeface="+mn-lt"/>
              </a:defRPr>
            </a:lvl3pPr>
            <a:lvl4pPr marL="1371600" defTabSz="914400" eaLnBrk="1" latinLnBrk="0" hangingPunct="1">
              <a:defRPr sz="1800">
                <a:solidFill>
                  <a:schemeClr val="lt1"/>
                </a:solidFill>
                <a:latin typeface="+mn-lt"/>
              </a:defRPr>
            </a:lvl4pPr>
            <a:lvl5pPr marL="1828800" defTabSz="914400" eaLnBrk="1" latinLnBrk="0" hangingPunct="1">
              <a:defRPr sz="1800">
                <a:solidFill>
                  <a:schemeClr val="lt1"/>
                </a:solidFill>
                <a:latin typeface="+mn-lt"/>
              </a:defRPr>
            </a:lvl5pPr>
            <a:lvl6pPr marL="2286000" defTabSz="914400">
              <a:defRPr sz="1800">
                <a:solidFill>
                  <a:schemeClr val="lt1"/>
                </a:solidFill>
                <a:latin typeface="+mn-lt"/>
              </a:defRPr>
            </a:lvl6pPr>
            <a:lvl7pPr marL="2743200" defTabSz="914400">
              <a:defRPr sz="1800">
                <a:solidFill>
                  <a:schemeClr val="lt1"/>
                </a:solidFill>
                <a:latin typeface="+mn-lt"/>
              </a:defRPr>
            </a:lvl7pPr>
            <a:lvl8pPr marL="3200400" defTabSz="914400">
              <a:defRPr sz="1800">
                <a:solidFill>
                  <a:schemeClr val="lt1"/>
                </a:solidFill>
                <a:latin typeface="+mn-lt"/>
              </a:defRPr>
            </a:lvl8pPr>
            <a:lvl9pPr marL="3657600" defTabSz="914400">
              <a:defRPr sz="1800">
                <a:solidFill>
                  <a:schemeClr val="lt1"/>
                </a:solidFill>
                <a:latin typeface="+mn-lt"/>
              </a:defRPr>
            </a:lvl9pPr>
          </a:lstStyle>
          <a:p>
            <a:pPr algn="l">
              <a:lnSpc>
                <a:spcPct val="100000"/>
              </a:lnSpc>
            </a:pPr>
            <a:r>
              <a:rPr lang="ru-RU" sz="1800" dirty="0">
                <a:latin typeface="Calibri" pitchFamily="34" charset="0"/>
              </a:rPr>
              <a:t>В</a:t>
            </a:r>
            <a:r>
              <a:rPr lang="ru-RU" sz="1800" dirty="0" smtClean="0">
                <a:latin typeface="Calibri" pitchFamily="34" charset="0"/>
              </a:rPr>
              <a:t>недрение </a:t>
            </a:r>
            <a:r>
              <a:rPr lang="ru-RU" sz="1800" dirty="0" err="1">
                <a:latin typeface="Calibri" pitchFamily="34" charset="0"/>
              </a:rPr>
              <a:t>профстандартов</a:t>
            </a:r>
            <a:r>
              <a:rPr lang="ru-RU" sz="1800" dirty="0">
                <a:latin typeface="Calibri" pitchFamily="34" charset="0"/>
              </a:rPr>
              <a:t>, регламентирующих  подготовку педагогических кадров, повышение квалификации и пере-подготовку, процедуры аттестации и заключение эффективных контрактов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43266" y="3679128"/>
            <a:ext cx="8136904" cy="612008"/>
          </a:xfrm>
          <a:prstGeom prst="round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  <a:tileRect/>
          </a:gradFill>
          <a:ln w="12700">
            <a:solidFill>
              <a:schemeClr val="accent1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ctr" defTabSz="914400" eaLnBrk="1" latinLnBrk="0" hangingPunct="1">
              <a:lnSpc>
                <a:spcPct val="115000"/>
              </a:lnSpc>
              <a:defRPr sz="2400">
                <a:solidFill>
                  <a:schemeClr val="accent1">
                    <a:lumMod val="50000"/>
                  </a:schemeClr>
                </a:solidFill>
                <a:latin typeface="Franklin Gothic Book" panose="020B0503020102020204" pitchFamily="34" charset="0"/>
              </a:defRPr>
            </a:lvl1pPr>
            <a:lvl2pPr marL="457200" defTabSz="914400" eaLnBrk="1" latinLnBrk="0" hangingPunct="1">
              <a:defRPr sz="1800">
                <a:solidFill>
                  <a:schemeClr val="lt1"/>
                </a:solidFill>
                <a:latin typeface="+mn-lt"/>
              </a:defRPr>
            </a:lvl2pPr>
            <a:lvl3pPr marL="914400" defTabSz="914400" eaLnBrk="1" latinLnBrk="0" hangingPunct="1">
              <a:defRPr sz="1800">
                <a:solidFill>
                  <a:schemeClr val="lt1"/>
                </a:solidFill>
                <a:latin typeface="+mn-lt"/>
              </a:defRPr>
            </a:lvl3pPr>
            <a:lvl4pPr marL="1371600" defTabSz="914400" eaLnBrk="1" latinLnBrk="0" hangingPunct="1">
              <a:defRPr sz="1800">
                <a:solidFill>
                  <a:schemeClr val="lt1"/>
                </a:solidFill>
                <a:latin typeface="+mn-lt"/>
              </a:defRPr>
            </a:lvl4pPr>
            <a:lvl5pPr marL="1828800" defTabSz="914400" eaLnBrk="1" latinLnBrk="0" hangingPunct="1">
              <a:defRPr sz="1800">
                <a:solidFill>
                  <a:schemeClr val="lt1"/>
                </a:solidFill>
                <a:latin typeface="+mn-lt"/>
              </a:defRPr>
            </a:lvl5pPr>
            <a:lvl6pPr marL="2286000" defTabSz="914400">
              <a:defRPr sz="1800">
                <a:solidFill>
                  <a:schemeClr val="lt1"/>
                </a:solidFill>
                <a:latin typeface="+mn-lt"/>
              </a:defRPr>
            </a:lvl6pPr>
            <a:lvl7pPr marL="2743200" defTabSz="914400">
              <a:defRPr sz="1800">
                <a:solidFill>
                  <a:schemeClr val="lt1"/>
                </a:solidFill>
                <a:latin typeface="+mn-lt"/>
              </a:defRPr>
            </a:lvl7pPr>
            <a:lvl8pPr marL="3200400" defTabSz="914400">
              <a:defRPr sz="1800">
                <a:solidFill>
                  <a:schemeClr val="lt1"/>
                </a:solidFill>
                <a:latin typeface="+mn-lt"/>
              </a:defRPr>
            </a:lvl8pPr>
            <a:lvl9pPr marL="3657600" defTabSz="914400">
              <a:defRPr sz="1800">
                <a:solidFill>
                  <a:schemeClr val="lt1"/>
                </a:solidFill>
                <a:latin typeface="+mn-lt"/>
              </a:defRPr>
            </a:lvl9pPr>
          </a:lstStyle>
          <a:p>
            <a:pPr algn="l">
              <a:lnSpc>
                <a:spcPct val="100000"/>
              </a:lnSpc>
            </a:pPr>
            <a:r>
              <a:rPr lang="ru-RU" sz="1800" dirty="0">
                <a:latin typeface="Calibri" pitchFamily="34" charset="0"/>
              </a:rPr>
              <a:t>П</a:t>
            </a:r>
            <a:r>
              <a:rPr lang="ru-RU" sz="1800" dirty="0" smtClean="0">
                <a:latin typeface="Calibri" pitchFamily="34" charset="0"/>
              </a:rPr>
              <a:t>овышение </a:t>
            </a:r>
            <a:r>
              <a:rPr lang="ru-RU" sz="1800" dirty="0">
                <a:latin typeface="Calibri" pitchFamily="34" charset="0"/>
              </a:rPr>
              <a:t>роли педагогического профессионального образования за счёт активного участия в конкурсном движении </a:t>
            </a:r>
            <a:r>
              <a:rPr lang="ru-RU" sz="1800" dirty="0" err="1">
                <a:latin typeface="Calibri" pitchFamily="34" charset="0"/>
              </a:rPr>
              <a:t>WordSkills</a:t>
            </a:r>
            <a:endParaRPr lang="ru-RU" sz="1800" dirty="0">
              <a:latin typeface="Calibri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43266" y="4396243"/>
            <a:ext cx="8136904" cy="612008"/>
          </a:xfrm>
          <a:prstGeom prst="round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  <a:tileRect/>
          </a:gradFill>
          <a:ln w="12700">
            <a:solidFill>
              <a:schemeClr val="accent1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ctr" defTabSz="914400" eaLnBrk="1" latinLnBrk="0" hangingPunct="1">
              <a:lnSpc>
                <a:spcPct val="115000"/>
              </a:lnSpc>
              <a:defRPr sz="2400">
                <a:solidFill>
                  <a:schemeClr val="accent1">
                    <a:lumMod val="50000"/>
                  </a:schemeClr>
                </a:solidFill>
                <a:latin typeface="Franklin Gothic Book" panose="020B0503020102020204" pitchFamily="34" charset="0"/>
              </a:defRPr>
            </a:lvl1pPr>
            <a:lvl2pPr marL="457200" defTabSz="914400" eaLnBrk="1" latinLnBrk="0" hangingPunct="1">
              <a:defRPr sz="1800">
                <a:solidFill>
                  <a:schemeClr val="lt1"/>
                </a:solidFill>
                <a:latin typeface="+mn-lt"/>
              </a:defRPr>
            </a:lvl2pPr>
            <a:lvl3pPr marL="914400" defTabSz="914400" eaLnBrk="1" latinLnBrk="0" hangingPunct="1">
              <a:defRPr sz="1800">
                <a:solidFill>
                  <a:schemeClr val="lt1"/>
                </a:solidFill>
                <a:latin typeface="+mn-lt"/>
              </a:defRPr>
            </a:lvl3pPr>
            <a:lvl4pPr marL="1371600" defTabSz="914400" eaLnBrk="1" latinLnBrk="0" hangingPunct="1">
              <a:defRPr sz="1800">
                <a:solidFill>
                  <a:schemeClr val="lt1"/>
                </a:solidFill>
                <a:latin typeface="+mn-lt"/>
              </a:defRPr>
            </a:lvl4pPr>
            <a:lvl5pPr marL="1828800" defTabSz="914400" eaLnBrk="1" latinLnBrk="0" hangingPunct="1">
              <a:defRPr sz="1800">
                <a:solidFill>
                  <a:schemeClr val="lt1"/>
                </a:solidFill>
                <a:latin typeface="+mn-lt"/>
              </a:defRPr>
            </a:lvl5pPr>
            <a:lvl6pPr marL="2286000" defTabSz="914400">
              <a:defRPr sz="1800">
                <a:solidFill>
                  <a:schemeClr val="lt1"/>
                </a:solidFill>
                <a:latin typeface="+mn-lt"/>
              </a:defRPr>
            </a:lvl6pPr>
            <a:lvl7pPr marL="2743200" defTabSz="914400">
              <a:defRPr sz="1800">
                <a:solidFill>
                  <a:schemeClr val="lt1"/>
                </a:solidFill>
                <a:latin typeface="+mn-lt"/>
              </a:defRPr>
            </a:lvl7pPr>
            <a:lvl8pPr marL="3200400" defTabSz="914400">
              <a:defRPr sz="1800">
                <a:solidFill>
                  <a:schemeClr val="lt1"/>
                </a:solidFill>
                <a:latin typeface="+mn-lt"/>
              </a:defRPr>
            </a:lvl8pPr>
            <a:lvl9pPr marL="3657600" defTabSz="914400">
              <a:defRPr sz="1800">
                <a:solidFill>
                  <a:schemeClr val="lt1"/>
                </a:solidFill>
                <a:latin typeface="+mn-lt"/>
              </a:defRPr>
            </a:lvl9pPr>
          </a:lstStyle>
          <a:p>
            <a:pPr algn="l">
              <a:lnSpc>
                <a:spcPct val="100000"/>
              </a:lnSpc>
            </a:pPr>
            <a:r>
              <a:rPr lang="ru-RU" sz="1800" dirty="0">
                <a:latin typeface="Calibri" pitchFamily="34" charset="0"/>
              </a:rPr>
              <a:t>Г</a:t>
            </a:r>
            <a:r>
              <a:rPr lang="ru-RU" sz="1800" dirty="0" smtClean="0">
                <a:latin typeface="Calibri" pitchFamily="34" charset="0"/>
              </a:rPr>
              <a:t>осударственная </a:t>
            </a:r>
            <a:r>
              <a:rPr lang="ru-RU" sz="1800" dirty="0">
                <a:latin typeface="Calibri" pitchFamily="34" charset="0"/>
              </a:rPr>
              <a:t>поддержка развития эффективной инновационной инфраструктуры, прежде всего, технопарков и бизнес-инкубаторов</a:t>
            </a:r>
          </a:p>
        </p:txBody>
      </p:sp>
    </p:spTree>
    <p:extLst>
      <p:ext uri="{BB962C8B-B14F-4D97-AF65-F5344CB8AC3E}">
        <p14:creationId xmlns:p14="http://schemas.microsoft.com/office/powerpoint/2010/main" val="46153259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443" y="195486"/>
            <a:ext cx="639759" cy="720049"/>
          </a:xfrm>
          <a:prstGeom prst="rect">
            <a:avLst/>
          </a:prstGeom>
          <a:effectLst>
            <a:outerShdw blurRad="12700" dist="38100" dir="5400000" sx="99000" sy="99000" algn="t" rotWithShape="0">
              <a:prstClr val="black">
                <a:alpha val="29000"/>
              </a:prstClr>
            </a:outerShdw>
            <a:reflection blurRad="6350" stA="14000" endPos="31000" dir="5400000" sy="-100000" algn="bl" rotWithShape="0"/>
          </a:effectLst>
        </p:spPr>
      </p:pic>
      <p:sp>
        <p:nvSpPr>
          <p:cNvPr id="10" name="TextBox 9"/>
          <p:cNvSpPr txBox="1"/>
          <p:nvPr/>
        </p:nvSpPr>
        <p:spPr>
          <a:xfrm>
            <a:off x="1043608" y="123478"/>
            <a:ext cx="7848872" cy="830997"/>
          </a:xfrm>
          <a:prstGeom prst="rect">
            <a:avLst/>
          </a:prstGeom>
          <a:effectLst/>
        </p:spPr>
        <p:txBody>
          <a:bodyPr wrap="square">
            <a:spAutoFit/>
          </a:bodyPr>
          <a:lstStyle>
            <a:defPPr>
              <a:defRPr lang="ru-RU"/>
            </a:defPPr>
            <a:lvl1pPr>
              <a:defRPr sz="1600">
                <a:solidFill>
                  <a:schemeClr val="accent1">
                    <a:lumMod val="50000"/>
                  </a:schemeClr>
                </a:solidFill>
                <a:effectLst>
                  <a:outerShdw blurRad="50800" dist="25400" dir="600000" algn="ctr" rotWithShape="0">
                    <a:schemeClr val="tx1">
                      <a:lumMod val="50000"/>
                      <a:lumOff val="50000"/>
                      <a:alpha val="83000"/>
                    </a:schemeClr>
                  </a:outerShdw>
                </a:effectLst>
                <a:latin typeface="Franklin Gothic Book" panose="020B05030201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algn="ctr"/>
            <a:r>
              <a:rPr lang="ru-RU" sz="2400" dirty="0" smtClean="0">
                <a:effectLst>
                  <a:outerShdw blurRad="76200" dist="25400" dir="600000" algn="ctr" rotWithShape="0">
                    <a:schemeClr val="tx1">
                      <a:lumMod val="50000"/>
                      <a:lumOff val="50000"/>
                      <a:alpha val="83000"/>
                    </a:schemeClr>
                  </a:outerShdw>
                </a:effectLst>
              </a:rPr>
              <a:t>Карта инновационного развития </a:t>
            </a:r>
            <a:endParaRPr lang="en-US" sz="2400" dirty="0" smtClean="0">
              <a:effectLst>
                <a:outerShdw blurRad="76200" dist="25400" dir="600000" algn="ctr" rotWithShape="0">
                  <a:schemeClr val="tx1">
                    <a:lumMod val="50000"/>
                    <a:lumOff val="50000"/>
                    <a:alpha val="83000"/>
                  </a:schemeClr>
                </a:outerShdw>
              </a:effectLst>
            </a:endParaRPr>
          </a:p>
          <a:p>
            <a:pPr algn="ctr"/>
            <a:r>
              <a:rPr lang="ru-RU" sz="2400" dirty="0" smtClean="0">
                <a:effectLst>
                  <a:outerShdw blurRad="76200" dist="25400" dir="600000" algn="ctr" rotWithShape="0">
                    <a:schemeClr val="tx1">
                      <a:lumMod val="50000"/>
                      <a:lumOff val="50000"/>
                      <a:alpha val="83000"/>
                    </a:schemeClr>
                  </a:outerShdw>
                </a:effectLst>
              </a:rPr>
              <a:t>системы образования Новосибирской области</a:t>
            </a:r>
            <a:endParaRPr lang="ru-RU" sz="2400" dirty="0">
              <a:effectLst>
                <a:outerShdw blurRad="76200" dist="25400" dir="600000" algn="ctr" rotWithShape="0">
                  <a:schemeClr val="tx1">
                    <a:lumMod val="50000"/>
                    <a:lumOff val="50000"/>
                    <a:alpha val="83000"/>
                  </a:schemeClr>
                </a:outerShdw>
              </a:effectLst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1059582"/>
            <a:ext cx="5688632" cy="390341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30641891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443" y="195486"/>
            <a:ext cx="639759" cy="720049"/>
          </a:xfrm>
          <a:prstGeom prst="rect">
            <a:avLst/>
          </a:prstGeom>
          <a:effectLst>
            <a:outerShdw blurRad="12700" dist="38100" dir="5400000" sx="99000" sy="99000" algn="t" rotWithShape="0">
              <a:prstClr val="black">
                <a:alpha val="29000"/>
              </a:prstClr>
            </a:outerShdw>
            <a:reflection blurRad="6350" stA="14000" endPos="31000" dir="5400000" sy="-100000" algn="bl" rotWithShape="0"/>
          </a:effectLst>
        </p:spPr>
      </p:pic>
      <p:sp>
        <p:nvSpPr>
          <p:cNvPr id="4" name="Скругленный прямоугольник 3"/>
          <p:cNvSpPr/>
          <p:nvPr/>
        </p:nvSpPr>
        <p:spPr>
          <a:xfrm>
            <a:off x="851202" y="1923678"/>
            <a:ext cx="7681238" cy="1152128"/>
          </a:xfrm>
          <a:prstGeom prst="roundRect">
            <a:avLst/>
          </a:prstGeom>
          <a:gradFill flip="none" rotWithShape="1">
            <a:gsLst>
              <a:gs pos="0">
                <a:schemeClr val="accent4">
                  <a:lumMod val="67000"/>
                </a:schemeClr>
              </a:gs>
              <a:gs pos="48000">
                <a:schemeClr val="accent4">
                  <a:lumMod val="97000"/>
                  <a:lumOff val="3000"/>
                </a:schemeClr>
              </a:gs>
              <a:gs pos="100000">
                <a:schemeClr val="accent4">
                  <a:lumMod val="60000"/>
                  <a:lumOff val="40000"/>
                </a:schemeClr>
              </a:gs>
            </a:gsLst>
            <a:lin ang="16200000" scaled="1"/>
            <a:tileRect/>
          </a:gradFill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r>
              <a:rPr lang="ru-RU" sz="4400" b="1" dirty="0" smtClean="0"/>
              <a:t>Спасибо за внимание!</a:t>
            </a:r>
            <a:endParaRPr lang="ru-RU" sz="4400" b="1" dirty="0"/>
          </a:p>
        </p:txBody>
      </p:sp>
    </p:spTree>
    <p:extLst>
      <p:ext uri="{BB962C8B-B14F-4D97-AF65-F5344CB8AC3E}">
        <p14:creationId xmlns:p14="http://schemas.microsoft.com/office/powerpoint/2010/main" val="51770213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443" y="195486"/>
            <a:ext cx="639759" cy="720049"/>
          </a:xfrm>
          <a:prstGeom prst="rect">
            <a:avLst/>
          </a:prstGeom>
          <a:effectLst>
            <a:outerShdw blurRad="12700" dist="38100" dir="5400000" sx="99000" sy="99000" algn="t" rotWithShape="0">
              <a:prstClr val="black">
                <a:alpha val="29000"/>
              </a:prstClr>
            </a:outerShdw>
            <a:reflection blurRad="6350" stA="14000" endPos="31000" dir="5400000" sy="-100000" algn="bl" rotWithShape="0"/>
          </a:effectLst>
        </p:spPr>
      </p:pic>
      <p:sp>
        <p:nvSpPr>
          <p:cNvPr id="10" name="TextBox 9"/>
          <p:cNvSpPr txBox="1"/>
          <p:nvPr/>
        </p:nvSpPr>
        <p:spPr>
          <a:xfrm>
            <a:off x="1043608" y="123478"/>
            <a:ext cx="7848872" cy="830997"/>
          </a:xfrm>
          <a:prstGeom prst="rect">
            <a:avLst/>
          </a:prstGeom>
          <a:effectLst/>
        </p:spPr>
        <p:txBody>
          <a:bodyPr wrap="square">
            <a:spAutoFit/>
          </a:bodyPr>
          <a:lstStyle>
            <a:defPPr>
              <a:defRPr lang="ru-RU"/>
            </a:defPPr>
            <a:lvl1pPr>
              <a:defRPr sz="1600">
                <a:solidFill>
                  <a:schemeClr val="accent1">
                    <a:lumMod val="50000"/>
                  </a:schemeClr>
                </a:solidFill>
                <a:effectLst>
                  <a:outerShdw blurRad="50800" dist="25400" dir="600000" algn="ctr" rotWithShape="0">
                    <a:schemeClr val="tx1">
                      <a:lumMod val="50000"/>
                      <a:lumOff val="50000"/>
                      <a:alpha val="83000"/>
                    </a:schemeClr>
                  </a:outerShdw>
                </a:effectLst>
                <a:latin typeface="Franklin Gothic Book" panose="020B05030201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algn="ctr"/>
            <a:r>
              <a:rPr lang="ru-RU" sz="2400" dirty="0">
                <a:effectLst>
                  <a:outerShdw blurRad="76200" dist="25400" dir="600000" algn="ctr" rotWithShape="0">
                    <a:schemeClr val="tx1">
                      <a:lumMod val="50000"/>
                      <a:lumOff val="50000"/>
                      <a:alpha val="83000"/>
                    </a:schemeClr>
                  </a:outerShdw>
                </a:effectLst>
              </a:rPr>
              <a:t>Разработка и реализация программы </a:t>
            </a:r>
            <a:r>
              <a:rPr lang="ru-RU" sz="2400" dirty="0" err="1">
                <a:effectLst>
                  <a:outerShdw blurRad="76200" dist="25400" dir="600000" algn="ctr" rotWithShape="0">
                    <a:schemeClr val="tx1">
                      <a:lumMod val="50000"/>
                      <a:lumOff val="50000"/>
                      <a:alpha val="83000"/>
                    </a:schemeClr>
                  </a:outerShdw>
                </a:effectLst>
              </a:rPr>
              <a:t>реиндустриализации</a:t>
            </a:r>
            <a:r>
              <a:rPr lang="ru-RU" sz="2400" dirty="0">
                <a:effectLst>
                  <a:outerShdw blurRad="76200" dist="25400" dir="600000" algn="ctr" rotWithShape="0">
                    <a:schemeClr val="tx1">
                      <a:lumMod val="50000"/>
                      <a:lumOff val="50000"/>
                      <a:alpha val="83000"/>
                    </a:schemeClr>
                  </a:outerShdw>
                </a:effectLst>
              </a:rPr>
              <a:t> экономики Новосибирской области</a:t>
            </a:r>
          </a:p>
        </p:txBody>
      </p:sp>
      <p:sp>
        <p:nvSpPr>
          <p:cNvPr id="4" name="Заголовок 8"/>
          <p:cNvSpPr txBox="1">
            <a:spLocks/>
          </p:cNvSpPr>
          <p:nvPr/>
        </p:nvSpPr>
        <p:spPr bwMode="auto">
          <a:xfrm>
            <a:off x="2267744" y="1347614"/>
            <a:ext cx="5040560" cy="599189"/>
          </a:xfrm>
          <a:prstGeom prst="roundRect">
            <a:avLst/>
          </a:prstGeom>
          <a:gradFill flip="none" rotWithShape="1">
            <a:gsLst>
              <a:gs pos="0">
                <a:schemeClr val="accent1">
                  <a:lumMod val="67000"/>
                </a:schemeClr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6200000" scaled="1"/>
            <a:tileRect/>
          </a:gradFill>
          <a:ln w="12700" cap="flat" cmpd="sng" algn="ctr">
            <a:solidFill>
              <a:schemeClr val="accent1">
                <a:shade val="50000"/>
                <a:shade val="75000"/>
                <a:lumMod val="80000"/>
              </a:schemeClr>
            </a:solidFill>
            <a:prstDash val="solid"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2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42900" algn="l" rtl="0" eaLnBrk="1" fontAlgn="base" hangingPunct="1">
              <a:spcBef>
                <a:spcPct val="0"/>
              </a:spcBef>
              <a:spcAft>
                <a:spcPct val="0"/>
              </a:spcAft>
              <a:defRPr sz="2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685800" algn="l" rtl="0" eaLnBrk="1" fontAlgn="base" hangingPunct="1">
              <a:spcBef>
                <a:spcPct val="0"/>
              </a:spcBef>
              <a:spcAft>
                <a:spcPct val="0"/>
              </a:spcAft>
              <a:defRPr sz="2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1028700" algn="l" rtl="0" eaLnBrk="1" fontAlgn="base" hangingPunct="1">
              <a:spcBef>
                <a:spcPct val="0"/>
              </a:spcBef>
              <a:spcAft>
                <a:spcPct val="0"/>
              </a:spcAft>
              <a:defRPr sz="2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400" b="1" kern="0" dirty="0">
                <a:latin typeface="Calibri" pitchFamily="34" charset="0"/>
              </a:rPr>
              <a:t>35 </a:t>
            </a:r>
            <a:r>
              <a:rPr lang="ru-RU" sz="2400" b="1" kern="0" dirty="0" smtClean="0">
                <a:latin typeface="Calibri" pitchFamily="34" charset="0"/>
              </a:rPr>
              <a:t>вузов</a:t>
            </a:r>
            <a:r>
              <a:rPr lang="ru-RU" sz="2400" kern="0" dirty="0" smtClean="0">
                <a:latin typeface="Calibri" pitchFamily="34" charset="0"/>
              </a:rPr>
              <a:t> </a:t>
            </a:r>
            <a:r>
              <a:rPr lang="ru-RU" sz="2400" kern="0" dirty="0">
                <a:latin typeface="Calibri" pitchFamily="34" charset="0"/>
              </a:rPr>
              <a:t>ведут подготовку кадров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11560" y="2139702"/>
            <a:ext cx="3744416" cy="783193"/>
          </a:xfrm>
          <a:prstGeom prst="roundRect">
            <a:avLst/>
          </a:prstGeom>
          <a:noFill/>
          <a:ln w="12700">
            <a:solidFill>
              <a:schemeClr val="accent1">
                <a:shade val="50000"/>
                <a:shade val="75000"/>
                <a:lumMod val="80000"/>
              </a:schemeClr>
            </a:solidFill>
          </a:ln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2800">
                <a:solidFill>
                  <a:schemeClr val="tx2"/>
                </a:solidFill>
                <a:latin typeface="Franklin Gothic Book" panose="020B0503020102020204" pitchFamily="34" charset="0"/>
                <a:cs typeface="Times New Roman" pitchFamily="18" charset="0"/>
              </a:defRPr>
            </a:lvl1pPr>
          </a:lstStyle>
          <a:p>
            <a:r>
              <a:rPr lang="ru-RU" sz="2000" dirty="0" smtClean="0">
                <a:latin typeface="Calibri" pitchFamily="34" charset="0"/>
              </a:rPr>
              <a:t>по </a:t>
            </a:r>
            <a:r>
              <a:rPr lang="ru-RU" sz="2000" b="1" dirty="0" smtClean="0">
                <a:latin typeface="Calibri" pitchFamily="34" charset="0"/>
              </a:rPr>
              <a:t>46</a:t>
            </a:r>
            <a:r>
              <a:rPr lang="ru-RU" sz="2000" dirty="0" smtClean="0">
                <a:latin typeface="Calibri" pitchFamily="34" charset="0"/>
              </a:rPr>
              <a:t> укрупненным группам </a:t>
            </a:r>
            <a:r>
              <a:rPr lang="ru-RU" sz="2000" dirty="0">
                <a:latin typeface="Calibri" pitchFamily="34" charset="0"/>
              </a:rPr>
              <a:t>специальностей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788024" y="2139702"/>
            <a:ext cx="3960440" cy="783193"/>
          </a:xfrm>
          <a:prstGeom prst="roundRect">
            <a:avLst/>
          </a:prstGeom>
          <a:noFill/>
          <a:ln w="12700">
            <a:solidFill>
              <a:schemeClr val="accent1">
                <a:shade val="50000"/>
                <a:shade val="75000"/>
                <a:lumMod val="80000"/>
              </a:schemeClr>
            </a:solidFill>
          </a:ln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2800">
                <a:solidFill>
                  <a:schemeClr val="tx2"/>
                </a:solidFill>
                <a:latin typeface="Franklin Gothic Book" panose="020B0503020102020204" pitchFamily="34" charset="0"/>
                <a:cs typeface="Times New Roman" pitchFamily="18" charset="0"/>
              </a:defRPr>
            </a:lvl1pPr>
          </a:lstStyle>
          <a:p>
            <a:r>
              <a:rPr lang="ru-RU" sz="2000" dirty="0" smtClean="0">
                <a:latin typeface="Calibri" pitchFamily="34" charset="0"/>
              </a:rPr>
              <a:t>по </a:t>
            </a:r>
            <a:r>
              <a:rPr lang="ru-RU" sz="2000" b="1" dirty="0" smtClean="0">
                <a:latin typeface="Calibri" pitchFamily="34" charset="0"/>
              </a:rPr>
              <a:t>553</a:t>
            </a:r>
            <a:r>
              <a:rPr lang="ru-RU" sz="2000" dirty="0" smtClean="0">
                <a:latin typeface="Calibri" pitchFamily="34" charset="0"/>
              </a:rPr>
              <a:t> направлениям </a:t>
            </a:r>
            <a:r>
              <a:rPr lang="ru-RU" sz="2000" dirty="0">
                <a:latin typeface="Calibri" pitchFamily="34" charset="0"/>
              </a:rPr>
              <a:t>и </a:t>
            </a:r>
            <a:r>
              <a:rPr lang="ru-RU" sz="2000" dirty="0" smtClean="0">
                <a:latin typeface="Calibri" pitchFamily="34" charset="0"/>
              </a:rPr>
              <a:t>специальностям</a:t>
            </a:r>
            <a:endParaRPr lang="ru-RU" sz="2000" dirty="0">
              <a:latin typeface="Calibri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4" y="3075806"/>
            <a:ext cx="2808312" cy="187220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1" name="Скругленный прямоугольник 10"/>
          <p:cNvSpPr/>
          <p:nvPr/>
        </p:nvSpPr>
        <p:spPr>
          <a:xfrm>
            <a:off x="4932040" y="3459928"/>
            <a:ext cx="3384376" cy="1168024"/>
          </a:xfrm>
          <a:prstGeom prst="roundRect">
            <a:avLst/>
          </a:prstGeom>
          <a:gradFill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5400000" scaled="1"/>
          </a:gradFill>
          <a:ln w="25400">
            <a:solidFill>
              <a:schemeClr val="accent3">
                <a:lumMod val="60000"/>
                <a:lumOff val="40000"/>
              </a:schemeClr>
            </a:solidFill>
          </a:ln>
          <a:effectLst/>
        </p:spPr>
        <p:txBody>
          <a:bodyPr vert="horz" wrap="square" lIns="131102" tIns="65552" rIns="131102" bIns="65552" rtlCol="0" anchor="ctr">
            <a:spAutoFit/>
          </a:bodyPr>
          <a:lstStyle/>
          <a:p>
            <a:pPr algn="ctr" defTabSz="1310994"/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cs typeface="Times New Roman" panose="02020603050405020304" pitchFamily="18" charset="0"/>
              </a:rPr>
              <a:t>Инвестировано </a:t>
            </a:r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cs typeface="Times New Roman" panose="02020603050405020304" pitchFamily="18" charset="0"/>
              </a:rPr>
            </a:br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cs typeface="Times New Roman" panose="02020603050405020304" pitchFamily="18" charset="0"/>
              </a:rPr>
              <a:t>4,5 </a:t>
            </a:r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cs typeface="Times New Roman" panose="02020603050405020304" pitchFamily="18" charset="0"/>
              </a:rPr>
              <a:t>млрд. рублей </a:t>
            </a:r>
            <a:endParaRPr lang="ru-RU" sz="2000" dirty="0" smtClean="0">
              <a:solidFill>
                <a:schemeClr val="accent1">
                  <a:lumMod val="50000"/>
                </a:schemeClr>
              </a:solidFill>
              <a:latin typeface="Calibri" pitchFamily="34" charset="0"/>
              <a:cs typeface="Times New Roman" panose="02020603050405020304" pitchFamily="18" charset="0"/>
            </a:endParaRPr>
          </a:p>
          <a:p>
            <a:pPr algn="ctr" defTabSz="1310994"/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cs typeface="Times New Roman" panose="02020603050405020304" pitchFamily="18" charset="0"/>
              </a:rPr>
              <a:t>на </a:t>
            </a:r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cs typeface="Times New Roman" panose="02020603050405020304" pitchFamily="18" charset="0"/>
              </a:rPr>
              <a:t>новый корпус НГУ</a:t>
            </a:r>
          </a:p>
        </p:txBody>
      </p:sp>
    </p:spTree>
    <p:extLst>
      <p:ext uri="{BB962C8B-B14F-4D97-AF65-F5344CB8AC3E}">
        <p14:creationId xmlns:p14="http://schemas.microsoft.com/office/powerpoint/2010/main" val="127279740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443" y="195486"/>
            <a:ext cx="639759" cy="720049"/>
          </a:xfrm>
          <a:prstGeom prst="rect">
            <a:avLst/>
          </a:prstGeom>
          <a:effectLst>
            <a:outerShdw blurRad="12700" dist="38100" dir="5400000" sx="99000" sy="99000" algn="t" rotWithShape="0">
              <a:prstClr val="black">
                <a:alpha val="29000"/>
              </a:prstClr>
            </a:outerShdw>
            <a:reflection blurRad="6350" stA="14000" endPos="31000" dir="5400000" sy="-100000" algn="bl" rotWithShape="0"/>
          </a:effectLst>
        </p:spPr>
      </p:pic>
      <p:sp>
        <p:nvSpPr>
          <p:cNvPr id="10" name="TextBox 9"/>
          <p:cNvSpPr txBox="1"/>
          <p:nvPr/>
        </p:nvSpPr>
        <p:spPr>
          <a:xfrm>
            <a:off x="1115616" y="309885"/>
            <a:ext cx="7560840" cy="461665"/>
          </a:xfrm>
          <a:prstGeom prst="rect">
            <a:avLst/>
          </a:prstGeom>
          <a:effectLst/>
        </p:spPr>
        <p:txBody>
          <a:bodyPr wrap="square">
            <a:spAutoFit/>
          </a:bodyPr>
          <a:lstStyle>
            <a:defPPr>
              <a:defRPr lang="ru-RU"/>
            </a:defPPr>
            <a:lvl1pPr>
              <a:defRPr sz="1600">
                <a:solidFill>
                  <a:schemeClr val="accent1">
                    <a:lumMod val="50000"/>
                  </a:schemeClr>
                </a:solidFill>
                <a:effectLst>
                  <a:outerShdw blurRad="50800" dist="25400" dir="600000" algn="ctr" rotWithShape="0">
                    <a:schemeClr val="tx1">
                      <a:lumMod val="50000"/>
                      <a:lumOff val="50000"/>
                      <a:alpha val="83000"/>
                    </a:schemeClr>
                  </a:outerShdw>
                </a:effectLst>
                <a:latin typeface="Franklin Gothic Book" panose="020B05030201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algn="ctr"/>
            <a:r>
              <a:rPr lang="ru-RU" sz="2400" dirty="0">
                <a:effectLst>
                  <a:outerShdw blurRad="76200" dist="25400" dir="600000" algn="ctr" rotWithShape="0">
                    <a:schemeClr val="tx1">
                      <a:lumMod val="50000"/>
                      <a:lumOff val="50000"/>
                      <a:alpha val="83000"/>
                    </a:schemeClr>
                  </a:outerShdw>
                </a:effectLst>
              </a:rPr>
              <a:t>Переход на ФГОС в школах Новосибирской области</a:t>
            </a:r>
          </a:p>
        </p:txBody>
      </p:sp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2723045014"/>
              </p:ext>
            </p:extLst>
          </p:nvPr>
        </p:nvGraphicFramePr>
        <p:xfrm>
          <a:off x="1835696" y="915534"/>
          <a:ext cx="5616624" cy="315807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Скругленный прямоугольник 7"/>
          <p:cNvSpPr/>
          <p:nvPr/>
        </p:nvSpPr>
        <p:spPr>
          <a:xfrm>
            <a:off x="216024" y="4227934"/>
            <a:ext cx="8820472" cy="486987"/>
          </a:xfrm>
          <a:prstGeom prst="roundRect">
            <a:avLst/>
          </a:prstGeom>
          <a:gradFill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5400000" scaled="1"/>
          </a:gradFill>
          <a:ln w="25400">
            <a:solidFill>
              <a:schemeClr val="accent3">
                <a:lumMod val="60000"/>
                <a:lumOff val="40000"/>
              </a:schemeClr>
            </a:solidFill>
          </a:ln>
          <a:effectLst/>
        </p:spPr>
        <p:txBody>
          <a:bodyPr vert="horz" wrap="square" lIns="131102" tIns="65552" rIns="131102" bIns="65552" rtlCol="0" anchor="ctr">
            <a:spAutoFit/>
          </a:bodyPr>
          <a:lstStyle/>
          <a:p>
            <a:pPr algn="ctr" defTabSz="1310994"/>
            <a:r>
              <a:rPr lang="ru-RU" sz="1900" b="1" dirty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cs typeface="Times New Roman" panose="02020603050405020304" pitchFamily="18" charset="0"/>
              </a:rPr>
              <a:t>60%</a:t>
            </a:r>
            <a:r>
              <a:rPr lang="ru-RU" sz="1900" dirty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cs typeface="Times New Roman" panose="02020603050405020304" pitchFamily="18" charset="0"/>
              </a:rPr>
              <a:t> школьников, обучается по ФГОС (2014 год в НСО – </a:t>
            </a:r>
            <a:r>
              <a:rPr lang="ru-RU" sz="1900" b="1" dirty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cs typeface="Times New Roman" panose="02020603050405020304" pitchFamily="18" charset="0"/>
              </a:rPr>
              <a:t>50%</a:t>
            </a:r>
            <a:r>
              <a:rPr lang="ru-RU" sz="1900" dirty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cs typeface="Times New Roman" panose="02020603050405020304" pitchFamily="18" charset="0"/>
              </a:rPr>
              <a:t>, по России – </a:t>
            </a:r>
            <a:r>
              <a:rPr lang="ru-RU" sz="1900" b="1" dirty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cs typeface="Times New Roman" panose="02020603050405020304" pitchFamily="18" charset="0"/>
              </a:rPr>
              <a:t>44%</a:t>
            </a:r>
            <a:r>
              <a:rPr lang="ru-RU" sz="1900" dirty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cs typeface="Times New Roman" panose="02020603050405020304" pitchFamily="18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05501441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443" y="195486"/>
            <a:ext cx="639759" cy="720049"/>
          </a:xfrm>
          <a:prstGeom prst="rect">
            <a:avLst/>
          </a:prstGeom>
          <a:effectLst>
            <a:outerShdw blurRad="12700" dist="38100" dir="5400000" sx="99000" sy="99000" algn="t" rotWithShape="0">
              <a:prstClr val="black">
                <a:alpha val="29000"/>
              </a:prstClr>
            </a:outerShdw>
            <a:reflection blurRad="6350" stA="14000" endPos="31000" dir="5400000" sy="-100000" algn="bl" rotWithShape="0"/>
          </a:effectLst>
        </p:spPr>
      </p:pic>
      <p:sp>
        <p:nvSpPr>
          <p:cNvPr id="10" name="TextBox 9"/>
          <p:cNvSpPr txBox="1"/>
          <p:nvPr/>
        </p:nvSpPr>
        <p:spPr>
          <a:xfrm>
            <a:off x="1115616" y="309885"/>
            <a:ext cx="7128792" cy="461665"/>
          </a:xfrm>
          <a:prstGeom prst="rect">
            <a:avLst/>
          </a:prstGeom>
          <a:effectLst/>
        </p:spPr>
        <p:txBody>
          <a:bodyPr wrap="square">
            <a:spAutoFit/>
          </a:bodyPr>
          <a:lstStyle>
            <a:defPPr>
              <a:defRPr lang="ru-RU"/>
            </a:defPPr>
            <a:lvl1pPr>
              <a:defRPr sz="1600">
                <a:solidFill>
                  <a:schemeClr val="accent1">
                    <a:lumMod val="50000"/>
                  </a:schemeClr>
                </a:solidFill>
                <a:effectLst>
                  <a:outerShdw blurRad="50800" dist="25400" dir="600000" algn="ctr" rotWithShape="0">
                    <a:schemeClr val="tx1">
                      <a:lumMod val="50000"/>
                      <a:lumOff val="50000"/>
                      <a:alpha val="83000"/>
                    </a:schemeClr>
                  </a:outerShdw>
                </a:effectLst>
                <a:latin typeface="Franklin Gothic Book" panose="020B05030201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algn="ctr"/>
            <a:r>
              <a:rPr lang="ru-RU" sz="2400" dirty="0" smtClean="0">
                <a:effectLst>
                  <a:outerShdw blurRad="76200" dist="25400" dir="600000" algn="ctr" rotWithShape="0">
                    <a:schemeClr val="tx1">
                      <a:lumMod val="50000"/>
                      <a:lumOff val="50000"/>
                      <a:alpha val="83000"/>
                    </a:schemeClr>
                  </a:outerShdw>
                </a:effectLst>
              </a:rPr>
              <a:t>Бюджет отрасли «Образование»</a:t>
            </a:r>
            <a:endParaRPr lang="ru-RU" sz="2400" dirty="0">
              <a:effectLst>
                <a:outerShdw blurRad="76200" dist="25400" dir="600000" algn="ctr" rotWithShape="0">
                  <a:schemeClr val="tx1">
                    <a:lumMod val="50000"/>
                    <a:lumOff val="50000"/>
                    <a:alpha val="83000"/>
                  </a:schemeClr>
                </a:outerShdw>
              </a:effectLst>
            </a:endParaRPr>
          </a:p>
        </p:txBody>
      </p:sp>
      <p:graphicFrame>
        <p:nvGraphicFramePr>
          <p:cNvPr id="13" name="Диаграмма 12"/>
          <p:cNvGraphicFramePr/>
          <p:nvPr>
            <p:extLst>
              <p:ext uri="{D42A27DB-BD31-4B8C-83A1-F6EECF244321}">
                <p14:modId xmlns:p14="http://schemas.microsoft.com/office/powerpoint/2010/main" val="1702439129"/>
              </p:ext>
            </p:extLst>
          </p:nvPr>
        </p:nvGraphicFramePr>
        <p:xfrm>
          <a:off x="4499992" y="823020"/>
          <a:ext cx="4644008" cy="43204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4" name="Диаграмма 13"/>
          <p:cNvGraphicFramePr/>
          <p:nvPr>
            <p:extLst>
              <p:ext uri="{D42A27DB-BD31-4B8C-83A1-F6EECF244321}">
                <p14:modId xmlns:p14="http://schemas.microsoft.com/office/powerpoint/2010/main" val="687874544"/>
              </p:ext>
            </p:extLst>
          </p:nvPr>
        </p:nvGraphicFramePr>
        <p:xfrm>
          <a:off x="107504" y="1131590"/>
          <a:ext cx="4536504" cy="37444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5" name="Штриховая стрелка вправо 14"/>
          <p:cNvSpPr/>
          <p:nvPr/>
        </p:nvSpPr>
        <p:spPr>
          <a:xfrm rot="21134208">
            <a:off x="1416106" y="1438581"/>
            <a:ext cx="1929338" cy="378128"/>
          </a:xfrm>
          <a:prstGeom prst="stripedRightArrow">
            <a:avLst>
              <a:gd name="adj1" fmla="val 56559"/>
              <a:gd name="adj2" fmla="val 50000"/>
            </a:avLst>
          </a:prstGeom>
          <a:solidFill>
            <a:srgbClr val="5FB606"/>
          </a:solidFill>
          <a:ln>
            <a:solidFill>
              <a:srgbClr val="10671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/>
          </a:p>
        </p:txBody>
      </p:sp>
      <p:sp>
        <p:nvSpPr>
          <p:cNvPr id="16" name="TextBox 15"/>
          <p:cNvSpPr txBox="1"/>
          <p:nvPr/>
        </p:nvSpPr>
        <p:spPr>
          <a:xfrm rot="21093164">
            <a:off x="1889727" y="1100828"/>
            <a:ext cx="8280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18701C"/>
                </a:solidFill>
                <a:latin typeface="Calibri" panose="020F0502020204030204" pitchFamily="34" charset="0"/>
              </a:rPr>
              <a:t>4</a:t>
            </a:r>
            <a:r>
              <a:rPr lang="ru-RU" sz="2400" b="1" dirty="0" smtClean="0">
                <a:solidFill>
                  <a:srgbClr val="18701C"/>
                </a:solidFill>
                <a:latin typeface="Calibri" panose="020F0502020204030204" pitchFamily="34" charset="0"/>
              </a:rPr>
              <a:t>%</a:t>
            </a:r>
            <a:endParaRPr lang="ru-RU" sz="2400" b="1" dirty="0">
              <a:solidFill>
                <a:srgbClr val="18701C"/>
              </a:solidFill>
              <a:latin typeface="Calibri" panose="020F050202020403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23528" y="4472019"/>
            <a:ext cx="42560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Общий бюджет Минобрнауки, млрд. руб.</a:t>
            </a:r>
            <a:endParaRPr lang="ru-RU" dirty="0"/>
          </a:p>
        </p:txBody>
      </p:sp>
      <p:sp>
        <p:nvSpPr>
          <p:cNvPr id="4" name="Пятиугольник 3"/>
          <p:cNvSpPr/>
          <p:nvPr/>
        </p:nvSpPr>
        <p:spPr bwMode="auto">
          <a:xfrm>
            <a:off x="3779912" y="2499742"/>
            <a:ext cx="936104" cy="576064"/>
          </a:xfrm>
          <a:prstGeom prst="homePlat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342900" marR="0" indent="-342900" algn="ctr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</a:pPr>
            <a:endParaRPr kumimoji="0" lang="ru-RU" sz="2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 Narrow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779912" y="2603108"/>
            <a:ext cx="8640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</a:rPr>
              <a:t>9</a:t>
            </a:r>
            <a:r>
              <a:rPr lang="en-US" sz="2000" b="1" dirty="0" smtClean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</a:rPr>
              <a:t>1</a:t>
            </a:r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</a:rPr>
              <a:t>%</a:t>
            </a:r>
            <a:endParaRPr lang="ru-RU" sz="2000" b="1" dirty="0">
              <a:solidFill>
                <a:schemeClr val="accent2">
                  <a:lumMod val="75000"/>
                </a:schemeClr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24733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443" y="195486"/>
            <a:ext cx="639759" cy="720049"/>
          </a:xfrm>
          <a:prstGeom prst="rect">
            <a:avLst/>
          </a:prstGeom>
          <a:effectLst>
            <a:outerShdw blurRad="12700" dist="38100" dir="5400000" sx="99000" sy="99000" algn="t" rotWithShape="0">
              <a:prstClr val="black">
                <a:alpha val="29000"/>
              </a:prstClr>
            </a:outerShdw>
            <a:reflection blurRad="6350" stA="14000" endPos="31000" dir="5400000" sy="-100000" algn="bl" rotWithShape="0"/>
          </a:effectLst>
        </p:spPr>
      </p:pic>
      <p:sp>
        <p:nvSpPr>
          <p:cNvPr id="10" name="TextBox 9"/>
          <p:cNvSpPr txBox="1"/>
          <p:nvPr/>
        </p:nvSpPr>
        <p:spPr>
          <a:xfrm>
            <a:off x="1115616" y="309885"/>
            <a:ext cx="7560840" cy="461665"/>
          </a:xfrm>
          <a:prstGeom prst="rect">
            <a:avLst/>
          </a:prstGeom>
          <a:effectLst/>
        </p:spPr>
        <p:txBody>
          <a:bodyPr wrap="square">
            <a:spAutoFit/>
          </a:bodyPr>
          <a:lstStyle>
            <a:defPPr>
              <a:defRPr lang="ru-RU"/>
            </a:defPPr>
            <a:lvl1pPr>
              <a:defRPr sz="1600">
                <a:solidFill>
                  <a:schemeClr val="accent1">
                    <a:lumMod val="50000"/>
                  </a:schemeClr>
                </a:solidFill>
                <a:effectLst>
                  <a:outerShdw blurRad="50800" dist="25400" dir="600000" algn="ctr" rotWithShape="0">
                    <a:schemeClr val="tx1">
                      <a:lumMod val="50000"/>
                      <a:lumOff val="50000"/>
                      <a:alpha val="83000"/>
                    </a:schemeClr>
                  </a:outerShdw>
                </a:effectLst>
                <a:latin typeface="Franklin Gothic Book" panose="020B05030201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algn="ctr"/>
            <a:r>
              <a:rPr lang="ru-RU" sz="2400" dirty="0">
                <a:effectLst>
                  <a:outerShdw blurRad="76200" dist="25400" dir="600000" algn="ctr" rotWithShape="0">
                    <a:schemeClr val="tx1">
                      <a:lumMod val="50000"/>
                      <a:lumOff val="50000"/>
                      <a:alpha val="83000"/>
                    </a:schemeClr>
                  </a:outerShdw>
                </a:effectLst>
              </a:rPr>
              <a:t>Всероссийская олимпиада школьников по химии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915535"/>
            <a:ext cx="2882008" cy="192058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096" y="915535"/>
            <a:ext cx="2882008" cy="192058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3026300"/>
            <a:ext cx="2882008" cy="192171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096" y="3026300"/>
            <a:ext cx="2882008" cy="192171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19610154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443" y="195486"/>
            <a:ext cx="639759" cy="720049"/>
          </a:xfrm>
          <a:prstGeom prst="rect">
            <a:avLst/>
          </a:prstGeom>
          <a:effectLst>
            <a:outerShdw blurRad="12700" dist="38100" dir="5400000" sx="99000" sy="99000" algn="t" rotWithShape="0">
              <a:prstClr val="black">
                <a:alpha val="29000"/>
              </a:prstClr>
            </a:outerShdw>
            <a:reflection blurRad="6350" stA="14000" endPos="31000" dir="5400000" sy="-100000" algn="bl" rotWithShape="0"/>
          </a:effectLst>
        </p:spPr>
      </p:pic>
      <p:sp>
        <p:nvSpPr>
          <p:cNvPr id="10" name="TextBox 9"/>
          <p:cNvSpPr txBox="1"/>
          <p:nvPr/>
        </p:nvSpPr>
        <p:spPr>
          <a:xfrm>
            <a:off x="1187624" y="3269"/>
            <a:ext cx="7776864" cy="1200329"/>
          </a:xfrm>
          <a:prstGeom prst="rect">
            <a:avLst/>
          </a:prstGeom>
          <a:effectLst/>
        </p:spPr>
        <p:txBody>
          <a:bodyPr wrap="square">
            <a:spAutoFit/>
          </a:bodyPr>
          <a:lstStyle>
            <a:defPPr>
              <a:defRPr lang="ru-RU"/>
            </a:defPPr>
            <a:lvl1pPr>
              <a:defRPr sz="1600">
                <a:solidFill>
                  <a:schemeClr val="accent1">
                    <a:lumMod val="50000"/>
                  </a:schemeClr>
                </a:solidFill>
                <a:effectLst>
                  <a:outerShdw blurRad="50800" dist="25400" dir="600000" algn="ctr" rotWithShape="0">
                    <a:schemeClr val="tx1">
                      <a:lumMod val="50000"/>
                      <a:lumOff val="50000"/>
                      <a:alpha val="83000"/>
                    </a:schemeClr>
                  </a:outerShdw>
                </a:effectLst>
                <a:latin typeface="Franklin Gothic Book" panose="020B05030201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algn="ctr"/>
            <a:r>
              <a:rPr lang="ru-RU" sz="2400" dirty="0">
                <a:effectLst>
                  <a:outerShdw blurRad="76200" dist="25400" dir="600000" algn="ctr" rotWithShape="0">
                    <a:schemeClr val="tx1">
                      <a:lumMod val="50000"/>
                      <a:lumOff val="50000"/>
                      <a:alpha val="83000"/>
                    </a:schemeClr>
                  </a:outerShdw>
                </a:effectLst>
              </a:rPr>
              <a:t>Всероссийская научно-практическая конференция </a:t>
            </a:r>
            <a:endParaRPr lang="ru-RU" sz="2400" dirty="0" smtClean="0">
              <a:effectLst>
                <a:outerShdw blurRad="76200" dist="25400" dir="600000" algn="ctr" rotWithShape="0">
                  <a:schemeClr val="tx1">
                    <a:lumMod val="50000"/>
                    <a:lumOff val="50000"/>
                    <a:alpha val="83000"/>
                  </a:schemeClr>
                </a:outerShdw>
              </a:effectLst>
            </a:endParaRPr>
          </a:p>
          <a:p>
            <a:pPr algn="ctr"/>
            <a:r>
              <a:rPr lang="ru-RU" sz="2400" dirty="0" smtClean="0">
                <a:effectLst>
                  <a:outerShdw blurRad="76200" dist="25400" dir="600000" algn="ctr" rotWithShape="0">
                    <a:schemeClr val="tx1">
                      <a:lumMod val="50000"/>
                      <a:lumOff val="50000"/>
                      <a:alpha val="83000"/>
                    </a:schemeClr>
                  </a:outerShdw>
                </a:effectLst>
              </a:rPr>
              <a:t>по </a:t>
            </a:r>
            <a:r>
              <a:rPr lang="ru-RU" sz="2400" dirty="0">
                <a:effectLst>
                  <a:outerShdw blurRad="76200" dist="25400" dir="600000" algn="ctr" rotWithShape="0">
                    <a:schemeClr val="tx1">
                      <a:lumMod val="50000"/>
                      <a:lumOff val="50000"/>
                      <a:alpha val="83000"/>
                    </a:schemeClr>
                  </a:outerShdw>
                </a:effectLst>
              </a:rPr>
              <a:t>вопросам деятельности территориальных </a:t>
            </a:r>
            <a:endParaRPr lang="ru-RU" sz="2400" dirty="0" smtClean="0">
              <a:effectLst>
                <a:outerShdw blurRad="76200" dist="25400" dir="600000" algn="ctr" rotWithShape="0">
                  <a:schemeClr val="tx1">
                    <a:lumMod val="50000"/>
                    <a:lumOff val="50000"/>
                    <a:alpha val="83000"/>
                  </a:schemeClr>
                </a:outerShdw>
              </a:effectLst>
            </a:endParaRPr>
          </a:p>
          <a:p>
            <a:pPr algn="ctr"/>
            <a:r>
              <a:rPr lang="ru-RU" sz="2400" dirty="0" smtClean="0">
                <a:effectLst>
                  <a:outerShdw blurRad="76200" dist="25400" dir="600000" algn="ctr" rotWithShape="0">
                    <a:schemeClr val="tx1">
                      <a:lumMod val="50000"/>
                      <a:lumOff val="50000"/>
                      <a:alpha val="83000"/>
                    </a:schemeClr>
                  </a:outerShdw>
                </a:effectLst>
              </a:rPr>
              <a:t>и </a:t>
            </a:r>
            <a:r>
              <a:rPr lang="ru-RU" sz="2400" dirty="0">
                <a:effectLst>
                  <a:outerShdw blurRad="76200" dist="25400" dir="600000" algn="ctr" rotWithShape="0">
                    <a:schemeClr val="tx1">
                      <a:lumMod val="50000"/>
                      <a:lumOff val="50000"/>
                      <a:alpha val="83000"/>
                    </a:schemeClr>
                  </a:outerShdw>
                </a:effectLst>
              </a:rPr>
              <a:t>центральных ПМПК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3" y="1153672"/>
            <a:ext cx="2736305" cy="197013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4088" y="1179595"/>
            <a:ext cx="2736304" cy="197013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2823" y="3195819"/>
            <a:ext cx="2736305" cy="182420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4088" y="3195819"/>
            <a:ext cx="2736304" cy="182420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32931551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443" y="195486"/>
            <a:ext cx="639759" cy="720049"/>
          </a:xfrm>
          <a:prstGeom prst="rect">
            <a:avLst/>
          </a:prstGeom>
          <a:effectLst>
            <a:outerShdw blurRad="12700" dist="38100" dir="5400000" sx="99000" sy="99000" algn="t" rotWithShape="0">
              <a:prstClr val="black">
                <a:alpha val="29000"/>
              </a:prstClr>
            </a:outerShdw>
            <a:reflection blurRad="6350" stA="14000" endPos="31000" dir="5400000" sy="-100000" algn="bl" rotWithShape="0"/>
          </a:effectLst>
        </p:spPr>
      </p:pic>
      <p:sp>
        <p:nvSpPr>
          <p:cNvPr id="10" name="TextBox 9"/>
          <p:cNvSpPr txBox="1"/>
          <p:nvPr/>
        </p:nvSpPr>
        <p:spPr>
          <a:xfrm>
            <a:off x="1115616" y="75277"/>
            <a:ext cx="7560840" cy="1200329"/>
          </a:xfrm>
          <a:prstGeom prst="rect">
            <a:avLst/>
          </a:prstGeom>
          <a:effectLst/>
        </p:spPr>
        <p:txBody>
          <a:bodyPr wrap="square">
            <a:spAutoFit/>
          </a:bodyPr>
          <a:lstStyle>
            <a:defPPr>
              <a:defRPr lang="ru-RU"/>
            </a:defPPr>
            <a:lvl1pPr>
              <a:defRPr sz="1600">
                <a:solidFill>
                  <a:schemeClr val="accent1">
                    <a:lumMod val="50000"/>
                  </a:schemeClr>
                </a:solidFill>
                <a:effectLst>
                  <a:outerShdw blurRad="50800" dist="25400" dir="600000" algn="ctr" rotWithShape="0">
                    <a:schemeClr val="tx1">
                      <a:lumMod val="50000"/>
                      <a:lumOff val="50000"/>
                      <a:alpha val="83000"/>
                    </a:schemeClr>
                  </a:outerShdw>
                </a:effectLst>
                <a:latin typeface="Franklin Gothic Book" panose="020B05030201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algn="ctr"/>
            <a:r>
              <a:rPr lang="ru-RU" sz="2400" dirty="0">
                <a:effectLst>
                  <a:outerShdw blurRad="76200" dist="25400" dir="600000" algn="ctr" rotWithShape="0">
                    <a:schemeClr val="tx1">
                      <a:lumMod val="50000"/>
                      <a:lumOff val="50000"/>
                      <a:alpha val="83000"/>
                    </a:schemeClr>
                  </a:outerShdw>
                </a:effectLst>
              </a:rPr>
              <a:t>Окружное совещание по вопросам проведения ГИА </a:t>
            </a:r>
            <a:endParaRPr lang="ru-RU" sz="2400" dirty="0" smtClean="0">
              <a:effectLst>
                <a:outerShdw blurRad="76200" dist="25400" dir="600000" algn="ctr" rotWithShape="0">
                  <a:schemeClr val="tx1">
                    <a:lumMod val="50000"/>
                    <a:lumOff val="50000"/>
                    <a:alpha val="83000"/>
                  </a:schemeClr>
                </a:outerShdw>
              </a:effectLst>
            </a:endParaRPr>
          </a:p>
          <a:p>
            <a:pPr algn="ctr"/>
            <a:r>
              <a:rPr lang="ru-RU" sz="2400" dirty="0" smtClean="0">
                <a:effectLst>
                  <a:outerShdw blurRad="76200" dist="25400" dir="600000" algn="ctr" rotWithShape="0">
                    <a:schemeClr val="tx1">
                      <a:lumMod val="50000"/>
                      <a:lumOff val="50000"/>
                      <a:alpha val="83000"/>
                    </a:schemeClr>
                  </a:outerShdw>
                </a:effectLst>
              </a:rPr>
              <a:t>и </a:t>
            </a:r>
            <a:r>
              <a:rPr lang="ru-RU" sz="2400" dirty="0">
                <a:effectLst>
                  <a:outerShdw blurRad="76200" dist="25400" dir="600000" algn="ctr" rotWithShape="0">
                    <a:schemeClr val="tx1">
                      <a:lumMod val="50000"/>
                      <a:lumOff val="50000"/>
                      <a:alpha val="83000"/>
                    </a:schemeClr>
                  </a:outerShdw>
                </a:effectLst>
              </a:rPr>
              <a:t>всероссийское совещание по развитию системы оценки качества образования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0459" y="1298017"/>
            <a:ext cx="2669493" cy="177966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0459" y="3242233"/>
            <a:ext cx="2669493" cy="177735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2080" y="3242233"/>
            <a:ext cx="2670142" cy="177778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6275" y="1296025"/>
            <a:ext cx="2675947" cy="178165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8105260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443" y="195486"/>
            <a:ext cx="639759" cy="720049"/>
          </a:xfrm>
          <a:prstGeom prst="rect">
            <a:avLst/>
          </a:prstGeom>
          <a:effectLst>
            <a:outerShdw blurRad="12700" dist="38100" dir="5400000" sx="99000" sy="99000" algn="t" rotWithShape="0">
              <a:prstClr val="black">
                <a:alpha val="29000"/>
              </a:prstClr>
            </a:outerShdw>
            <a:reflection blurRad="6350" stA="14000" endPos="31000" dir="5400000" sy="-100000" algn="bl" rotWithShape="0"/>
          </a:effectLst>
        </p:spPr>
      </p:pic>
      <p:sp>
        <p:nvSpPr>
          <p:cNvPr id="10" name="TextBox 9"/>
          <p:cNvSpPr txBox="1"/>
          <p:nvPr/>
        </p:nvSpPr>
        <p:spPr>
          <a:xfrm>
            <a:off x="899592" y="195486"/>
            <a:ext cx="8064896" cy="830997"/>
          </a:xfrm>
          <a:prstGeom prst="rect">
            <a:avLst/>
          </a:prstGeom>
          <a:effectLst/>
        </p:spPr>
        <p:txBody>
          <a:bodyPr wrap="square">
            <a:spAutoFit/>
          </a:bodyPr>
          <a:lstStyle>
            <a:defPPr>
              <a:defRPr lang="ru-RU"/>
            </a:defPPr>
            <a:lvl1pPr>
              <a:defRPr sz="1600">
                <a:solidFill>
                  <a:schemeClr val="accent1">
                    <a:lumMod val="50000"/>
                  </a:schemeClr>
                </a:solidFill>
                <a:effectLst>
                  <a:outerShdw blurRad="50800" dist="25400" dir="600000" algn="ctr" rotWithShape="0">
                    <a:schemeClr val="tx1">
                      <a:lumMod val="50000"/>
                      <a:lumOff val="50000"/>
                      <a:alpha val="83000"/>
                    </a:schemeClr>
                  </a:outerShdw>
                </a:effectLst>
                <a:latin typeface="Franklin Gothic Book" panose="020B05030201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algn="ctr"/>
            <a:r>
              <a:rPr lang="ru-RU" sz="2400" dirty="0">
                <a:effectLst>
                  <a:outerShdw blurRad="76200" dist="25400" dir="600000" algn="ctr" rotWithShape="0">
                    <a:schemeClr val="tx1">
                      <a:lumMod val="50000"/>
                      <a:lumOff val="50000"/>
                      <a:alpha val="83000"/>
                    </a:schemeClr>
                  </a:outerShdw>
                </a:effectLst>
              </a:rPr>
              <a:t>III Всероссийский съезд </a:t>
            </a:r>
            <a:endParaRPr lang="ru-RU" sz="2400" dirty="0" smtClean="0">
              <a:effectLst>
                <a:outerShdw blurRad="76200" dist="25400" dir="600000" algn="ctr" rotWithShape="0">
                  <a:schemeClr val="tx1">
                    <a:lumMod val="50000"/>
                    <a:lumOff val="50000"/>
                    <a:alpha val="83000"/>
                  </a:schemeClr>
                </a:outerShdw>
              </a:effectLst>
            </a:endParaRPr>
          </a:p>
          <a:p>
            <a:pPr algn="ctr"/>
            <a:r>
              <a:rPr lang="ru-RU" sz="2400" dirty="0" smtClean="0">
                <a:effectLst>
                  <a:outerShdw blurRad="76200" dist="25400" dir="600000" algn="ctr" rotWithShape="0">
                    <a:schemeClr val="tx1">
                      <a:lumMod val="50000"/>
                      <a:lumOff val="50000"/>
                      <a:alpha val="83000"/>
                    </a:schemeClr>
                  </a:outerShdw>
                </a:effectLst>
              </a:rPr>
              <a:t>«</a:t>
            </a:r>
            <a:r>
              <a:rPr lang="ru-RU" sz="2400" dirty="0">
                <a:effectLst>
                  <a:outerShdw blurRad="76200" dist="25400" dir="600000" algn="ctr" rotWithShape="0">
                    <a:schemeClr val="tx1">
                      <a:lumMod val="50000"/>
                      <a:lumOff val="50000"/>
                      <a:alpha val="83000"/>
                    </a:schemeClr>
                  </a:outerShdw>
                </a:effectLst>
              </a:rPr>
              <a:t>Школьное математическое образование»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2080" y="1131590"/>
            <a:ext cx="2781108" cy="185167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0996" y="3088367"/>
            <a:ext cx="2770158" cy="184677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2080" y="3088367"/>
            <a:ext cx="2781108" cy="185407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0996" y="1142628"/>
            <a:ext cx="2760948" cy="184063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68767899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443" y="195486"/>
            <a:ext cx="639759" cy="720049"/>
          </a:xfrm>
          <a:prstGeom prst="rect">
            <a:avLst/>
          </a:prstGeom>
          <a:effectLst>
            <a:outerShdw blurRad="12700" dist="38100" dir="5400000" sx="99000" sy="99000" algn="t" rotWithShape="0">
              <a:prstClr val="black">
                <a:alpha val="29000"/>
              </a:prstClr>
            </a:outerShdw>
            <a:reflection blurRad="6350" stA="14000" endPos="31000" dir="5400000" sy="-100000" algn="bl" rotWithShape="0"/>
          </a:effectLst>
        </p:spPr>
      </p:pic>
      <p:sp>
        <p:nvSpPr>
          <p:cNvPr id="8" name="TextBox 7"/>
          <p:cNvSpPr txBox="1"/>
          <p:nvPr/>
        </p:nvSpPr>
        <p:spPr>
          <a:xfrm>
            <a:off x="1115616" y="309885"/>
            <a:ext cx="7128792" cy="461665"/>
          </a:xfrm>
          <a:prstGeom prst="rect">
            <a:avLst/>
          </a:prstGeom>
          <a:effectLst/>
        </p:spPr>
        <p:txBody>
          <a:bodyPr wrap="square">
            <a:spAutoFit/>
          </a:bodyPr>
          <a:lstStyle>
            <a:defPPr>
              <a:defRPr lang="ru-RU"/>
            </a:defPPr>
            <a:lvl1pPr>
              <a:defRPr sz="1600">
                <a:solidFill>
                  <a:schemeClr val="accent1">
                    <a:lumMod val="50000"/>
                  </a:schemeClr>
                </a:solidFill>
                <a:effectLst>
                  <a:outerShdw blurRad="50800" dist="25400" dir="600000" algn="ctr" rotWithShape="0">
                    <a:schemeClr val="tx1">
                      <a:lumMod val="50000"/>
                      <a:lumOff val="50000"/>
                      <a:alpha val="83000"/>
                    </a:schemeClr>
                  </a:outerShdw>
                </a:effectLst>
                <a:latin typeface="Franklin Gothic Book" panose="020B05030201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algn="ctr"/>
            <a:r>
              <a:rPr lang="ru-RU" sz="2400" dirty="0" smtClean="0">
                <a:effectLst>
                  <a:outerShdw blurRad="76200" dist="25400" dir="600000" algn="ctr" rotWithShape="0">
                    <a:schemeClr val="tx1">
                      <a:lumMod val="50000"/>
                      <a:lumOff val="50000"/>
                      <a:alpha val="83000"/>
                    </a:schemeClr>
                  </a:outerShdw>
                </a:effectLst>
              </a:rPr>
              <a:t>Бюджет отрасли «Образование»</a:t>
            </a:r>
            <a:endParaRPr lang="ru-RU" sz="2400" dirty="0">
              <a:effectLst>
                <a:outerShdw blurRad="76200" dist="25400" dir="600000" algn="ctr" rotWithShape="0">
                  <a:schemeClr val="tx1">
                    <a:lumMod val="50000"/>
                    <a:lumOff val="50000"/>
                    <a:alpha val="83000"/>
                  </a:schemeClr>
                </a:outerShdw>
              </a:effectLst>
            </a:endParaRPr>
          </a:p>
        </p:txBody>
      </p:sp>
      <p:sp>
        <p:nvSpPr>
          <p:cNvPr id="9" name="Блок-схема: альтернативный процесс 8"/>
          <p:cNvSpPr/>
          <p:nvPr/>
        </p:nvSpPr>
        <p:spPr>
          <a:xfrm>
            <a:off x="755577" y="1131590"/>
            <a:ext cx="7200800" cy="3528392"/>
          </a:xfrm>
          <a:prstGeom prst="flowChartAlternateProcess">
            <a:avLst/>
          </a:prstGeom>
          <a:gradFill flip="none" rotWithShape="1">
            <a:gsLst>
              <a:gs pos="0">
                <a:schemeClr val="accent1">
                  <a:lumMod val="67000"/>
                </a:schemeClr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solidFill>
              <a:schemeClr val="accent1">
                <a:shade val="50000"/>
                <a:shade val="75000"/>
                <a:lumMod val="80000"/>
              </a:schemeClr>
            </a:solidFill>
          </a:ln>
          <a:effectLst>
            <a:reflection blurRad="6350" stA="47000" endPos="10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dirty="0">
                <a:latin typeface="Calibri" panose="020F0502020204030204" pitchFamily="34" charset="0"/>
              </a:rPr>
              <a:t>В целом, в 2015 году бюджет отрасли позволил </a:t>
            </a:r>
            <a:r>
              <a:rPr lang="ru-RU" sz="2400" dirty="0" smtClean="0">
                <a:latin typeface="Calibri" panose="020F0502020204030204" pitchFamily="34" charset="0"/>
              </a:rPr>
              <a:t>сохранить: </a:t>
            </a:r>
          </a:p>
          <a:p>
            <a:pPr marL="342900" indent="-342900">
              <a:buFontTx/>
              <a:buChar char="-"/>
            </a:pPr>
            <a:r>
              <a:rPr lang="ru-RU" sz="2400" dirty="0" smtClean="0">
                <a:latin typeface="Calibri" panose="020F0502020204030204" pitchFamily="34" charset="0"/>
              </a:rPr>
              <a:t>меры </a:t>
            </a:r>
            <a:r>
              <a:rPr lang="ru-RU" sz="2400" dirty="0">
                <a:latin typeface="Calibri" panose="020F0502020204030204" pitchFamily="34" charset="0"/>
              </a:rPr>
              <a:t>социальной поддержки работников образования, </a:t>
            </a:r>
            <a:endParaRPr lang="ru-RU" sz="2400" dirty="0" smtClean="0">
              <a:latin typeface="Calibri" panose="020F0502020204030204" pitchFamily="34" charset="0"/>
            </a:endParaRPr>
          </a:p>
          <a:p>
            <a:pPr marL="342900" indent="-342900">
              <a:buFontTx/>
              <a:buChar char="-"/>
            </a:pPr>
            <a:r>
              <a:rPr lang="ru-RU" sz="2400" dirty="0" smtClean="0">
                <a:latin typeface="Calibri" panose="020F0502020204030204" pitchFamily="34" charset="0"/>
              </a:rPr>
              <a:t>льготное </a:t>
            </a:r>
            <a:r>
              <a:rPr lang="ru-RU" sz="2400" dirty="0">
                <a:latin typeface="Calibri" panose="020F0502020204030204" pitchFamily="34" charset="0"/>
              </a:rPr>
              <a:t>питание обучающихся, </a:t>
            </a:r>
            <a:endParaRPr lang="ru-RU" sz="2400" dirty="0" smtClean="0">
              <a:latin typeface="Calibri" panose="020F0502020204030204" pitchFamily="34" charset="0"/>
            </a:endParaRPr>
          </a:p>
          <a:p>
            <a:pPr marL="342900" indent="-342900">
              <a:buFontTx/>
              <a:buChar char="-"/>
            </a:pPr>
            <a:r>
              <a:rPr lang="ru-RU" sz="2400" dirty="0" smtClean="0">
                <a:latin typeface="Calibri" panose="020F0502020204030204" pitchFamily="34" charset="0"/>
              </a:rPr>
              <a:t>обеспечить </a:t>
            </a:r>
            <a:r>
              <a:rPr lang="ru-RU" sz="2400" dirty="0">
                <a:latin typeface="Calibri" panose="020F0502020204030204" pitchFamily="34" charset="0"/>
              </a:rPr>
              <a:t>поддержку одарённых детей </a:t>
            </a:r>
            <a:r>
              <a:rPr lang="ru-RU" sz="2400" dirty="0" smtClean="0">
                <a:latin typeface="Calibri" panose="020F0502020204030204" pitchFamily="34" charset="0"/>
              </a:rPr>
              <a:t/>
            </a:r>
            <a:br>
              <a:rPr lang="ru-RU" sz="2400" dirty="0" smtClean="0">
                <a:latin typeface="Calibri" panose="020F0502020204030204" pitchFamily="34" charset="0"/>
              </a:rPr>
            </a:br>
            <a:r>
              <a:rPr lang="ru-RU" sz="2400" dirty="0" smtClean="0">
                <a:latin typeface="Calibri" panose="020F0502020204030204" pitchFamily="34" charset="0"/>
              </a:rPr>
              <a:t>и </a:t>
            </a:r>
            <a:r>
              <a:rPr lang="ru-RU" sz="2400" dirty="0">
                <a:latin typeface="Calibri" panose="020F0502020204030204" pitchFamily="34" charset="0"/>
              </a:rPr>
              <a:t>молодёжи, </a:t>
            </a:r>
            <a:endParaRPr lang="ru-RU" sz="2400" dirty="0" smtClean="0">
              <a:latin typeface="Calibri" panose="020F0502020204030204" pitchFamily="34" charset="0"/>
            </a:endParaRPr>
          </a:p>
          <a:p>
            <a:pPr marL="342900" indent="-342900">
              <a:buFontTx/>
              <a:buChar char="-"/>
            </a:pPr>
            <a:r>
              <a:rPr lang="ru-RU" sz="2400" dirty="0" smtClean="0">
                <a:latin typeface="Calibri" panose="020F0502020204030204" pitchFamily="34" charset="0"/>
              </a:rPr>
              <a:t>провести </a:t>
            </a:r>
            <a:r>
              <a:rPr lang="ru-RU" sz="2400" dirty="0">
                <a:latin typeface="Calibri" panose="020F0502020204030204" pitchFamily="34" charset="0"/>
              </a:rPr>
              <a:t>мероприятия различного уровня.</a:t>
            </a:r>
          </a:p>
        </p:txBody>
      </p:sp>
    </p:spTree>
    <p:extLst>
      <p:ext uri="{BB962C8B-B14F-4D97-AF65-F5344CB8AC3E}">
        <p14:creationId xmlns:p14="http://schemas.microsoft.com/office/powerpoint/2010/main" val="2630679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443" y="195486"/>
            <a:ext cx="639759" cy="720049"/>
          </a:xfrm>
          <a:prstGeom prst="rect">
            <a:avLst/>
          </a:prstGeom>
          <a:effectLst>
            <a:outerShdw blurRad="12700" dist="38100" dir="5400000" sx="99000" sy="99000" algn="t" rotWithShape="0">
              <a:prstClr val="black">
                <a:alpha val="29000"/>
              </a:prstClr>
            </a:outerShdw>
            <a:reflection blurRad="6350" stA="14000" endPos="31000" dir="5400000" sy="-100000" algn="bl" rotWithShape="0"/>
          </a:effectLst>
        </p:spPr>
      </p:pic>
      <p:sp>
        <p:nvSpPr>
          <p:cNvPr id="10" name="TextBox 9"/>
          <p:cNvSpPr txBox="1"/>
          <p:nvPr/>
        </p:nvSpPr>
        <p:spPr>
          <a:xfrm>
            <a:off x="1115616" y="228585"/>
            <a:ext cx="7776864" cy="830997"/>
          </a:xfrm>
          <a:prstGeom prst="rect">
            <a:avLst/>
          </a:prstGeom>
          <a:effectLst/>
        </p:spPr>
        <p:txBody>
          <a:bodyPr wrap="square">
            <a:spAutoFit/>
          </a:bodyPr>
          <a:lstStyle>
            <a:defPPr>
              <a:defRPr lang="ru-RU"/>
            </a:defPPr>
            <a:lvl1pPr>
              <a:defRPr sz="1600">
                <a:solidFill>
                  <a:schemeClr val="accent1">
                    <a:lumMod val="50000"/>
                  </a:schemeClr>
                </a:solidFill>
                <a:effectLst>
                  <a:outerShdw blurRad="50800" dist="25400" dir="600000" algn="ctr" rotWithShape="0">
                    <a:schemeClr val="tx1">
                      <a:lumMod val="50000"/>
                      <a:lumOff val="50000"/>
                      <a:alpha val="83000"/>
                    </a:schemeClr>
                  </a:outerShdw>
                </a:effectLst>
                <a:latin typeface="Franklin Gothic Book" panose="020B05030201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algn="ctr"/>
            <a:r>
              <a:rPr lang="ru-RU" sz="2400" dirty="0">
                <a:effectLst>
                  <a:outerShdw blurRad="76200" dist="25400" dir="600000" algn="ctr" rotWithShape="0">
                    <a:schemeClr val="tx1">
                      <a:lumMod val="50000"/>
                      <a:lumOff val="50000"/>
                      <a:alpha val="83000"/>
                    </a:schemeClr>
                  </a:outerShdw>
                </a:effectLst>
              </a:rPr>
              <a:t>Реализация эффективных антикризисных мер. Заработная плата</a:t>
            </a: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2555776" y="1491630"/>
            <a:ext cx="5904656" cy="1123711"/>
          </a:xfrm>
          <a:prstGeom prst="roundRect">
            <a:avLst/>
          </a:prstGeom>
          <a:solidFill>
            <a:schemeClr val="bg1">
              <a:lumMod val="95000"/>
              <a:alpha val="64000"/>
            </a:schemeClr>
          </a:solidFill>
          <a:ln w="12700">
            <a:solidFill>
              <a:schemeClr val="accent1">
                <a:shade val="50000"/>
                <a:shade val="75000"/>
                <a:lumMod val="80000"/>
              </a:schemeClr>
            </a:solidFill>
          </a:ln>
        </p:spPr>
        <p:txBody>
          <a:bodyPr wrap="square" rtlCol="0">
            <a:spAutoFit/>
          </a:bodyPr>
          <a:lstStyle/>
          <a:p>
            <a:pPr algn="r"/>
            <a:r>
              <a:rPr lang="ru-RU" sz="2000" b="1" dirty="0" smtClean="0">
                <a:solidFill>
                  <a:schemeClr val="tx2"/>
                </a:solidFill>
                <a:latin typeface="Calibri" pitchFamily="34" charset="0"/>
                <a:cs typeface="Times New Roman" pitchFamily="18" charset="0"/>
              </a:rPr>
              <a:t>Отношение средней заработной платы </a:t>
            </a:r>
            <a:endParaRPr lang="en-US" sz="2000" b="1" dirty="0" smtClean="0">
              <a:solidFill>
                <a:schemeClr val="tx2"/>
              </a:solidFill>
              <a:latin typeface="Calibri" pitchFamily="34" charset="0"/>
              <a:cs typeface="Times New Roman" pitchFamily="18" charset="0"/>
            </a:endParaRPr>
          </a:p>
          <a:p>
            <a:pPr algn="r"/>
            <a:r>
              <a:rPr lang="ru-RU" sz="2000" b="1" dirty="0" smtClean="0">
                <a:solidFill>
                  <a:schemeClr val="tx2"/>
                </a:solidFill>
                <a:latin typeface="Calibri" pitchFamily="34" charset="0"/>
                <a:cs typeface="Times New Roman" pitchFamily="18" charset="0"/>
              </a:rPr>
              <a:t>педагогических работников</a:t>
            </a:r>
          </a:p>
          <a:p>
            <a:pPr algn="r"/>
            <a:r>
              <a:rPr lang="ru-RU" sz="2000" b="1" dirty="0" smtClean="0">
                <a:solidFill>
                  <a:schemeClr val="tx2"/>
                </a:solidFill>
                <a:latin typeface="Calibri" pitchFamily="34" charset="0"/>
                <a:cs typeface="Times New Roman" pitchFamily="18" charset="0"/>
              </a:rPr>
              <a:t>к средней заработной плате по экономике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555776" y="2835711"/>
            <a:ext cx="5904656" cy="1464231"/>
          </a:xfrm>
          <a:prstGeom prst="roundRect">
            <a:avLst/>
          </a:prstGeom>
          <a:solidFill>
            <a:schemeClr val="bg1">
              <a:lumMod val="95000"/>
              <a:alpha val="64000"/>
            </a:schemeClr>
          </a:solidFill>
          <a:ln w="12700">
            <a:solidFill>
              <a:schemeClr val="accent1">
                <a:shade val="50000"/>
                <a:shade val="75000"/>
                <a:lumMod val="80000"/>
              </a:schemeClr>
            </a:solidFill>
          </a:ln>
        </p:spPr>
        <p:txBody>
          <a:bodyPr wrap="square" rtlCol="0">
            <a:spAutoFit/>
          </a:bodyPr>
          <a:lstStyle/>
          <a:p>
            <a:pPr algn="r"/>
            <a:r>
              <a:rPr lang="ru-RU" sz="2000" b="1" dirty="0" smtClean="0">
                <a:solidFill>
                  <a:schemeClr val="tx2"/>
                </a:solidFill>
                <a:latin typeface="Calibri" pitchFamily="34" charset="0"/>
                <a:cs typeface="Times New Roman" pitchFamily="18" charset="0"/>
              </a:rPr>
              <a:t>Отношение </a:t>
            </a:r>
            <a:r>
              <a:rPr lang="ru-RU" sz="2000" b="1" dirty="0">
                <a:solidFill>
                  <a:schemeClr val="tx2"/>
                </a:solidFill>
                <a:latin typeface="Calibri" pitchFamily="34" charset="0"/>
                <a:cs typeface="Times New Roman" pitchFamily="18" charset="0"/>
              </a:rPr>
              <a:t>средней заработной платы </a:t>
            </a:r>
            <a:r>
              <a:rPr lang="ru-RU" sz="2000" b="1" dirty="0" smtClean="0">
                <a:solidFill>
                  <a:schemeClr val="tx2"/>
                </a:solidFill>
                <a:latin typeface="Calibri" pitchFamily="34" charset="0"/>
                <a:cs typeface="Times New Roman" pitchFamily="18" charset="0"/>
              </a:rPr>
              <a:t/>
            </a:r>
            <a:br>
              <a:rPr lang="ru-RU" sz="2000" b="1" dirty="0" smtClean="0">
                <a:solidFill>
                  <a:schemeClr val="tx2"/>
                </a:solidFill>
                <a:latin typeface="Calibri" pitchFamily="34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chemeClr val="tx2"/>
                </a:solidFill>
                <a:latin typeface="Calibri" pitchFamily="34" charset="0"/>
                <a:cs typeface="Times New Roman" pitchFamily="18" charset="0"/>
              </a:rPr>
              <a:t>педагогов дошкольного </a:t>
            </a:r>
            <a:r>
              <a:rPr lang="ru-RU" sz="2000" b="1" dirty="0">
                <a:solidFill>
                  <a:schemeClr val="tx2"/>
                </a:solidFill>
                <a:latin typeface="Calibri" pitchFamily="34" charset="0"/>
                <a:cs typeface="Times New Roman" pitchFamily="18" charset="0"/>
              </a:rPr>
              <a:t>образования </a:t>
            </a:r>
            <a:endParaRPr lang="ru-RU" sz="2000" b="1" dirty="0" smtClean="0">
              <a:solidFill>
                <a:schemeClr val="tx2"/>
              </a:solidFill>
              <a:latin typeface="Calibri" pitchFamily="34" charset="0"/>
              <a:cs typeface="Times New Roman" pitchFamily="18" charset="0"/>
            </a:endParaRPr>
          </a:p>
          <a:p>
            <a:pPr algn="r"/>
            <a:r>
              <a:rPr lang="ru-RU" sz="2000" b="1" dirty="0" smtClean="0">
                <a:solidFill>
                  <a:schemeClr val="tx2"/>
                </a:solidFill>
                <a:latin typeface="Calibri" pitchFamily="34" charset="0"/>
                <a:cs typeface="Times New Roman" pitchFamily="18" charset="0"/>
              </a:rPr>
              <a:t>к </a:t>
            </a:r>
            <a:r>
              <a:rPr lang="ru-RU" sz="2000" b="1" dirty="0">
                <a:solidFill>
                  <a:schemeClr val="tx2"/>
                </a:solidFill>
                <a:latin typeface="Calibri" pitchFamily="34" charset="0"/>
                <a:cs typeface="Times New Roman" pitchFamily="18" charset="0"/>
              </a:rPr>
              <a:t>средней заработной плате </a:t>
            </a:r>
            <a:endParaRPr lang="en-US" sz="2000" b="1" dirty="0" smtClean="0">
              <a:solidFill>
                <a:schemeClr val="tx2"/>
              </a:solidFill>
              <a:latin typeface="Calibri" pitchFamily="34" charset="0"/>
              <a:cs typeface="Times New Roman" pitchFamily="18" charset="0"/>
            </a:endParaRPr>
          </a:p>
          <a:p>
            <a:pPr algn="r"/>
            <a:r>
              <a:rPr lang="ru-RU" sz="2000" b="1" dirty="0" smtClean="0">
                <a:solidFill>
                  <a:schemeClr val="tx2"/>
                </a:solidFill>
                <a:latin typeface="Calibri" pitchFamily="34" charset="0"/>
                <a:cs typeface="Times New Roman" pitchFamily="18" charset="0"/>
              </a:rPr>
              <a:t>в </a:t>
            </a:r>
            <a:r>
              <a:rPr lang="ru-RU" sz="2000" b="1" dirty="0">
                <a:solidFill>
                  <a:schemeClr val="tx2"/>
                </a:solidFill>
                <a:latin typeface="Calibri" pitchFamily="34" charset="0"/>
                <a:cs typeface="Times New Roman" pitchFamily="18" charset="0"/>
              </a:rPr>
              <a:t>сфере общего образования</a:t>
            </a:r>
          </a:p>
        </p:txBody>
      </p:sp>
      <p:graphicFrame>
        <p:nvGraphicFramePr>
          <p:cNvPr id="14" name="Схема 13"/>
          <p:cNvGraphicFramePr/>
          <p:nvPr>
            <p:extLst>
              <p:ext uri="{D42A27DB-BD31-4B8C-83A1-F6EECF244321}">
                <p14:modId xmlns:p14="http://schemas.microsoft.com/office/powerpoint/2010/main" val="810326204"/>
              </p:ext>
            </p:extLst>
          </p:nvPr>
        </p:nvGraphicFramePr>
        <p:xfrm>
          <a:off x="121984" y="1491630"/>
          <a:ext cx="2505800" cy="24482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2" name="Скругленный прямоугольник 11"/>
          <p:cNvSpPr/>
          <p:nvPr/>
        </p:nvSpPr>
        <p:spPr>
          <a:xfrm>
            <a:off x="2627784" y="1611064"/>
            <a:ext cx="1080120" cy="528638"/>
          </a:xfrm>
          <a:prstGeom prst="roundRect">
            <a:avLst>
              <a:gd name="adj" fmla="val 22038"/>
            </a:avLst>
          </a:prstGeom>
          <a:gradFill flip="none" rotWithShape="1">
            <a:gsLst>
              <a:gs pos="0">
                <a:schemeClr val="accent1">
                  <a:lumMod val="67000"/>
                </a:schemeClr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6200000" scaled="1"/>
            <a:tileRect/>
          </a:gradFill>
        </p:spPr>
        <p:txBody>
          <a:bodyPr wrap="square" anchor="t" anchorCtr="1">
            <a:spAutoFit/>
          </a:bodyPr>
          <a:lstStyle/>
          <a:p>
            <a:pPr algn="ctr"/>
            <a:r>
              <a:rPr lang="ru-RU" sz="2400" dirty="0" smtClean="0">
                <a:solidFill>
                  <a:schemeClr val="bg1"/>
                </a:solidFill>
                <a:latin typeface="Calibri" pitchFamily="34" charset="0"/>
              </a:rPr>
              <a:t>1</a:t>
            </a:r>
            <a:r>
              <a:rPr lang="en-US" sz="2400" dirty="0" smtClean="0">
                <a:solidFill>
                  <a:schemeClr val="bg1"/>
                </a:solidFill>
                <a:latin typeface="Calibri" pitchFamily="34" charset="0"/>
              </a:rPr>
              <a:t>0</a:t>
            </a:r>
            <a:r>
              <a:rPr lang="ru-RU" sz="2400" dirty="0" smtClean="0">
                <a:solidFill>
                  <a:schemeClr val="bg1"/>
                </a:solidFill>
                <a:latin typeface="Calibri" pitchFamily="34" charset="0"/>
              </a:rPr>
              <a:t>2%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2627784" y="2979216"/>
            <a:ext cx="1008111" cy="528638"/>
          </a:xfrm>
          <a:prstGeom prst="roundRect">
            <a:avLst>
              <a:gd name="adj" fmla="val 22038"/>
            </a:avLst>
          </a:prstGeom>
          <a:gradFill flip="none" rotWithShape="1">
            <a:gsLst>
              <a:gs pos="0">
                <a:schemeClr val="accent1">
                  <a:lumMod val="67000"/>
                </a:schemeClr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6200000" scaled="1"/>
            <a:tileRect/>
          </a:gradFill>
        </p:spPr>
        <p:txBody>
          <a:bodyPr wrap="square" anchor="t" anchorCtr="1">
            <a:spAutoFit/>
          </a:bodyPr>
          <a:lstStyle/>
          <a:p>
            <a:pPr algn="ctr"/>
            <a:r>
              <a:rPr lang="ru-RU" sz="2400" dirty="0" smtClean="0">
                <a:solidFill>
                  <a:schemeClr val="bg1"/>
                </a:solidFill>
                <a:latin typeface="Calibri" pitchFamily="34" charset="0"/>
              </a:rPr>
              <a:t>100%</a:t>
            </a:r>
            <a:endParaRPr lang="ru-RU" sz="2400" dirty="0">
              <a:solidFill>
                <a:schemeClr val="bg1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904323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443" y="195486"/>
            <a:ext cx="639759" cy="720049"/>
          </a:xfrm>
          <a:prstGeom prst="rect">
            <a:avLst/>
          </a:prstGeom>
          <a:effectLst>
            <a:outerShdw blurRad="12700" dist="38100" dir="5400000" sx="99000" sy="99000" algn="t" rotWithShape="0">
              <a:prstClr val="black">
                <a:alpha val="29000"/>
              </a:prstClr>
            </a:outerShdw>
            <a:reflection blurRad="6350" stA="14000" endPos="31000" dir="5400000" sy="-100000" algn="bl" rotWithShape="0"/>
          </a:effectLst>
        </p:spPr>
      </p:pic>
      <p:sp>
        <p:nvSpPr>
          <p:cNvPr id="10" name="TextBox 9"/>
          <p:cNvSpPr txBox="1"/>
          <p:nvPr/>
        </p:nvSpPr>
        <p:spPr>
          <a:xfrm>
            <a:off x="1043608" y="228585"/>
            <a:ext cx="7848872" cy="830997"/>
          </a:xfrm>
          <a:prstGeom prst="rect">
            <a:avLst/>
          </a:prstGeom>
          <a:effectLst/>
        </p:spPr>
        <p:txBody>
          <a:bodyPr wrap="square">
            <a:spAutoFit/>
          </a:bodyPr>
          <a:lstStyle>
            <a:defPPr>
              <a:defRPr lang="ru-RU"/>
            </a:defPPr>
            <a:lvl1pPr>
              <a:defRPr sz="1600">
                <a:solidFill>
                  <a:schemeClr val="accent1">
                    <a:lumMod val="50000"/>
                  </a:schemeClr>
                </a:solidFill>
                <a:effectLst>
                  <a:outerShdw blurRad="50800" dist="25400" dir="600000" algn="ctr" rotWithShape="0">
                    <a:schemeClr val="tx1">
                      <a:lumMod val="50000"/>
                      <a:lumOff val="50000"/>
                      <a:alpha val="83000"/>
                    </a:schemeClr>
                  </a:outerShdw>
                </a:effectLst>
                <a:latin typeface="Franklin Gothic Book" panose="020B05030201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algn="ctr"/>
            <a:r>
              <a:rPr lang="ru-RU" sz="2400" dirty="0">
                <a:effectLst>
                  <a:outerShdw blurRad="76200" dist="25400" dir="600000" algn="ctr" rotWithShape="0">
                    <a:schemeClr val="tx1">
                      <a:lumMod val="50000"/>
                      <a:lumOff val="50000"/>
                      <a:alpha val="83000"/>
                    </a:schemeClr>
                  </a:outerShdw>
                </a:effectLst>
              </a:rPr>
              <a:t>Укрепление материально-технической базы системы образования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11560" y="1059582"/>
            <a:ext cx="8136904" cy="1634490"/>
          </a:xfrm>
          <a:prstGeom prst="roundRect">
            <a:avLst/>
          </a:prstGeom>
          <a:noFill/>
          <a:ln w="12700">
            <a:solidFill>
              <a:schemeClr val="accent1">
                <a:shade val="50000"/>
                <a:shade val="75000"/>
                <a:lumMod val="80000"/>
              </a:schemeClr>
            </a:solidFill>
          </a:ln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2800">
                <a:solidFill>
                  <a:schemeClr val="tx2"/>
                </a:solidFill>
                <a:latin typeface="Franklin Gothic Book" panose="020B0503020102020204" pitchFamily="34" charset="0"/>
                <a:cs typeface="Times New Roman" pitchFamily="18" charset="0"/>
              </a:defRPr>
            </a:lvl1pPr>
          </a:lstStyle>
          <a:p>
            <a:pPr lvl="0" algn="l">
              <a:buFont typeface="Arial" pitchFamily="34" charset="0"/>
              <a:buChar char="•"/>
            </a:pPr>
            <a:r>
              <a:rPr lang="en-US" sz="1800" b="1" dirty="0" smtClean="0">
                <a:latin typeface="Calibri" pitchFamily="34" charset="0"/>
              </a:rPr>
              <a:t> </a:t>
            </a:r>
            <a:r>
              <a:rPr lang="ru-RU" sz="1800" b="1" dirty="0" smtClean="0">
                <a:latin typeface="Calibri" pitchFamily="34" charset="0"/>
              </a:rPr>
              <a:t>595 млн. рублей </a:t>
            </a:r>
            <a:r>
              <a:rPr lang="ru-RU" sz="1800" dirty="0" smtClean="0">
                <a:latin typeface="Calibri" pitchFamily="34" charset="0"/>
              </a:rPr>
              <a:t>на обеспечение школьников </a:t>
            </a:r>
            <a:r>
              <a:rPr lang="ru-RU" sz="1800" b="1" dirty="0" smtClean="0">
                <a:latin typeface="Calibri" pitchFamily="34" charset="0"/>
              </a:rPr>
              <a:t>учебной литературой</a:t>
            </a:r>
            <a:r>
              <a:rPr lang="ru-RU" sz="1800" dirty="0" smtClean="0">
                <a:latin typeface="Calibri" pitchFamily="34" charset="0"/>
              </a:rPr>
              <a:t>;</a:t>
            </a:r>
          </a:p>
          <a:p>
            <a:pPr lvl="0" algn="l">
              <a:buFont typeface="Arial" pitchFamily="34" charset="0"/>
              <a:buChar char="•"/>
            </a:pPr>
            <a:r>
              <a:rPr lang="en-US" sz="1800" b="1" dirty="0" smtClean="0">
                <a:latin typeface="Calibri" pitchFamily="34" charset="0"/>
              </a:rPr>
              <a:t> </a:t>
            </a:r>
            <a:r>
              <a:rPr lang="ru-RU" sz="1800" b="1" dirty="0" smtClean="0">
                <a:latin typeface="Calibri" pitchFamily="34" charset="0"/>
              </a:rPr>
              <a:t>70 млн. рублей </a:t>
            </a:r>
            <a:r>
              <a:rPr lang="ru-RU" sz="1800" dirty="0" smtClean="0">
                <a:latin typeface="Calibri" pitchFamily="34" charset="0"/>
              </a:rPr>
              <a:t>на обеспечение </a:t>
            </a:r>
            <a:r>
              <a:rPr lang="ru-RU" sz="1800" b="1" dirty="0" smtClean="0">
                <a:latin typeface="Calibri" pitchFamily="34" charset="0"/>
              </a:rPr>
              <a:t>трафиком Интернет;</a:t>
            </a:r>
            <a:endParaRPr lang="ru-RU" sz="1800" dirty="0" smtClean="0">
              <a:latin typeface="Calibri" pitchFamily="34" charset="0"/>
            </a:endParaRPr>
          </a:p>
          <a:p>
            <a:pPr lvl="0" algn="l">
              <a:buFont typeface="Arial" pitchFamily="34" charset="0"/>
              <a:buChar char="•"/>
            </a:pPr>
            <a:r>
              <a:rPr lang="en-US" sz="1800" b="1" dirty="0" smtClean="0">
                <a:latin typeface="Calibri" pitchFamily="34" charset="0"/>
              </a:rPr>
              <a:t> </a:t>
            </a:r>
            <a:r>
              <a:rPr lang="ru-RU" sz="1800" b="1" dirty="0" smtClean="0">
                <a:latin typeface="Calibri" pitchFamily="34" charset="0"/>
              </a:rPr>
              <a:t>свыше 20 млн. рублей</a:t>
            </a:r>
            <a:r>
              <a:rPr lang="ru-RU" sz="1800" dirty="0" smtClean="0">
                <a:latin typeface="Calibri" pitchFamily="34" charset="0"/>
              </a:rPr>
              <a:t> на организацию домашнего обучения в </a:t>
            </a:r>
            <a:r>
              <a:rPr lang="ru-RU" sz="1800" b="1" dirty="0" smtClean="0">
                <a:latin typeface="Calibri" pitchFamily="34" charset="0"/>
              </a:rPr>
              <a:t>дистанционной форме</a:t>
            </a:r>
            <a:r>
              <a:rPr lang="ru-RU" sz="1800" dirty="0" smtClean="0">
                <a:latin typeface="Calibri" pitchFamily="34" charset="0"/>
              </a:rPr>
              <a:t> </a:t>
            </a:r>
            <a:r>
              <a:rPr lang="ru-RU" sz="1800" b="1" dirty="0" smtClean="0">
                <a:latin typeface="Calibri" pitchFamily="34" charset="0"/>
              </a:rPr>
              <a:t>377</a:t>
            </a:r>
            <a:r>
              <a:rPr lang="ru-RU" sz="1800" dirty="0" smtClean="0">
                <a:latin typeface="Calibri" pitchFamily="34" charset="0"/>
              </a:rPr>
              <a:t> детей с ОВЗ и детей-инвалидов;</a:t>
            </a:r>
          </a:p>
          <a:p>
            <a:pPr lvl="0" algn="l">
              <a:buFont typeface="Arial" pitchFamily="34" charset="0"/>
              <a:buChar char="•"/>
            </a:pPr>
            <a:r>
              <a:rPr lang="en-US" sz="1800" b="1" dirty="0" smtClean="0">
                <a:latin typeface="Calibri" pitchFamily="34" charset="0"/>
              </a:rPr>
              <a:t> </a:t>
            </a:r>
            <a:r>
              <a:rPr lang="ru-RU" sz="1800" b="1" dirty="0" smtClean="0">
                <a:latin typeface="Calibri" pitchFamily="34" charset="0"/>
              </a:rPr>
              <a:t>39 млн. рублей</a:t>
            </a:r>
            <a:r>
              <a:rPr lang="ru-RU" sz="1800" dirty="0" smtClean="0">
                <a:latin typeface="Calibri" pitchFamily="34" charset="0"/>
              </a:rPr>
              <a:t> на приобретение </a:t>
            </a:r>
            <a:r>
              <a:rPr lang="ru-RU" sz="1800" b="1" dirty="0" smtClean="0">
                <a:latin typeface="Calibri" pitchFamily="34" charset="0"/>
              </a:rPr>
              <a:t>26 школьных автобусов</a:t>
            </a:r>
            <a:r>
              <a:rPr lang="ru-RU" sz="1800" dirty="0" smtClean="0">
                <a:latin typeface="Calibri" pitchFamily="34" charset="0"/>
              </a:rPr>
              <a:t>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787774"/>
            <a:ext cx="2808312" cy="213431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2120" y="2787774"/>
            <a:ext cx="3204355" cy="213623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7" name="Скругленный прямоугольник 6"/>
          <p:cNvSpPr/>
          <p:nvPr/>
        </p:nvSpPr>
        <p:spPr>
          <a:xfrm>
            <a:off x="3131840" y="4011910"/>
            <a:ext cx="2376264" cy="963713"/>
          </a:xfrm>
          <a:prstGeom prst="roundRect">
            <a:avLst/>
          </a:prstGeom>
          <a:gradFill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5400000" scaled="1"/>
          </a:gradFill>
          <a:ln w="25400">
            <a:solidFill>
              <a:schemeClr val="accent3">
                <a:lumMod val="60000"/>
                <a:lumOff val="40000"/>
              </a:schemeClr>
            </a:solidFill>
          </a:ln>
          <a:effectLst/>
        </p:spPr>
        <p:txBody>
          <a:bodyPr vert="horz" wrap="square" lIns="131102" tIns="65552" rIns="131102" bIns="65552" rtlCol="0" anchor="ctr">
            <a:spAutoFit/>
          </a:bodyPr>
          <a:lstStyle/>
          <a:p>
            <a:pPr algn="ctr" defTabSz="1310994"/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cs typeface="Times New Roman" panose="02020603050405020304" pitchFamily="18" charset="0"/>
              </a:rPr>
              <a:t>с. </a:t>
            </a:r>
            <a:r>
              <a:rPr lang="ru-RU" sz="1600" dirty="0" err="1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cs typeface="Times New Roman" panose="02020603050405020304" pitchFamily="18" charset="0"/>
              </a:rPr>
              <a:t>Дубровино</a:t>
            </a:r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cs typeface="Times New Roman" panose="02020603050405020304" pitchFamily="18" charset="0"/>
              </a:rPr>
              <a:t> </a:t>
            </a:r>
            <a:endParaRPr lang="ru-RU" sz="1600" dirty="0">
              <a:solidFill>
                <a:schemeClr val="accent1">
                  <a:lumMod val="50000"/>
                </a:schemeClr>
              </a:solidFill>
              <a:latin typeface="Calibri" pitchFamily="34" charset="0"/>
              <a:cs typeface="Times New Roman" panose="02020603050405020304" pitchFamily="18" charset="0"/>
            </a:endParaRPr>
          </a:p>
          <a:p>
            <a:pPr algn="ctr" defTabSz="1310994"/>
            <a:r>
              <a:rPr lang="ru-RU" sz="1600" dirty="0" err="1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cs typeface="Times New Roman" panose="02020603050405020304" pitchFamily="18" charset="0"/>
              </a:rPr>
              <a:t>Мошковский</a:t>
            </a:r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cs typeface="Times New Roman" panose="02020603050405020304" pitchFamily="18" charset="0"/>
              </a:rPr>
              <a:t> район</a:t>
            </a:r>
          </a:p>
          <a:p>
            <a:pPr algn="ctr" defTabSz="1310994"/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cs typeface="Times New Roman" panose="02020603050405020304" pitchFamily="18" charset="0"/>
              </a:rPr>
              <a:t>132 места</a:t>
            </a:r>
            <a:endParaRPr lang="ru-RU" sz="1600" dirty="0">
              <a:solidFill>
                <a:schemeClr val="accent1">
                  <a:lumMod val="50000"/>
                </a:schemeClr>
              </a:solidFill>
              <a:latin typeface="Calibri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131840" y="2931790"/>
            <a:ext cx="2376263" cy="963713"/>
          </a:xfrm>
          <a:prstGeom prst="roundRect">
            <a:avLst/>
          </a:prstGeom>
          <a:gradFill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5400000" scaled="1"/>
          </a:gradFill>
          <a:ln w="25400">
            <a:solidFill>
              <a:schemeClr val="accent3">
                <a:lumMod val="60000"/>
                <a:lumOff val="40000"/>
              </a:schemeClr>
            </a:solidFill>
          </a:ln>
          <a:effectLst/>
        </p:spPr>
        <p:txBody>
          <a:bodyPr vert="horz" wrap="square" lIns="131102" tIns="65552" rIns="131102" bIns="65552" rtlCol="0" anchor="ctr">
            <a:spAutoFit/>
          </a:bodyPr>
          <a:lstStyle/>
          <a:p>
            <a:pPr algn="ctr" defTabSz="1310994"/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cs typeface="Times New Roman" panose="02020603050405020304" pitchFamily="18" charset="0"/>
              </a:rPr>
              <a:t>с. </a:t>
            </a:r>
            <a:r>
              <a:rPr lang="ru-RU" sz="1600" dirty="0" err="1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cs typeface="Times New Roman" panose="02020603050405020304" pitchFamily="18" charset="0"/>
              </a:rPr>
              <a:t>Новолуговое</a:t>
            </a:r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cs typeface="Times New Roman" panose="02020603050405020304" pitchFamily="18" charset="0"/>
              </a:rPr>
              <a:t> </a:t>
            </a:r>
          </a:p>
          <a:p>
            <a:pPr algn="ctr" defTabSz="1310994"/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cs typeface="Times New Roman" panose="02020603050405020304" pitchFamily="18" charset="0"/>
              </a:rPr>
              <a:t>Новосибирский район</a:t>
            </a:r>
          </a:p>
          <a:p>
            <a:pPr algn="ctr" defTabSz="1310994"/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cs typeface="Times New Roman" panose="02020603050405020304" pitchFamily="18" charset="0"/>
              </a:rPr>
              <a:t>320 мест</a:t>
            </a:r>
            <a:endParaRPr lang="ru-RU" sz="1600" dirty="0">
              <a:solidFill>
                <a:schemeClr val="accent1">
                  <a:lumMod val="50000"/>
                </a:schemeClr>
              </a:solidFill>
              <a:latin typeface="Calibri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117645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443" y="195486"/>
            <a:ext cx="639759" cy="720049"/>
          </a:xfrm>
          <a:prstGeom prst="rect">
            <a:avLst/>
          </a:prstGeom>
          <a:effectLst>
            <a:outerShdw blurRad="12700" dist="38100" dir="5400000" sx="99000" sy="99000" algn="t" rotWithShape="0">
              <a:prstClr val="black">
                <a:alpha val="29000"/>
              </a:prstClr>
            </a:outerShdw>
            <a:reflection blurRad="6350" stA="14000" endPos="31000" dir="5400000" sy="-100000" algn="bl" rotWithShape="0"/>
          </a:effectLst>
        </p:spPr>
      </p:pic>
      <p:sp>
        <p:nvSpPr>
          <p:cNvPr id="10" name="TextBox 9"/>
          <p:cNvSpPr txBox="1"/>
          <p:nvPr/>
        </p:nvSpPr>
        <p:spPr>
          <a:xfrm>
            <a:off x="1043608" y="309885"/>
            <a:ext cx="7848872" cy="461665"/>
          </a:xfrm>
          <a:prstGeom prst="rect">
            <a:avLst/>
          </a:prstGeom>
          <a:effectLst/>
        </p:spPr>
        <p:txBody>
          <a:bodyPr wrap="square">
            <a:spAutoFit/>
          </a:bodyPr>
          <a:lstStyle>
            <a:defPPr>
              <a:defRPr lang="ru-RU"/>
            </a:defPPr>
            <a:lvl1pPr>
              <a:defRPr sz="1600">
                <a:solidFill>
                  <a:schemeClr val="accent1">
                    <a:lumMod val="50000"/>
                  </a:schemeClr>
                </a:solidFill>
                <a:effectLst>
                  <a:outerShdw blurRad="50800" dist="25400" dir="600000" algn="ctr" rotWithShape="0">
                    <a:schemeClr val="tx1">
                      <a:lumMod val="50000"/>
                      <a:lumOff val="50000"/>
                      <a:alpha val="83000"/>
                    </a:schemeClr>
                  </a:outerShdw>
                </a:effectLst>
                <a:latin typeface="Franklin Gothic Book" panose="020B05030201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algn="ctr"/>
            <a:r>
              <a:rPr lang="ru-RU" sz="2400" dirty="0">
                <a:effectLst>
                  <a:outerShdw blurRad="76200" dist="25400" dir="600000" algn="ctr" rotWithShape="0">
                    <a:schemeClr val="tx1">
                      <a:lumMod val="50000"/>
                      <a:lumOff val="50000"/>
                      <a:alpha val="83000"/>
                    </a:schemeClr>
                  </a:outerShdw>
                </a:effectLst>
              </a:rPr>
              <a:t>Обеспечение горячим питанием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987574"/>
            <a:ext cx="3755361" cy="249691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056" y="915566"/>
            <a:ext cx="3744416" cy="248963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7" name="Заголовок 8"/>
          <p:cNvSpPr txBox="1">
            <a:spLocks/>
          </p:cNvSpPr>
          <p:nvPr/>
        </p:nvSpPr>
        <p:spPr bwMode="auto">
          <a:xfrm>
            <a:off x="4644008" y="3579862"/>
            <a:ext cx="4248472" cy="144016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lumMod val="67000"/>
                </a:schemeClr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6200000" scaled="1"/>
            <a:tileRect/>
          </a:gradFill>
          <a:ln w="12700" cap="flat" cmpd="sng" algn="ctr">
            <a:solidFill>
              <a:schemeClr val="accent1">
                <a:shade val="50000"/>
                <a:shade val="75000"/>
                <a:lumMod val="80000"/>
              </a:schemeClr>
            </a:solidFill>
            <a:prstDash val="solid"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2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42900" algn="l" rtl="0" eaLnBrk="1" fontAlgn="base" hangingPunct="1">
              <a:spcBef>
                <a:spcPct val="0"/>
              </a:spcBef>
              <a:spcAft>
                <a:spcPct val="0"/>
              </a:spcAft>
              <a:defRPr sz="2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685800" algn="l" rtl="0" eaLnBrk="1" fontAlgn="base" hangingPunct="1">
              <a:spcBef>
                <a:spcPct val="0"/>
              </a:spcBef>
              <a:spcAft>
                <a:spcPct val="0"/>
              </a:spcAft>
              <a:defRPr sz="2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1028700" algn="l" rtl="0" eaLnBrk="1" fontAlgn="base" hangingPunct="1">
              <a:spcBef>
                <a:spcPct val="0"/>
              </a:spcBef>
              <a:spcAft>
                <a:spcPct val="0"/>
              </a:spcAft>
              <a:defRPr sz="2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800" dirty="0" smtClean="0">
                <a:latin typeface="Calibri" pitchFamily="34" charset="0"/>
              </a:rPr>
              <a:t>В 2015 году во всех школах  и детских садах введено бесплатное двухразовое питание обучающихся с ОВЗ. На эти цели бюджет области направил</a:t>
            </a:r>
            <a:r>
              <a:rPr lang="ru-RU" sz="1600" b="1" dirty="0" smtClean="0">
                <a:latin typeface="Calibri" pitchFamily="34" charset="0"/>
              </a:rPr>
              <a:t/>
            </a:r>
            <a:br>
              <a:rPr lang="ru-RU" sz="1600" b="1" dirty="0" smtClean="0">
                <a:latin typeface="Calibri" pitchFamily="34" charset="0"/>
              </a:rPr>
            </a:br>
            <a:r>
              <a:rPr lang="ru-RU" sz="2000" b="1" dirty="0" smtClean="0">
                <a:latin typeface="Calibri" pitchFamily="34" charset="0"/>
              </a:rPr>
              <a:t>274,023 млн. рублей</a:t>
            </a:r>
            <a:endParaRPr lang="ru-RU" sz="2000" b="1" dirty="0">
              <a:latin typeface="Calibri" pitchFamily="34" charset="0"/>
            </a:endParaRPr>
          </a:p>
        </p:txBody>
      </p:sp>
      <p:graphicFrame>
        <p:nvGraphicFramePr>
          <p:cNvPr id="8" name="Схема 7"/>
          <p:cNvGraphicFramePr/>
          <p:nvPr/>
        </p:nvGraphicFramePr>
        <p:xfrm>
          <a:off x="1691680" y="699542"/>
          <a:ext cx="3816424" cy="20882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9" name="Заголовок 8"/>
          <p:cNvSpPr txBox="1">
            <a:spLocks/>
          </p:cNvSpPr>
          <p:nvPr/>
        </p:nvSpPr>
        <p:spPr bwMode="auto">
          <a:xfrm>
            <a:off x="251520" y="3579862"/>
            <a:ext cx="4248472" cy="144016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lumMod val="67000"/>
                </a:schemeClr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6200000" scaled="1"/>
            <a:tileRect/>
          </a:gradFill>
          <a:ln w="12700" cap="flat" cmpd="sng" algn="ctr">
            <a:solidFill>
              <a:schemeClr val="accent1">
                <a:shade val="50000"/>
                <a:shade val="75000"/>
                <a:lumMod val="80000"/>
              </a:schemeClr>
            </a:solidFill>
            <a:prstDash val="solid"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2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42900" algn="l" rtl="0" eaLnBrk="1" fontAlgn="base" hangingPunct="1">
              <a:spcBef>
                <a:spcPct val="0"/>
              </a:spcBef>
              <a:spcAft>
                <a:spcPct val="0"/>
              </a:spcAft>
              <a:defRPr sz="2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685800" algn="l" rtl="0" eaLnBrk="1" fontAlgn="base" hangingPunct="1">
              <a:spcBef>
                <a:spcPct val="0"/>
              </a:spcBef>
              <a:spcAft>
                <a:spcPct val="0"/>
              </a:spcAft>
              <a:defRPr sz="2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1028700" algn="l" rtl="0" eaLnBrk="1" fontAlgn="base" hangingPunct="1">
              <a:spcBef>
                <a:spcPct val="0"/>
              </a:spcBef>
              <a:spcAft>
                <a:spcPct val="0"/>
              </a:spcAft>
              <a:defRPr sz="2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800" dirty="0" smtClean="0">
                <a:latin typeface="Calibri" pitchFamily="34" charset="0"/>
              </a:rPr>
              <a:t>За счёт областного бюджета организовано льготное питание школьников – детей из многодетных и малоимущих семей</a:t>
            </a:r>
            <a:r>
              <a:rPr lang="en-US" sz="1800" dirty="0" smtClean="0">
                <a:latin typeface="Calibri" pitchFamily="34" charset="0"/>
              </a:rPr>
              <a:t> </a:t>
            </a:r>
            <a:r>
              <a:rPr lang="ru-RU" sz="1800" dirty="0" smtClean="0">
                <a:latin typeface="Calibri" pitchFamily="34" charset="0"/>
              </a:rPr>
              <a:t>на сумму </a:t>
            </a:r>
            <a:br>
              <a:rPr lang="ru-RU" sz="1800" dirty="0" smtClean="0">
                <a:latin typeface="Calibri" pitchFamily="34" charset="0"/>
              </a:rPr>
            </a:br>
            <a:r>
              <a:rPr lang="ru-RU" sz="2000" b="1" dirty="0" smtClean="0">
                <a:latin typeface="Calibri" pitchFamily="34" charset="0"/>
              </a:rPr>
              <a:t>251,856 млн. рублей</a:t>
            </a:r>
          </a:p>
        </p:txBody>
      </p:sp>
    </p:spTree>
    <p:extLst>
      <p:ext uri="{BB962C8B-B14F-4D97-AF65-F5344CB8AC3E}">
        <p14:creationId xmlns:p14="http://schemas.microsoft.com/office/powerpoint/2010/main" val="165070139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443" y="195486"/>
            <a:ext cx="639759" cy="720049"/>
          </a:xfrm>
          <a:prstGeom prst="rect">
            <a:avLst/>
          </a:prstGeom>
          <a:effectLst>
            <a:outerShdw blurRad="12700" dist="38100" dir="5400000" sx="99000" sy="99000" algn="t" rotWithShape="0">
              <a:prstClr val="black">
                <a:alpha val="29000"/>
              </a:prstClr>
            </a:outerShdw>
            <a:reflection blurRad="6350" stA="14000" endPos="31000" dir="5400000" sy="-100000" algn="bl" rotWithShape="0"/>
          </a:effectLst>
        </p:spPr>
      </p:pic>
      <p:sp>
        <p:nvSpPr>
          <p:cNvPr id="10" name="TextBox 9"/>
          <p:cNvSpPr txBox="1"/>
          <p:nvPr/>
        </p:nvSpPr>
        <p:spPr>
          <a:xfrm>
            <a:off x="1043608" y="195486"/>
            <a:ext cx="7848872" cy="461665"/>
          </a:xfrm>
          <a:prstGeom prst="rect">
            <a:avLst/>
          </a:prstGeom>
          <a:effectLst/>
        </p:spPr>
        <p:txBody>
          <a:bodyPr wrap="square">
            <a:spAutoFit/>
          </a:bodyPr>
          <a:lstStyle>
            <a:defPPr>
              <a:defRPr lang="ru-RU"/>
            </a:defPPr>
            <a:lvl1pPr>
              <a:defRPr sz="1600">
                <a:solidFill>
                  <a:schemeClr val="accent1">
                    <a:lumMod val="50000"/>
                  </a:schemeClr>
                </a:solidFill>
                <a:effectLst>
                  <a:outerShdw blurRad="50800" dist="25400" dir="600000" algn="ctr" rotWithShape="0">
                    <a:schemeClr val="tx1">
                      <a:lumMod val="50000"/>
                      <a:lumOff val="50000"/>
                      <a:alpha val="83000"/>
                    </a:schemeClr>
                  </a:outerShdw>
                </a:effectLst>
                <a:latin typeface="Franklin Gothic Book" panose="020B05030201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algn="ctr"/>
            <a:r>
              <a:rPr lang="ru-RU" sz="2400" dirty="0">
                <a:effectLst>
                  <a:outerShdw blurRad="76200" dist="25400" dir="600000" algn="ctr" rotWithShape="0">
                    <a:schemeClr val="tx1">
                      <a:lumMod val="50000"/>
                      <a:lumOff val="50000"/>
                      <a:alpha val="83000"/>
                    </a:schemeClr>
                  </a:outerShdw>
                </a:effectLst>
              </a:rPr>
              <a:t>Обеспечение доступного дошкольного образования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2211710"/>
            <a:ext cx="3648405" cy="273630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6" name="TextBox 5"/>
          <p:cNvSpPr txBox="1"/>
          <p:nvPr/>
        </p:nvSpPr>
        <p:spPr>
          <a:xfrm>
            <a:off x="467544" y="1059582"/>
            <a:ext cx="3960440" cy="1328023"/>
          </a:xfrm>
          <a:prstGeom prst="roundRect">
            <a:avLst/>
          </a:prstGeom>
          <a:noFill/>
          <a:ln w="12700">
            <a:solidFill>
              <a:schemeClr val="accent1">
                <a:shade val="50000"/>
                <a:shade val="75000"/>
                <a:lumMod val="80000"/>
              </a:schemeClr>
            </a:solidFill>
          </a:ln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2800">
                <a:solidFill>
                  <a:schemeClr val="tx2"/>
                </a:solidFill>
                <a:latin typeface="Franklin Gothic Book" panose="020B0503020102020204" pitchFamily="34" charset="0"/>
                <a:cs typeface="Times New Roman" pitchFamily="18" charset="0"/>
              </a:defRPr>
            </a:lvl1pPr>
          </a:lstStyle>
          <a:p>
            <a:r>
              <a:rPr lang="ru-RU" sz="1800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В 2015 году услугами дошкольного образования будут обеспечены все дети в возрасте от 3 до 7 лет </a:t>
            </a:r>
            <a:br>
              <a:rPr lang="ru-RU" sz="1800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</a:br>
            <a:r>
              <a:rPr lang="ru-RU" sz="1800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(</a:t>
            </a:r>
            <a:r>
              <a:rPr lang="ru-RU" sz="18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131 300 детей</a:t>
            </a:r>
            <a:r>
              <a:rPr lang="ru-RU" sz="1800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)</a:t>
            </a:r>
            <a:endParaRPr lang="ru-RU" sz="1800" dirty="0">
              <a:solidFill>
                <a:schemeClr val="accent1">
                  <a:lumMod val="50000"/>
                </a:schemeClr>
              </a:solidFill>
              <a:latin typeface="Calibri" pitchFamily="34" charset="0"/>
            </a:endParaRPr>
          </a:p>
        </p:txBody>
      </p:sp>
      <p:graphicFrame>
        <p:nvGraphicFramePr>
          <p:cNvPr id="9" name="Схема 8"/>
          <p:cNvGraphicFramePr/>
          <p:nvPr>
            <p:extLst>
              <p:ext uri="{D42A27DB-BD31-4B8C-83A1-F6EECF244321}">
                <p14:modId xmlns:p14="http://schemas.microsoft.com/office/powerpoint/2010/main" val="1025850415"/>
              </p:ext>
            </p:extLst>
          </p:nvPr>
        </p:nvGraphicFramePr>
        <p:xfrm>
          <a:off x="4716016" y="1131590"/>
          <a:ext cx="4032448" cy="38164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608415" y="4227934"/>
            <a:ext cx="3459529" cy="369332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67000"/>
                </a:schemeClr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6200000" scaled="1"/>
            <a:tileRect/>
          </a:gradFill>
          <a:ln w="12700" cap="flat" cmpd="sng" algn="ctr">
            <a:solidFill>
              <a:schemeClr val="accent1">
                <a:shade val="50000"/>
                <a:shade val="75000"/>
                <a:lumMod val="8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fontAlgn="base">
              <a:spcBef>
                <a:spcPct val="0"/>
              </a:spcBef>
              <a:spcAft>
                <a:spcPct val="0"/>
              </a:spcAft>
              <a:defRPr b="1">
                <a:solidFill>
                  <a:schemeClr val="lt1"/>
                </a:solidFill>
                <a:latin typeface="Calibri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lt1"/>
                </a:solidFill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lt1"/>
                </a:solidFill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lt1"/>
                </a:solidFill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lt1"/>
                </a:solidFill>
              </a:defRPr>
            </a:lvl5pPr>
            <a:lvl6pPr marL="342900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lt1"/>
                </a:solidFill>
              </a:defRPr>
            </a:lvl6pPr>
            <a:lvl7pPr marL="685800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lt1"/>
                </a:solidFill>
              </a:defRPr>
            </a:lvl7pPr>
            <a:lvl8pPr marL="1028700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lt1"/>
                </a:solidFill>
              </a:defRPr>
            </a:lvl8pPr>
            <a:lvl9pPr marL="1371600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lt1"/>
                </a:solidFill>
              </a:defRPr>
            </a:lvl9pPr>
          </a:lstStyle>
          <a:p>
            <a:r>
              <a:rPr lang="ru-RU" sz="1600" dirty="0" smtClean="0"/>
              <a:t>Уже введено </a:t>
            </a:r>
            <a:r>
              <a:rPr lang="ru-RU" sz="1600" dirty="0"/>
              <a:t>3396 дошкольных мест</a:t>
            </a:r>
          </a:p>
        </p:txBody>
      </p:sp>
    </p:spTree>
    <p:extLst>
      <p:ext uri="{BB962C8B-B14F-4D97-AF65-F5344CB8AC3E}">
        <p14:creationId xmlns:p14="http://schemas.microsoft.com/office/powerpoint/2010/main" val="136403975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1043608" y="123478"/>
            <a:ext cx="7848872" cy="461665"/>
          </a:xfrm>
          <a:prstGeom prst="rect">
            <a:avLst/>
          </a:prstGeom>
          <a:effectLst/>
        </p:spPr>
        <p:txBody>
          <a:bodyPr wrap="square">
            <a:spAutoFit/>
          </a:bodyPr>
          <a:lstStyle>
            <a:defPPr>
              <a:defRPr lang="ru-RU"/>
            </a:defPPr>
            <a:lvl1pPr>
              <a:defRPr sz="1600">
                <a:solidFill>
                  <a:schemeClr val="accent1">
                    <a:lumMod val="50000"/>
                  </a:schemeClr>
                </a:solidFill>
                <a:effectLst>
                  <a:outerShdw blurRad="50800" dist="25400" dir="600000" algn="ctr" rotWithShape="0">
                    <a:schemeClr val="tx1">
                      <a:lumMod val="50000"/>
                      <a:lumOff val="50000"/>
                      <a:alpha val="83000"/>
                    </a:schemeClr>
                  </a:outerShdw>
                </a:effectLst>
                <a:latin typeface="Franklin Gothic Book" panose="020B05030201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algn="ctr"/>
            <a:r>
              <a:rPr lang="ru-RU" sz="2400" dirty="0">
                <a:effectLst>
                  <a:outerShdw blurRad="76200" dist="25400" dir="600000" algn="ctr" rotWithShape="0">
                    <a:schemeClr val="tx1">
                      <a:lumMod val="50000"/>
                      <a:lumOff val="50000"/>
                      <a:alpha val="83000"/>
                    </a:schemeClr>
                  </a:outerShdw>
                </a:effectLst>
              </a:rPr>
              <a:t>Обеспечение доступного дошкольного образования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07504" y="935528"/>
            <a:ext cx="4896544" cy="2860358"/>
          </a:xfrm>
          <a:prstGeom prst="roundRect">
            <a:avLst/>
          </a:prstGeom>
          <a:noFill/>
          <a:ln w="12700">
            <a:solidFill>
              <a:schemeClr val="accent1">
                <a:shade val="50000"/>
                <a:shade val="75000"/>
                <a:lumMod val="80000"/>
              </a:schemeClr>
            </a:solidFill>
          </a:ln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2800">
                <a:solidFill>
                  <a:schemeClr val="tx2"/>
                </a:solidFill>
                <a:latin typeface="Franklin Gothic Book" panose="020B0503020102020204" pitchFamily="34" charset="0"/>
                <a:cs typeface="Times New Roman" pitchFamily="18" charset="0"/>
              </a:defRPr>
            </a:lvl1pPr>
          </a:lstStyle>
          <a:p>
            <a:r>
              <a:rPr lang="ru-RU" sz="1800" b="1" dirty="0" smtClean="0">
                <a:latin typeface="Calibri" pitchFamily="34" charset="0"/>
              </a:rPr>
              <a:t>Поддержка предпринимателей</a:t>
            </a:r>
            <a:r>
              <a:rPr lang="ru-RU" sz="1800" dirty="0" smtClean="0">
                <a:latin typeface="Calibri" pitchFamily="34" charset="0"/>
              </a:rPr>
              <a:t>, организующих деятельность частных дошкольных организаций: </a:t>
            </a:r>
          </a:p>
          <a:p>
            <a:pPr algn="l">
              <a:buFont typeface="Arial" pitchFamily="34" charset="0"/>
              <a:buChar char="•"/>
            </a:pPr>
            <a:r>
              <a:rPr lang="ru-RU" sz="1800" dirty="0" smtClean="0">
                <a:latin typeface="Calibri" pitchFamily="34" charset="0"/>
              </a:rPr>
              <a:t> предоставление им из областного бюджета субсидии на реализацию образовательных программ,</a:t>
            </a:r>
          </a:p>
          <a:p>
            <a:pPr algn="l">
              <a:buFont typeface="Arial" pitchFamily="34" charset="0"/>
              <a:buChar char="•"/>
            </a:pPr>
            <a:r>
              <a:rPr lang="ru-RU" sz="1800" dirty="0" smtClean="0">
                <a:latin typeface="Calibri" pitchFamily="34" charset="0"/>
              </a:rPr>
              <a:t> информационно-методическая поддержка, </a:t>
            </a:r>
          </a:p>
          <a:p>
            <a:pPr algn="l">
              <a:buFont typeface="Arial" pitchFamily="34" charset="0"/>
              <a:buChar char="•"/>
            </a:pPr>
            <a:r>
              <a:rPr lang="ru-RU" sz="1800" dirty="0" smtClean="0">
                <a:latin typeface="Calibri" pitchFamily="34" charset="0"/>
              </a:rPr>
              <a:t> выплата компенсации части родительской платы за присмотр и уход за ребенком. </a:t>
            </a:r>
            <a:endParaRPr lang="ru-RU" sz="1800" dirty="0">
              <a:latin typeface="Calibri" pitchFamily="34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1979" y="987574"/>
            <a:ext cx="3790501" cy="252028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8" name="Заголовок 8"/>
          <p:cNvSpPr txBox="1">
            <a:spLocks/>
          </p:cNvSpPr>
          <p:nvPr/>
        </p:nvSpPr>
        <p:spPr bwMode="auto">
          <a:xfrm>
            <a:off x="611560" y="3867894"/>
            <a:ext cx="7848872" cy="1224136"/>
          </a:xfrm>
          <a:prstGeom prst="roundRect">
            <a:avLst/>
          </a:prstGeom>
          <a:gradFill flip="none" rotWithShape="1">
            <a:gsLst>
              <a:gs pos="0">
                <a:schemeClr val="accent1">
                  <a:lumMod val="67000"/>
                </a:schemeClr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6200000" scaled="1"/>
            <a:tileRect/>
          </a:gradFill>
          <a:ln w="12700" cap="flat" cmpd="sng" algn="ctr">
            <a:solidFill>
              <a:schemeClr val="accent1">
                <a:shade val="50000"/>
                <a:shade val="75000"/>
                <a:lumMod val="80000"/>
              </a:schemeClr>
            </a:solidFill>
            <a:prstDash val="solid"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2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42900" algn="l" rtl="0" eaLnBrk="1" fontAlgn="base" hangingPunct="1">
              <a:spcBef>
                <a:spcPct val="0"/>
              </a:spcBef>
              <a:spcAft>
                <a:spcPct val="0"/>
              </a:spcAft>
              <a:defRPr sz="2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685800" algn="l" rtl="0" eaLnBrk="1" fontAlgn="base" hangingPunct="1">
              <a:spcBef>
                <a:spcPct val="0"/>
              </a:spcBef>
              <a:spcAft>
                <a:spcPct val="0"/>
              </a:spcAft>
              <a:defRPr sz="2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1028700" algn="l" rtl="0" eaLnBrk="1" fontAlgn="base" hangingPunct="1">
              <a:spcBef>
                <a:spcPct val="0"/>
              </a:spcBef>
              <a:spcAft>
                <a:spcPct val="0"/>
              </a:spcAft>
              <a:defRPr sz="2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800" dirty="0" smtClean="0">
                <a:latin typeface="Calibri" pitchFamily="34" charset="0"/>
              </a:rPr>
              <a:t>В 2015 году открыты семейные детские группы в </a:t>
            </a:r>
            <a:r>
              <a:rPr lang="ru-RU" sz="1800" dirty="0" err="1" smtClean="0">
                <a:latin typeface="Calibri" pitchFamily="34" charset="0"/>
              </a:rPr>
              <a:t>Баганском</a:t>
            </a:r>
            <a:r>
              <a:rPr lang="ru-RU" sz="1800" dirty="0" smtClean="0">
                <a:latin typeface="Calibri" pitchFamily="34" charset="0"/>
              </a:rPr>
              <a:t>, </a:t>
            </a:r>
            <a:r>
              <a:rPr lang="ru-RU" sz="1800" dirty="0" err="1" smtClean="0">
                <a:latin typeface="Calibri" pitchFamily="34" charset="0"/>
              </a:rPr>
              <a:t>Черепановском</a:t>
            </a:r>
            <a:r>
              <a:rPr lang="ru-RU" sz="1800" dirty="0" smtClean="0">
                <a:latin typeface="Calibri" pitchFamily="34" charset="0"/>
              </a:rPr>
              <a:t>  районах и городе Бердске. В регионе функционирует </a:t>
            </a:r>
            <a:r>
              <a:rPr lang="ru-RU" sz="1800" b="1" dirty="0" smtClean="0">
                <a:latin typeface="Calibri" pitchFamily="34" charset="0"/>
              </a:rPr>
              <a:t>21</a:t>
            </a:r>
            <a:r>
              <a:rPr lang="ru-RU" sz="1800" dirty="0" smtClean="0">
                <a:latin typeface="Calibri" pitchFamily="34" charset="0"/>
              </a:rPr>
              <a:t> семейный детский сад, их посещают </a:t>
            </a:r>
            <a:r>
              <a:rPr lang="ru-RU" sz="1800" b="1" dirty="0" smtClean="0">
                <a:latin typeface="Calibri" pitchFamily="34" charset="0"/>
              </a:rPr>
              <a:t>82</a:t>
            </a:r>
            <a:r>
              <a:rPr lang="ru-RU" sz="1800" dirty="0" smtClean="0">
                <a:latin typeface="Calibri" pitchFamily="34" charset="0"/>
              </a:rPr>
              <a:t> ребенка. </a:t>
            </a:r>
            <a:endParaRPr lang="ru-RU" sz="1800" dirty="0">
              <a:latin typeface="Calibri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443" y="195486"/>
            <a:ext cx="639759" cy="720049"/>
          </a:xfrm>
          <a:prstGeom prst="rect">
            <a:avLst/>
          </a:prstGeom>
          <a:effectLst>
            <a:outerShdw blurRad="12700" dist="38100" dir="5400000" sx="99000" sy="99000" algn="t" rotWithShape="0">
              <a:prstClr val="black">
                <a:alpha val="29000"/>
              </a:prstClr>
            </a:outerShdw>
            <a:reflection blurRad="6350" stA="14000" endPos="31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36403975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министерство1">
  <a:themeElements>
    <a:clrScheme name="Другая 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4472C4"/>
      </a:accent4>
      <a:accent5>
        <a:srgbClr val="FFC000"/>
      </a:accent5>
      <a:accent6>
        <a:srgbClr val="70AD47"/>
      </a:accent6>
      <a:hlink>
        <a:srgbClr val="0563C1"/>
      </a:hlink>
      <a:folHlink>
        <a:srgbClr val="954F72"/>
      </a:folHlink>
    </a:clrScheme>
    <a:fontScheme name="Другая 1">
      <a:majorFont>
        <a:latin typeface="Franklin Gothic Medium"/>
        <a:ea typeface=""/>
        <a:cs typeface=""/>
      </a:majorFont>
      <a:minorFont>
        <a:latin typeface="Franklin Gothic Book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C0808">
            <a:alpha val="48000"/>
          </a:srgbClr>
        </a:solidFill>
        <a:ln w="28575" cap="flat" cmpd="sng" algn="ctr">
          <a:solidFill>
            <a:srgbClr val="F74747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0000" tIns="46800" rIns="90000" bIns="46800" numCol="1" anchor="ctr" anchorCtr="0" compatLnSpc="1">
        <a:prstTxWarp prst="textNoShape">
          <a:avLst/>
        </a:prstTxWarp>
      </a:bodyPr>
      <a:lstStyle>
        <a:defPPr marL="342900" marR="0" indent="-342900" algn="ctr" defTabSz="914400" rtl="0" eaLnBrk="1" fontAlgn="base" latinLnBrk="0" hangingPunct="1">
          <a:lnSpc>
            <a:spcPct val="80000"/>
          </a:lnSpc>
          <a:spcBef>
            <a:spcPct val="20000"/>
          </a:spcBef>
          <a:spcAft>
            <a:spcPct val="0"/>
          </a:spcAft>
          <a:buClrTx/>
          <a:buSzTx/>
          <a:buFont typeface="Wingdings" pitchFamily="2" charset="2"/>
          <a:buNone/>
          <a:tabLst/>
          <a:defRPr kumimoji="0" lang="ru-RU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 Narrow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C0808">
            <a:alpha val="48000"/>
          </a:srgbClr>
        </a:solidFill>
        <a:ln w="28575" cap="flat" cmpd="sng" algn="ctr">
          <a:solidFill>
            <a:srgbClr val="F74747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0000" tIns="46800" rIns="90000" bIns="46800" numCol="1" anchor="ctr" anchorCtr="0" compatLnSpc="1">
        <a:prstTxWarp prst="textNoShape">
          <a:avLst/>
        </a:prstTxWarp>
      </a:bodyPr>
      <a:lstStyle>
        <a:defPPr marL="342900" marR="0" indent="-342900" algn="ctr" defTabSz="914400" rtl="0" eaLnBrk="1" fontAlgn="base" latinLnBrk="0" hangingPunct="1">
          <a:lnSpc>
            <a:spcPct val="80000"/>
          </a:lnSpc>
          <a:spcBef>
            <a:spcPct val="20000"/>
          </a:spcBef>
          <a:spcAft>
            <a:spcPct val="0"/>
          </a:spcAft>
          <a:buClrTx/>
          <a:buSzTx/>
          <a:buFont typeface="Wingdings" pitchFamily="2" charset="2"/>
          <a:buNone/>
          <a:tabLst/>
          <a:defRPr kumimoji="0" lang="ru-RU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 Narrow" pitchFamily="34" charset="0"/>
          </a:defRPr>
        </a:defPPr>
      </a:lstStyle>
    </a:lnDef>
  </a:objectDefaults>
  <a:extraClrSchemeLst>
    <a:extraClrScheme>
      <a:clrScheme name="1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министерство1" id="{3873DCF6-BAC9-4E33-9341-D60700418320}" vid="{A1214020-3F77-4089-B87C-63C1AC081194}"/>
    </a:ext>
  </a:extLst>
</a:theme>
</file>

<file path=ppt/theme/theme2.xml><?xml version="1.0" encoding="utf-8"?>
<a:theme xmlns:a="http://schemas.openxmlformats.org/drawingml/2006/main" name="Доклад 16-10-2015_2">
  <a:themeElements>
    <a:clrScheme name="Office 2007-20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министерство1</Template>
  <TotalTime>1556</TotalTime>
  <Words>1184</Words>
  <Application>Microsoft Office PowerPoint</Application>
  <PresentationFormat>Экран (16:9)</PresentationFormat>
  <Paragraphs>177</Paragraphs>
  <Slides>33</Slides>
  <Notes>0</Notes>
  <HiddenSlides>6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33</vt:i4>
      </vt:variant>
    </vt:vector>
  </HeadingPairs>
  <TitlesOfParts>
    <vt:vector size="35" baseType="lpstr">
      <vt:lpstr>министерство1</vt:lpstr>
      <vt:lpstr>Доклад 16-10-2015_2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Всероссийская олимпиада школьников</dc:title>
  <dc:creator>Гилёва Наталья Владимировна</dc:creator>
  <cp:lastModifiedBy>Большезалов Большой зал</cp:lastModifiedBy>
  <cp:revision>172</cp:revision>
  <dcterms:created xsi:type="dcterms:W3CDTF">2015-05-18T03:41:49Z</dcterms:created>
  <dcterms:modified xsi:type="dcterms:W3CDTF">2015-12-21T08:41:18Z</dcterms:modified>
</cp:coreProperties>
</file>