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456" r:id="rId3"/>
    <p:sldId id="424" r:id="rId4"/>
    <p:sldId id="448" r:id="rId5"/>
    <p:sldId id="451" r:id="rId6"/>
    <p:sldId id="450" r:id="rId7"/>
    <p:sldId id="452" r:id="rId8"/>
    <p:sldId id="447" r:id="rId9"/>
    <p:sldId id="454" r:id="rId10"/>
    <p:sldId id="449" r:id="rId11"/>
    <p:sldId id="455" r:id="rId12"/>
  </p:sldIdLst>
  <p:sldSz cx="9144000" cy="5143500" type="screen16x9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1"/>
    <a:srgbClr val="993300"/>
    <a:srgbClr val="CCFFCC"/>
    <a:srgbClr val="FFFFCC"/>
    <a:srgbClr val="FFFFB9"/>
    <a:srgbClr val="FFFF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701" autoAdjust="0"/>
    <p:restoredTop sz="92140" autoAdjust="0"/>
  </p:normalViewPr>
  <p:slideViewPr>
    <p:cSldViewPr>
      <p:cViewPr varScale="1">
        <p:scale>
          <a:sx n="130" d="100"/>
          <a:sy n="130" d="100"/>
        </p:scale>
        <p:origin x="-114" y="-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1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0"/>
      <c:rotY val="20"/>
      <c:depthPercent val="60"/>
      <c:rAngAx val="0"/>
      <c:perspective val="30"/>
    </c:view3D>
    <c:floor>
      <c:thickness val="0"/>
      <c:spPr>
        <a:blipFill>
          <a:blip xmlns:r="http://schemas.openxmlformats.org/officeDocument/2006/relationships" r:embed="rId1"/>
          <a:stretch>
            <a:fillRect/>
          </a:stretch>
        </a:blipFill>
        <a:ln w="12700"/>
        <a:scene3d>
          <a:camera prst="orthographicFront"/>
          <a:lightRig rig="threePt" dir="t"/>
        </a:scene3d>
        <a:sp3d>
          <a:bevelT w="38100"/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spPr>
            <a:ln w="25400"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  <a:bevelB w="50800"/>
            </a:sp3d>
          </c:spPr>
          <c:invertIfNegative val="0"/>
          <c:dLbls>
            <c:dLbl>
              <c:idx val="0"/>
              <c:layout>
                <c:manualLayout>
                  <c:x val="1.49051183589629E-2"/>
                  <c:y val="3.4962801781286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Rounded MT Bold" panose="020F07040305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4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91.9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95250" h="25400"/>
            </a:sp3d>
          </c:spPr>
          <c:invertIfNegative val="0"/>
          <c:dPt>
            <c:idx val="0"/>
            <c:invertIfNegative val="0"/>
            <c:bubble3D val="0"/>
            <c:spPr>
              <a:pattFill prst="wdDn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bg1"/>
                </a:bgClr>
              </a:patt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95250" h="25400"/>
              </a:sp3d>
            </c:spPr>
          </c:dPt>
          <c:dLbls>
            <c:dLbl>
              <c:idx val="0"/>
              <c:layout>
                <c:manualLayout>
                  <c:x val="2.0867145787215453E-2"/>
                  <c:y val="-1.06409745322415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Rounded MT Bold" panose="020F07040305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4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103.3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756185451641815E-2"/>
                  <c:y val="-2.05529995577833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rial Rounded MT Bold" panose="020F07040305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4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107.7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5566592"/>
        <c:axId val="85568128"/>
        <c:axId val="0"/>
      </c:bar3DChart>
      <c:catAx>
        <c:axId val="85566592"/>
        <c:scaling>
          <c:orientation val="minMax"/>
        </c:scaling>
        <c:delete val="1"/>
        <c:axPos val="b"/>
        <c:majorGridlines/>
        <c:majorTickMark val="out"/>
        <c:minorTickMark val="none"/>
        <c:tickLblPos val="nextTo"/>
        <c:crossAx val="85568128"/>
        <c:crosses val="autoZero"/>
        <c:auto val="1"/>
        <c:lblAlgn val="ctr"/>
        <c:lblOffset val="100"/>
        <c:noMultiLvlLbl val="0"/>
      </c:catAx>
      <c:valAx>
        <c:axId val="85568128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85566592"/>
        <c:crosses val="autoZero"/>
        <c:crossBetween val="between"/>
      </c:valAx>
      <c:spPr>
        <a:solidFill>
          <a:schemeClr val="bg2">
            <a:alpha val="67000"/>
          </a:schemeClr>
        </a:solidFill>
        <a:scene3d>
          <a:camera prst="orthographicFront"/>
          <a:lightRig rig="threePt" dir="t"/>
        </a:scene3d>
        <a:sp3d>
          <a:bevelT w="0"/>
        </a:sp3d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9A5040-BA91-4534-B5ED-CF7AB26FE011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C4F5180-3960-4EA9-82C7-E0561BB58607}">
      <dgm:prSet phldrT="[Текст]"/>
      <dgm:spPr/>
      <dgm:t>
        <a:bodyPr/>
        <a:lstStyle/>
        <a:p>
          <a:r>
            <a:rPr lang="ru-RU" b="1" dirty="0" smtClean="0"/>
            <a:t>2013</a:t>
          </a:r>
          <a:endParaRPr lang="ru-RU" b="1" dirty="0"/>
        </a:p>
      </dgm:t>
    </dgm:pt>
    <dgm:pt modelId="{4DA9C85E-AAF3-42AF-B72B-244C246C8594}" type="parTrans" cxnId="{A20AFB6A-0F33-4689-A286-BD90A090D85F}">
      <dgm:prSet/>
      <dgm:spPr/>
      <dgm:t>
        <a:bodyPr/>
        <a:lstStyle/>
        <a:p>
          <a:endParaRPr lang="ru-RU"/>
        </a:p>
      </dgm:t>
    </dgm:pt>
    <dgm:pt modelId="{EA7BCB68-9648-490E-84E0-C971F0E68EBA}" type="sibTrans" cxnId="{A20AFB6A-0F33-4689-A286-BD90A090D85F}">
      <dgm:prSet/>
      <dgm:spPr/>
      <dgm:t>
        <a:bodyPr/>
        <a:lstStyle/>
        <a:p>
          <a:endParaRPr lang="ru-RU"/>
        </a:p>
      </dgm:t>
    </dgm:pt>
    <dgm:pt modelId="{D7314A95-3DE9-44FB-BC45-383827359314}">
      <dgm:prSet phldrT="[Текст]"/>
      <dgm:spPr/>
      <dgm:t>
        <a:bodyPr/>
        <a:lstStyle/>
        <a:p>
          <a:r>
            <a:rPr lang="ru-RU" b="1" dirty="0" smtClean="0"/>
            <a:t>2014</a:t>
          </a:r>
          <a:endParaRPr lang="ru-RU" b="1" dirty="0"/>
        </a:p>
      </dgm:t>
    </dgm:pt>
    <dgm:pt modelId="{DAD7CE34-1FD7-4199-8B4D-5202CE7FC22E}" type="parTrans" cxnId="{A1D36F93-C2CE-4AEF-900A-FD40678AFC0D}">
      <dgm:prSet/>
      <dgm:spPr/>
      <dgm:t>
        <a:bodyPr/>
        <a:lstStyle/>
        <a:p>
          <a:endParaRPr lang="ru-RU"/>
        </a:p>
      </dgm:t>
    </dgm:pt>
    <dgm:pt modelId="{90EBC14B-B6F2-425F-B400-CACD50B647C0}" type="sibTrans" cxnId="{A1D36F93-C2CE-4AEF-900A-FD40678AFC0D}">
      <dgm:prSet/>
      <dgm:spPr/>
      <dgm:t>
        <a:bodyPr/>
        <a:lstStyle/>
        <a:p>
          <a:endParaRPr lang="ru-RU"/>
        </a:p>
      </dgm:t>
    </dgm:pt>
    <dgm:pt modelId="{33291DB4-C7CF-4570-A981-40B272585CFE}">
      <dgm:prSet phldrT="[Текст]"/>
      <dgm:spPr/>
      <dgm:t>
        <a:bodyPr/>
        <a:lstStyle/>
        <a:p>
          <a:r>
            <a:rPr lang="ru-RU" b="1" dirty="0" smtClean="0"/>
            <a:t>ИТОГО</a:t>
          </a:r>
          <a:endParaRPr lang="ru-RU" b="1" dirty="0"/>
        </a:p>
      </dgm:t>
    </dgm:pt>
    <dgm:pt modelId="{73129710-418A-4560-AB46-B03CA72DA98C}" type="parTrans" cxnId="{CE2FF3EE-7096-4CB4-9CD0-414D697FECF3}">
      <dgm:prSet/>
      <dgm:spPr/>
      <dgm:t>
        <a:bodyPr/>
        <a:lstStyle/>
        <a:p>
          <a:endParaRPr lang="ru-RU"/>
        </a:p>
      </dgm:t>
    </dgm:pt>
    <dgm:pt modelId="{3E4C55B9-F6DC-4AD0-9B0D-833AF06E99AC}" type="sibTrans" cxnId="{CE2FF3EE-7096-4CB4-9CD0-414D697FECF3}">
      <dgm:prSet/>
      <dgm:spPr/>
      <dgm:t>
        <a:bodyPr/>
        <a:lstStyle/>
        <a:p>
          <a:endParaRPr lang="ru-RU"/>
        </a:p>
      </dgm:t>
    </dgm:pt>
    <dgm:pt modelId="{29716417-219F-4415-9F19-8CA0030262A0}">
      <dgm:prSet/>
      <dgm:spPr/>
      <dgm:t>
        <a:bodyPr/>
        <a:lstStyle/>
        <a:p>
          <a:r>
            <a:rPr lang="ru-RU" b="1" dirty="0" smtClean="0"/>
            <a:t>2015</a:t>
          </a:r>
          <a:endParaRPr lang="ru-RU" b="1" dirty="0"/>
        </a:p>
      </dgm:t>
    </dgm:pt>
    <dgm:pt modelId="{2D6D67F3-B07B-4517-A4C6-C37DECC05085}" type="parTrans" cxnId="{DB0E0907-BC23-4236-83D3-9EF0C8360969}">
      <dgm:prSet/>
      <dgm:spPr/>
      <dgm:t>
        <a:bodyPr/>
        <a:lstStyle/>
        <a:p>
          <a:endParaRPr lang="ru-RU"/>
        </a:p>
      </dgm:t>
    </dgm:pt>
    <dgm:pt modelId="{3C7AA659-7FC5-4217-8573-B1E57071134C}" type="sibTrans" cxnId="{DB0E0907-BC23-4236-83D3-9EF0C8360969}">
      <dgm:prSet/>
      <dgm:spPr/>
      <dgm:t>
        <a:bodyPr/>
        <a:lstStyle/>
        <a:p>
          <a:endParaRPr lang="ru-RU"/>
        </a:p>
      </dgm:t>
    </dgm:pt>
    <dgm:pt modelId="{41F833EF-6DFD-4AC8-8EFF-90D51D7B66C5}" type="pres">
      <dgm:prSet presAssocID="{1C9A5040-BA91-4534-B5ED-CF7AB26FE011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2148785-3CD8-4F01-B95C-626019CCD218}" type="pres">
      <dgm:prSet presAssocID="{33291DB4-C7CF-4570-A981-40B272585CFE}" presName="Accent4" presStyleCnt="0"/>
      <dgm:spPr/>
    </dgm:pt>
    <dgm:pt modelId="{B7BD2B8C-73D3-45AD-9D28-840124859DFB}" type="pres">
      <dgm:prSet presAssocID="{33291DB4-C7CF-4570-A981-40B272585CFE}" presName="Accent" presStyleLbl="node1" presStyleIdx="0" presStyleCnt="4" custScaleX="117044" custScaleY="108158" custLinFactNeighborX="36896" custLinFactNeighborY="-6389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34486024-6BAA-4709-A87C-FF0F4D77DB5F}" type="pres">
      <dgm:prSet presAssocID="{33291DB4-C7CF-4570-A981-40B272585CFE}" presName="ParentBackground4" presStyleCnt="0"/>
      <dgm:spPr/>
    </dgm:pt>
    <dgm:pt modelId="{F26CC568-D1C7-4D83-B24E-58836FA1D44C}" type="pres">
      <dgm:prSet presAssocID="{33291DB4-C7CF-4570-A981-40B272585CFE}" presName="ParentBackground" presStyleLbl="fgAcc1" presStyleIdx="0" presStyleCnt="4" custLinFactNeighborX="39752" custLinFactNeighborY="-3578"/>
      <dgm:spPr/>
      <dgm:t>
        <a:bodyPr/>
        <a:lstStyle/>
        <a:p>
          <a:endParaRPr lang="ru-RU"/>
        </a:p>
      </dgm:t>
    </dgm:pt>
    <dgm:pt modelId="{E1F58B9A-2E5C-4EB9-842B-0409D22E3117}" type="pres">
      <dgm:prSet presAssocID="{33291DB4-C7CF-4570-A981-40B272585CFE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73C14-19D2-4C22-89D6-8511EF215A7F}" type="pres">
      <dgm:prSet presAssocID="{29716417-219F-4415-9F19-8CA0030262A0}" presName="Accent3" presStyleCnt="0"/>
      <dgm:spPr/>
    </dgm:pt>
    <dgm:pt modelId="{CA8C4A74-4B72-41B2-8E14-827804636CEA}" type="pres">
      <dgm:prSet presAssocID="{29716417-219F-4415-9F19-8CA0030262A0}" presName="Accent" presStyleLbl="node1" presStyleIdx="1" presStyleCnt="4" custScaleX="246545" custScaleY="124069" custLinFactNeighborX="-25375" custLinFactNeighborY="-4156"/>
      <dgm:spPr/>
    </dgm:pt>
    <dgm:pt modelId="{B1F2BE4C-709D-4B1B-99B7-BD54E823A577}" type="pres">
      <dgm:prSet presAssocID="{29716417-219F-4415-9F19-8CA0030262A0}" presName="ParentBackground3" presStyleCnt="0"/>
      <dgm:spPr/>
    </dgm:pt>
    <dgm:pt modelId="{104E363F-CAEF-4555-8A8D-7418FC117957}" type="pres">
      <dgm:prSet presAssocID="{29716417-219F-4415-9F19-8CA0030262A0}" presName="ParentBackground" presStyleLbl="fgAcc1" presStyleIdx="1" presStyleCnt="4" custScaleX="117222" custScaleY="110599" custLinFactNeighborX="-33952" custLinFactNeighborY="1098"/>
      <dgm:spPr/>
      <dgm:t>
        <a:bodyPr/>
        <a:lstStyle/>
        <a:p>
          <a:endParaRPr lang="ru-RU"/>
        </a:p>
      </dgm:t>
    </dgm:pt>
    <dgm:pt modelId="{DBFAAE0D-87F7-477B-93DD-105DB7A8434F}" type="pres">
      <dgm:prSet presAssocID="{29716417-219F-4415-9F19-8CA0030262A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B30C8C-57C7-4793-A1D2-736949E08205}" type="pres">
      <dgm:prSet presAssocID="{D7314A95-3DE9-44FB-BC45-383827359314}" presName="Accent2" presStyleCnt="0"/>
      <dgm:spPr/>
    </dgm:pt>
    <dgm:pt modelId="{DE75A80F-E76F-4940-9671-32BFAE20C2CB}" type="pres">
      <dgm:prSet presAssocID="{D7314A95-3DE9-44FB-BC45-383827359314}" presName="Accent" presStyleLbl="node1" presStyleIdx="2" presStyleCnt="4" custScaleX="142094" custScaleY="124069" custLinFactNeighborX="-48075" custLinFactNeighborY="-986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0C02A81B-BFF0-44A8-80A7-5952817566B0}" type="pres">
      <dgm:prSet presAssocID="{D7314A95-3DE9-44FB-BC45-383827359314}" presName="ParentBackground2" presStyleCnt="0"/>
      <dgm:spPr/>
    </dgm:pt>
    <dgm:pt modelId="{A232FD70-C77F-4BDD-94AA-679E91CCDA5E}" type="pres">
      <dgm:prSet presAssocID="{D7314A95-3DE9-44FB-BC45-383827359314}" presName="ParentBackground" presStyleLbl="fgAcc1" presStyleIdx="2" presStyleCnt="4" custLinFactNeighborX="-74146" custLinFactNeighborY="-1223"/>
      <dgm:spPr/>
      <dgm:t>
        <a:bodyPr/>
        <a:lstStyle/>
        <a:p>
          <a:endParaRPr lang="ru-RU"/>
        </a:p>
      </dgm:t>
    </dgm:pt>
    <dgm:pt modelId="{FA93A1D8-D008-4463-B082-F0E6548CE477}" type="pres">
      <dgm:prSet presAssocID="{D7314A95-3DE9-44FB-BC45-383827359314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D23B2-F58E-46C2-881E-FD6DCC64755A}" type="pres">
      <dgm:prSet presAssocID="{8C4F5180-3960-4EA9-82C7-E0561BB58607}" presName="Accent1" presStyleCnt="0"/>
      <dgm:spPr/>
    </dgm:pt>
    <dgm:pt modelId="{983691D6-9F81-4A81-A65D-B6334A0EAFD7}" type="pres">
      <dgm:prSet presAssocID="{8C4F5180-3960-4EA9-82C7-E0561BB58607}" presName="Accent" presStyleLbl="node1" presStyleIdx="3" presStyleCnt="4" custScaleX="146775" custScaleY="124069" custLinFactNeighborX="-80452" custLinFactNeighborY="-2443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EB02407-CD11-4BE5-8D3F-9C1D713904F5}" type="pres">
      <dgm:prSet presAssocID="{8C4F5180-3960-4EA9-82C7-E0561BB58607}" presName="ParentBackground1" presStyleCnt="0"/>
      <dgm:spPr/>
    </dgm:pt>
    <dgm:pt modelId="{074C3427-A7EC-4E55-B27A-2DD2C2F73C57}" type="pres">
      <dgm:prSet presAssocID="{8C4F5180-3960-4EA9-82C7-E0561BB58607}" presName="ParentBackground" presStyleLbl="fgAcc1" presStyleIdx="3" presStyleCnt="4" custLinFactX="-25067" custLinFactNeighborX="-100000" custLinFactNeighborY="-662"/>
      <dgm:spPr/>
      <dgm:t>
        <a:bodyPr/>
        <a:lstStyle/>
        <a:p>
          <a:endParaRPr lang="ru-RU"/>
        </a:p>
      </dgm:t>
    </dgm:pt>
    <dgm:pt modelId="{CF906608-EA3A-488C-907B-3A2C592C3F6A}" type="pres">
      <dgm:prSet presAssocID="{8C4F5180-3960-4EA9-82C7-E0561BB58607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7EFC8F-F130-4542-8691-1F07AAF97582}" type="presOf" srcId="{29716417-219F-4415-9F19-8CA0030262A0}" destId="{DBFAAE0D-87F7-477B-93DD-105DB7A8434F}" srcOrd="1" destOrd="0" presId="urn:microsoft.com/office/officeart/2011/layout/CircleProcess"/>
    <dgm:cxn modelId="{CE2FF3EE-7096-4CB4-9CD0-414D697FECF3}" srcId="{1C9A5040-BA91-4534-B5ED-CF7AB26FE011}" destId="{33291DB4-C7CF-4570-A981-40B272585CFE}" srcOrd="3" destOrd="0" parTransId="{73129710-418A-4560-AB46-B03CA72DA98C}" sibTransId="{3E4C55B9-F6DC-4AD0-9B0D-833AF06E99AC}"/>
    <dgm:cxn modelId="{DB0E0907-BC23-4236-83D3-9EF0C8360969}" srcId="{1C9A5040-BA91-4534-B5ED-CF7AB26FE011}" destId="{29716417-219F-4415-9F19-8CA0030262A0}" srcOrd="2" destOrd="0" parTransId="{2D6D67F3-B07B-4517-A4C6-C37DECC05085}" sibTransId="{3C7AA659-7FC5-4217-8573-B1E57071134C}"/>
    <dgm:cxn modelId="{2D9E2853-E536-43C6-91EC-29722F116500}" type="presOf" srcId="{D7314A95-3DE9-44FB-BC45-383827359314}" destId="{FA93A1D8-D008-4463-B082-F0E6548CE477}" srcOrd="1" destOrd="0" presId="urn:microsoft.com/office/officeart/2011/layout/CircleProcess"/>
    <dgm:cxn modelId="{FDF54174-32F7-40C4-8910-134C4C723369}" type="presOf" srcId="{29716417-219F-4415-9F19-8CA0030262A0}" destId="{104E363F-CAEF-4555-8A8D-7418FC117957}" srcOrd="0" destOrd="0" presId="urn:microsoft.com/office/officeart/2011/layout/CircleProcess"/>
    <dgm:cxn modelId="{7D5F4486-193D-49E5-98BD-B2963CF218D8}" type="presOf" srcId="{8C4F5180-3960-4EA9-82C7-E0561BB58607}" destId="{074C3427-A7EC-4E55-B27A-2DD2C2F73C57}" srcOrd="0" destOrd="0" presId="urn:microsoft.com/office/officeart/2011/layout/CircleProcess"/>
    <dgm:cxn modelId="{A20AFB6A-0F33-4689-A286-BD90A090D85F}" srcId="{1C9A5040-BA91-4534-B5ED-CF7AB26FE011}" destId="{8C4F5180-3960-4EA9-82C7-E0561BB58607}" srcOrd="0" destOrd="0" parTransId="{4DA9C85E-AAF3-42AF-B72B-244C246C8594}" sibTransId="{EA7BCB68-9648-490E-84E0-C971F0E68EBA}"/>
    <dgm:cxn modelId="{A897AD29-B763-442B-8A82-15D5B68B24B0}" type="presOf" srcId="{33291DB4-C7CF-4570-A981-40B272585CFE}" destId="{F26CC568-D1C7-4D83-B24E-58836FA1D44C}" srcOrd="0" destOrd="0" presId="urn:microsoft.com/office/officeart/2011/layout/CircleProcess"/>
    <dgm:cxn modelId="{59D48A5C-E89B-4FA2-8BE6-BE4BBDD86290}" type="presOf" srcId="{1C9A5040-BA91-4534-B5ED-CF7AB26FE011}" destId="{41F833EF-6DFD-4AC8-8EFF-90D51D7B66C5}" srcOrd="0" destOrd="0" presId="urn:microsoft.com/office/officeart/2011/layout/CircleProcess"/>
    <dgm:cxn modelId="{DA8BB657-6AA8-4377-9CF2-EB1D1BB1CE68}" type="presOf" srcId="{D7314A95-3DE9-44FB-BC45-383827359314}" destId="{A232FD70-C77F-4BDD-94AA-679E91CCDA5E}" srcOrd="0" destOrd="0" presId="urn:microsoft.com/office/officeart/2011/layout/CircleProcess"/>
    <dgm:cxn modelId="{A1D36F93-C2CE-4AEF-900A-FD40678AFC0D}" srcId="{1C9A5040-BA91-4534-B5ED-CF7AB26FE011}" destId="{D7314A95-3DE9-44FB-BC45-383827359314}" srcOrd="1" destOrd="0" parTransId="{DAD7CE34-1FD7-4199-8B4D-5202CE7FC22E}" sibTransId="{90EBC14B-B6F2-425F-B400-CACD50B647C0}"/>
    <dgm:cxn modelId="{40F473EC-578C-4DB2-9917-B86A2CB90E14}" type="presOf" srcId="{33291DB4-C7CF-4570-A981-40B272585CFE}" destId="{E1F58B9A-2E5C-4EB9-842B-0409D22E3117}" srcOrd="1" destOrd="0" presId="urn:microsoft.com/office/officeart/2011/layout/CircleProcess"/>
    <dgm:cxn modelId="{1AA8CFCE-A5CD-4BA1-8F06-569D6BA04B6D}" type="presOf" srcId="{8C4F5180-3960-4EA9-82C7-E0561BB58607}" destId="{CF906608-EA3A-488C-907B-3A2C592C3F6A}" srcOrd="1" destOrd="0" presId="urn:microsoft.com/office/officeart/2011/layout/CircleProcess"/>
    <dgm:cxn modelId="{556A5A4A-B6F6-4DD3-AEAB-177C925CFA4C}" type="presParOf" srcId="{41F833EF-6DFD-4AC8-8EFF-90D51D7B66C5}" destId="{62148785-3CD8-4F01-B95C-626019CCD218}" srcOrd="0" destOrd="0" presId="urn:microsoft.com/office/officeart/2011/layout/CircleProcess"/>
    <dgm:cxn modelId="{AF1DAF08-3566-4C66-BF68-70A070D3B34C}" type="presParOf" srcId="{62148785-3CD8-4F01-B95C-626019CCD218}" destId="{B7BD2B8C-73D3-45AD-9D28-840124859DFB}" srcOrd="0" destOrd="0" presId="urn:microsoft.com/office/officeart/2011/layout/CircleProcess"/>
    <dgm:cxn modelId="{75739D93-918E-4451-9001-7620F9C63659}" type="presParOf" srcId="{41F833EF-6DFD-4AC8-8EFF-90D51D7B66C5}" destId="{34486024-6BAA-4709-A87C-FF0F4D77DB5F}" srcOrd="1" destOrd="0" presId="urn:microsoft.com/office/officeart/2011/layout/CircleProcess"/>
    <dgm:cxn modelId="{A6E70F80-0D20-4D7C-B21F-667CBAF66139}" type="presParOf" srcId="{34486024-6BAA-4709-A87C-FF0F4D77DB5F}" destId="{F26CC568-D1C7-4D83-B24E-58836FA1D44C}" srcOrd="0" destOrd="0" presId="urn:microsoft.com/office/officeart/2011/layout/CircleProcess"/>
    <dgm:cxn modelId="{91AD95A2-EC1E-4749-9A87-8230D876B491}" type="presParOf" srcId="{41F833EF-6DFD-4AC8-8EFF-90D51D7B66C5}" destId="{E1F58B9A-2E5C-4EB9-842B-0409D22E3117}" srcOrd="2" destOrd="0" presId="urn:microsoft.com/office/officeart/2011/layout/CircleProcess"/>
    <dgm:cxn modelId="{2660639D-D8C5-4306-A643-1EE047698DFC}" type="presParOf" srcId="{41F833EF-6DFD-4AC8-8EFF-90D51D7B66C5}" destId="{3CC73C14-19D2-4C22-89D6-8511EF215A7F}" srcOrd="3" destOrd="0" presId="urn:microsoft.com/office/officeart/2011/layout/CircleProcess"/>
    <dgm:cxn modelId="{57B89E72-9494-457B-8AB6-CD6B4287990C}" type="presParOf" srcId="{3CC73C14-19D2-4C22-89D6-8511EF215A7F}" destId="{CA8C4A74-4B72-41B2-8E14-827804636CEA}" srcOrd="0" destOrd="0" presId="urn:microsoft.com/office/officeart/2011/layout/CircleProcess"/>
    <dgm:cxn modelId="{73BD2FE7-5C78-4C0F-A7EF-56D0DA70394C}" type="presParOf" srcId="{41F833EF-6DFD-4AC8-8EFF-90D51D7B66C5}" destId="{B1F2BE4C-709D-4B1B-99B7-BD54E823A577}" srcOrd="4" destOrd="0" presId="urn:microsoft.com/office/officeart/2011/layout/CircleProcess"/>
    <dgm:cxn modelId="{0E27368C-8BAD-493D-9147-61AD2DC2B197}" type="presParOf" srcId="{B1F2BE4C-709D-4B1B-99B7-BD54E823A577}" destId="{104E363F-CAEF-4555-8A8D-7418FC117957}" srcOrd="0" destOrd="0" presId="urn:microsoft.com/office/officeart/2011/layout/CircleProcess"/>
    <dgm:cxn modelId="{E4214E66-4F91-41A5-B180-C312085052BA}" type="presParOf" srcId="{41F833EF-6DFD-4AC8-8EFF-90D51D7B66C5}" destId="{DBFAAE0D-87F7-477B-93DD-105DB7A8434F}" srcOrd="5" destOrd="0" presId="urn:microsoft.com/office/officeart/2011/layout/CircleProcess"/>
    <dgm:cxn modelId="{9B19B7A8-C514-4787-89F9-2A8C70C23E3E}" type="presParOf" srcId="{41F833EF-6DFD-4AC8-8EFF-90D51D7B66C5}" destId="{28B30C8C-57C7-4793-A1D2-736949E08205}" srcOrd="6" destOrd="0" presId="urn:microsoft.com/office/officeart/2011/layout/CircleProcess"/>
    <dgm:cxn modelId="{EDC1F7A2-BF92-4161-B9AA-A02233C5DB54}" type="presParOf" srcId="{28B30C8C-57C7-4793-A1D2-736949E08205}" destId="{DE75A80F-E76F-4940-9671-32BFAE20C2CB}" srcOrd="0" destOrd="0" presId="urn:microsoft.com/office/officeart/2011/layout/CircleProcess"/>
    <dgm:cxn modelId="{DB3853D7-F8F1-40F0-8C4F-849AF58D66EB}" type="presParOf" srcId="{41F833EF-6DFD-4AC8-8EFF-90D51D7B66C5}" destId="{0C02A81B-BFF0-44A8-80A7-5952817566B0}" srcOrd="7" destOrd="0" presId="urn:microsoft.com/office/officeart/2011/layout/CircleProcess"/>
    <dgm:cxn modelId="{AC16BF8A-A248-4B04-B36B-4830D3953654}" type="presParOf" srcId="{0C02A81B-BFF0-44A8-80A7-5952817566B0}" destId="{A232FD70-C77F-4BDD-94AA-679E91CCDA5E}" srcOrd="0" destOrd="0" presId="urn:microsoft.com/office/officeart/2011/layout/CircleProcess"/>
    <dgm:cxn modelId="{585A2400-207A-4017-9CAA-4E55EDE46B14}" type="presParOf" srcId="{41F833EF-6DFD-4AC8-8EFF-90D51D7B66C5}" destId="{FA93A1D8-D008-4463-B082-F0E6548CE477}" srcOrd="8" destOrd="0" presId="urn:microsoft.com/office/officeart/2011/layout/CircleProcess"/>
    <dgm:cxn modelId="{DBC55AFE-CCAA-4279-A764-AAAB7A0E215F}" type="presParOf" srcId="{41F833EF-6DFD-4AC8-8EFF-90D51D7B66C5}" destId="{8C8D23B2-F58E-46C2-881E-FD6DCC64755A}" srcOrd="9" destOrd="0" presId="urn:microsoft.com/office/officeart/2011/layout/CircleProcess"/>
    <dgm:cxn modelId="{2559FA15-7753-4D13-B16C-2D9661C34992}" type="presParOf" srcId="{8C8D23B2-F58E-46C2-881E-FD6DCC64755A}" destId="{983691D6-9F81-4A81-A65D-B6334A0EAFD7}" srcOrd="0" destOrd="0" presId="urn:microsoft.com/office/officeart/2011/layout/CircleProcess"/>
    <dgm:cxn modelId="{D6340702-DEF0-4E2D-8374-9FFF96BB003C}" type="presParOf" srcId="{41F833EF-6DFD-4AC8-8EFF-90D51D7B66C5}" destId="{CEB02407-CD11-4BE5-8D3F-9C1D713904F5}" srcOrd="10" destOrd="0" presId="urn:microsoft.com/office/officeart/2011/layout/CircleProcess"/>
    <dgm:cxn modelId="{96C97956-73F8-46B4-9C76-74C712E08C7D}" type="presParOf" srcId="{CEB02407-CD11-4BE5-8D3F-9C1D713904F5}" destId="{074C3427-A7EC-4E55-B27A-2DD2C2F73C57}" srcOrd="0" destOrd="0" presId="urn:microsoft.com/office/officeart/2011/layout/CircleProcess"/>
    <dgm:cxn modelId="{955FE5E0-7879-4DA7-9E69-8992E4DE5263}" type="presParOf" srcId="{41F833EF-6DFD-4AC8-8EFF-90D51D7B66C5}" destId="{CF906608-EA3A-488C-907B-3A2C592C3F6A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1AD315-D656-478C-9BB9-5CF0567DAE88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D93E49F-9204-4987-9209-EA1171E437F4}">
      <dgm:prSet phldrT="[Текст]"/>
      <dgm:spPr/>
      <dgm:t>
        <a:bodyPr/>
        <a:lstStyle/>
        <a:p>
          <a:pPr algn="ctr"/>
          <a:r>
            <a:rPr lang="ru-RU" dirty="0" smtClean="0"/>
            <a:t>Гранты на развитие семейных ферм</a:t>
          </a:r>
          <a:endParaRPr lang="ru-RU" dirty="0"/>
        </a:p>
      </dgm:t>
    </dgm:pt>
    <dgm:pt modelId="{F31E0C36-553A-4849-8186-6A20423B7A85}" type="parTrans" cxnId="{A3965A9A-DFC7-4442-A58F-83B1351141FD}">
      <dgm:prSet/>
      <dgm:spPr/>
      <dgm:t>
        <a:bodyPr/>
        <a:lstStyle/>
        <a:p>
          <a:endParaRPr lang="ru-RU"/>
        </a:p>
      </dgm:t>
    </dgm:pt>
    <dgm:pt modelId="{2E2CDD35-7439-46A6-B539-A1A6BBB18B92}" type="sibTrans" cxnId="{A3965A9A-DFC7-4442-A58F-83B1351141FD}">
      <dgm:prSet/>
      <dgm:spPr/>
      <dgm:t>
        <a:bodyPr/>
        <a:lstStyle/>
        <a:p>
          <a:endParaRPr lang="ru-RU"/>
        </a:p>
      </dgm:t>
    </dgm:pt>
    <dgm:pt modelId="{0107B947-5E0A-42E0-9DC4-E82FE16E5785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получателей</a:t>
          </a:r>
          <a:endParaRPr lang="ru-RU" dirty="0">
            <a:solidFill>
              <a:schemeClr val="tx2"/>
            </a:solidFill>
          </a:endParaRPr>
        </a:p>
      </dgm:t>
    </dgm:pt>
    <dgm:pt modelId="{DAAD65ED-1495-4DFD-BA89-176E34073105}" type="parTrans" cxnId="{F86CBAF9-E112-42CF-8C0F-E3802D9DE2D9}">
      <dgm:prSet/>
      <dgm:spPr/>
      <dgm:t>
        <a:bodyPr/>
        <a:lstStyle/>
        <a:p>
          <a:endParaRPr lang="ru-RU"/>
        </a:p>
      </dgm:t>
    </dgm:pt>
    <dgm:pt modelId="{2D0FB74F-2DF3-48E2-998B-53478CFD14D1}" type="sibTrans" cxnId="{F86CBAF9-E112-42CF-8C0F-E3802D9DE2D9}">
      <dgm:prSet/>
      <dgm:spPr/>
      <dgm:t>
        <a:bodyPr/>
        <a:lstStyle/>
        <a:p>
          <a:endParaRPr lang="ru-RU"/>
        </a:p>
      </dgm:t>
    </dgm:pt>
    <dgm:pt modelId="{2DDC0509-3391-486B-85CA-902468F58355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млн. рублей</a:t>
          </a:r>
          <a:endParaRPr lang="ru-RU" dirty="0">
            <a:solidFill>
              <a:schemeClr val="tx2"/>
            </a:solidFill>
          </a:endParaRPr>
        </a:p>
      </dgm:t>
    </dgm:pt>
    <dgm:pt modelId="{AFBD9D61-C55F-47CE-9B89-98F317A76F79}" type="parTrans" cxnId="{D5D698BB-7A93-4EC0-800B-DA6A3600A7C0}">
      <dgm:prSet/>
      <dgm:spPr/>
      <dgm:t>
        <a:bodyPr/>
        <a:lstStyle/>
        <a:p>
          <a:endParaRPr lang="ru-RU"/>
        </a:p>
      </dgm:t>
    </dgm:pt>
    <dgm:pt modelId="{43E9054A-B32B-4D74-BA63-587E5B449A19}" type="sibTrans" cxnId="{D5D698BB-7A93-4EC0-800B-DA6A3600A7C0}">
      <dgm:prSet/>
      <dgm:spPr/>
      <dgm:t>
        <a:bodyPr/>
        <a:lstStyle/>
        <a:p>
          <a:endParaRPr lang="ru-RU"/>
        </a:p>
      </dgm:t>
    </dgm:pt>
    <dgm:pt modelId="{BC64D239-FA97-4AE3-A5EE-C65093E98E6D}">
      <dgm:prSet phldrT="[Текст]"/>
      <dgm:spPr/>
      <dgm:t>
        <a:bodyPr/>
        <a:lstStyle/>
        <a:p>
          <a:pPr algn="ctr"/>
          <a:r>
            <a:rPr lang="ru-RU" dirty="0" smtClean="0"/>
            <a:t>Гранты начинающим фермерам</a:t>
          </a:r>
          <a:endParaRPr lang="ru-RU" dirty="0"/>
        </a:p>
      </dgm:t>
    </dgm:pt>
    <dgm:pt modelId="{5C5157F7-6043-4E1C-83DD-BB8EEFB945C6}" type="parTrans" cxnId="{4CBF4E39-247B-4DD2-8200-91FC6FCAC4EC}">
      <dgm:prSet/>
      <dgm:spPr/>
      <dgm:t>
        <a:bodyPr/>
        <a:lstStyle/>
        <a:p>
          <a:endParaRPr lang="ru-RU"/>
        </a:p>
      </dgm:t>
    </dgm:pt>
    <dgm:pt modelId="{F01227CE-B7CA-44E9-A4CC-8F125251090A}" type="sibTrans" cxnId="{4CBF4E39-247B-4DD2-8200-91FC6FCAC4EC}">
      <dgm:prSet/>
      <dgm:spPr/>
      <dgm:t>
        <a:bodyPr/>
        <a:lstStyle/>
        <a:p>
          <a:endParaRPr lang="ru-RU"/>
        </a:p>
      </dgm:t>
    </dgm:pt>
    <dgm:pt modelId="{4DDE06F2-EF8C-43AC-9623-B3820C9EB008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получателей</a:t>
          </a:r>
          <a:endParaRPr lang="ru-RU" dirty="0">
            <a:solidFill>
              <a:schemeClr val="tx2"/>
            </a:solidFill>
          </a:endParaRPr>
        </a:p>
      </dgm:t>
    </dgm:pt>
    <dgm:pt modelId="{E2A8698A-566E-4354-9228-0C44ECE9E1E9}" type="parTrans" cxnId="{2A162C46-C02E-449D-8A88-B5A2FF9FD963}">
      <dgm:prSet/>
      <dgm:spPr/>
      <dgm:t>
        <a:bodyPr/>
        <a:lstStyle/>
        <a:p>
          <a:endParaRPr lang="ru-RU"/>
        </a:p>
      </dgm:t>
    </dgm:pt>
    <dgm:pt modelId="{027CA48B-3304-4BA0-A092-7C8C8A41F87E}" type="sibTrans" cxnId="{2A162C46-C02E-449D-8A88-B5A2FF9FD963}">
      <dgm:prSet/>
      <dgm:spPr/>
      <dgm:t>
        <a:bodyPr/>
        <a:lstStyle/>
        <a:p>
          <a:endParaRPr lang="ru-RU"/>
        </a:p>
      </dgm:t>
    </dgm:pt>
    <dgm:pt modelId="{75915F10-AB93-42EB-95D5-799457BD4D88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млн</a:t>
          </a:r>
          <a:r>
            <a:rPr lang="ru-RU" dirty="0" smtClean="0"/>
            <a:t>. </a:t>
          </a:r>
          <a:r>
            <a:rPr lang="ru-RU" dirty="0" smtClean="0">
              <a:solidFill>
                <a:schemeClr val="tx2"/>
              </a:solidFill>
            </a:rPr>
            <a:t>рублей</a:t>
          </a:r>
          <a:endParaRPr lang="ru-RU" dirty="0">
            <a:solidFill>
              <a:schemeClr val="tx2"/>
            </a:solidFill>
          </a:endParaRPr>
        </a:p>
      </dgm:t>
    </dgm:pt>
    <dgm:pt modelId="{21750C4F-29C7-4F9B-9964-387C4DFF83FC}" type="parTrans" cxnId="{F0A5ADEF-48E9-432A-ABD2-44368CE2424F}">
      <dgm:prSet/>
      <dgm:spPr/>
      <dgm:t>
        <a:bodyPr/>
        <a:lstStyle/>
        <a:p>
          <a:endParaRPr lang="ru-RU"/>
        </a:p>
      </dgm:t>
    </dgm:pt>
    <dgm:pt modelId="{0313270D-AA15-45C8-B535-8D84AF52C7D3}" type="sibTrans" cxnId="{F0A5ADEF-48E9-432A-ABD2-44368CE2424F}">
      <dgm:prSet/>
      <dgm:spPr/>
      <dgm:t>
        <a:bodyPr/>
        <a:lstStyle/>
        <a:p>
          <a:endParaRPr lang="ru-RU"/>
        </a:p>
      </dgm:t>
    </dgm:pt>
    <dgm:pt modelId="{1C7CC064-8B36-4929-8FE5-B89E38BE2EEB}" type="pres">
      <dgm:prSet presAssocID="{241AD315-D656-478C-9BB9-5CF0567DAE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F9049C-007B-476F-8BE6-17399F7C7B2B}" type="pres">
      <dgm:prSet presAssocID="{2D93E49F-9204-4987-9209-EA1171E437F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FA25F-DCAA-457D-870F-0B21D6C1F675}" type="pres">
      <dgm:prSet presAssocID="{2D93E49F-9204-4987-9209-EA1171E437F4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F36A3-767A-44E9-B7EB-5B7A97EF6BEB}" type="pres">
      <dgm:prSet presAssocID="{BC64D239-FA97-4AE3-A5EE-C65093E98E6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A6155-4879-47FD-A2F0-EC335EDFC7D8}" type="pres">
      <dgm:prSet presAssocID="{BC64D239-FA97-4AE3-A5EE-C65093E98E6D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965A9A-DFC7-4442-A58F-83B1351141FD}" srcId="{241AD315-D656-478C-9BB9-5CF0567DAE88}" destId="{2D93E49F-9204-4987-9209-EA1171E437F4}" srcOrd="0" destOrd="0" parTransId="{F31E0C36-553A-4849-8186-6A20423B7A85}" sibTransId="{2E2CDD35-7439-46A6-B539-A1A6BBB18B92}"/>
    <dgm:cxn modelId="{F86CBAF9-E112-42CF-8C0F-E3802D9DE2D9}" srcId="{2D93E49F-9204-4987-9209-EA1171E437F4}" destId="{0107B947-5E0A-42E0-9DC4-E82FE16E5785}" srcOrd="0" destOrd="0" parTransId="{DAAD65ED-1495-4DFD-BA89-176E34073105}" sibTransId="{2D0FB74F-2DF3-48E2-998B-53478CFD14D1}"/>
    <dgm:cxn modelId="{9D66A2E7-0EF5-4448-B8C6-8031820D1C9A}" type="presOf" srcId="{4DDE06F2-EF8C-43AC-9623-B3820C9EB008}" destId="{F45A6155-4879-47FD-A2F0-EC335EDFC7D8}" srcOrd="0" destOrd="0" presId="urn:microsoft.com/office/officeart/2005/8/layout/vList2"/>
    <dgm:cxn modelId="{0F51EBE5-F9FA-444B-9FA0-29275AB2E2DA}" type="presOf" srcId="{BC64D239-FA97-4AE3-A5EE-C65093E98E6D}" destId="{0BDF36A3-767A-44E9-B7EB-5B7A97EF6BEB}" srcOrd="0" destOrd="0" presId="urn:microsoft.com/office/officeart/2005/8/layout/vList2"/>
    <dgm:cxn modelId="{F0A5ADEF-48E9-432A-ABD2-44368CE2424F}" srcId="{BC64D239-FA97-4AE3-A5EE-C65093E98E6D}" destId="{75915F10-AB93-42EB-95D5-799457BD4D88}" srcOrd="1" destOrd="0" parTransId="{21750C4F-29C7-4F9B-9964-387C4DFF83FC}" sibTransId="{0313270D-AA15-45C8-B535-8D84AF52C7D3}"/>
    <dgm:cxn modelId="{CCF7716D-060D-4AF1-91D4-77D38E9705AF}" type="presOf" srcId="{0107B947-5E0A-42E0-9DC4-E82FE16E5785}" destId="{1C1FA25F-DCAA-457D-870F-0B21D6C1F675}" srcOrd="0" destOrd="0" presId="urn:microsoft.com/office/officeart/2005/8/layout/vList2"/>
    <dgm:cxn modelId="{4CBF4E39-247B-4DD2-8200-91FC6FCAC4EC}" srcId="{241AD315-D656-478C-9BB9-5CF0567DAE88}" destId="{BC64D239-FA97-4AE3-A5EE-C65093E98E6D}" srcOrd="1" destOrd="0" parTransId="{5C5157F7-6043-4E1C-83DD-BB8EEFB945C6}" sibTransId="{F01227CE-B7CA-44E9-A4CC-8F125251090A}"/>
    <dgm:cxn modelId="{D5D698BB-7A93-4EC0-800B-DA6A3600A7C0}" srcId="{2D93E49F-9204-4987-9209-EA1171E437F4}" destId="{2DDC0509-3391-486B-85CA-902468F58355}" srcOrd="1" destOrd="0" parTransId="{AFBD9D61-C55F-47CE-9B89-98F317A76F79}" sibTransId="{43E9054A-B32B-4D74-BA63-587E5B449A19}"/>
    <dgm:cxn modelId="{92FB1A9D-1F1F-4F1D-9F38-543EDD52325B}" type="presOf" srcId="{75915F10-AB93-42EB-95D5-799457BD4D88}" destId="{F45A6155-4879-47FD-A2F0-EC335EDFC7D8}" srcOrd="0" destOrd="1" presId="urn:microsoft.com/office/officeart/2005/8/layout/vList2"/>
    <dgm:cxn modelId="{9821B513-D40E-4473-9A7F-692963CCE7FD}" type="presOf" srcId="{2D93E49F-9204-4987-9209-EA1171E437F4}" destId="{C3F9049C-007B-476F-8BE6-17399F7C7B2B}" srcOrd="0" destOrd="0" presId="urn:microsoft.com/office/officeart/2005/8/layout/vList2"/>
    <dgm:cxn modelId="{2A162C46-C02E-449D-8A88-B5A2FF9FD963}" srcId="{BC64D239-FA97-4AE3-A5EE-C65093E98E6D}" destId="{4DDE06F2-EF8C-43AC-9623-B3820C9EB008}" srcOrd="0" destOrd="0" parTransId="{E2A8698A-566E-4354-9228-0C44ECE9E1E9}" sibTransId="{027CA48B-3304-4BA0-A092-7C8C8A41F87E}"/>
    <dgm:cxn modelId="{3F3FBB11-D3F0-463B-AEEE-DD8AFA6AD7F0}" type="presOf" srcId="{2DDC0509-3391-486B-85CA-902468F58355}" destId="{1C1FA25F-DCAA-457D-870F-0B21D6C1F675}" srcOrd="0" destOrd="1" presId="urn:microsoft.com/office/officeart/2005/8/layout/vList2"/>
    <dgm:cxn modelId="{9E694A01-BCCC-4BD9-91BB-7ECD592ADC89}" type="presOf" srcId="{241AD315-D656-478C-9BB9-5CF0567DAE88}" destId="{1C7CC064-8B36-4929-8FE5-B89E38BE2EEB}" srcOrd="0" destOrd="0" presId="urn:microsoft.com/office/officeart/2005/8/layout/vList2"/>
    <dgm:cxn modelId="{C1EFEF44-BBB0-42BD-870E-BA2E5EE55B16}" type="presParOf" srcId="{1C7CC064-8B36-4929-8FE5-B89E38BE2EEB}" destId="{C3F9049C-007B-476F-8BE6-17399F7C7B2B}" srcOrd="0" destOrd="0" presId="urn:microsoft.com/office/officeart/2005/8/layout/vList2"/>
    <dgm:cxn modelId="{93AF25F4-4EDF-44A3-813E-A1E8E8C8A5E7}" type="presParOf" srcId="{1C7CC064-8B36-4929-8FE5-B89E38BE2EEB}" destId="{1C1FA25F-DCAA-457D-870F-0B21D6C1F675}" srcOrd="1" destOrd="0" presId="urn:microsoft.com/office/officeart/2005/8/layout/vList2"/>
    <dgm:cxn modelId="{A41B8E45-9ABA-44C4-BDCA-D8351EFD85DD}" type="presParOf" srcId="{1C7CC064-8B36-4929-8FE5-B89E38BE2EEB}" destId="{0BDF36A3-767A-44E9-B7EB-5B7A97EF6BEB}" srcOrd="2" destOrd="0" presId="urn:microsoft.com/office/officeart/2005/8/layout/vList2"/>
    <dgm:cxn modelId="{1334636E-25EF-44E9-9E41-A223D0FEF952}" type="presParOf" srcId="{1C7CC064-8B36-4929-8FE5-B89E38BE2EEB}" destId="{F45A6155-4879-47FD-A2F0-EC335EDFC7D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7DF5A3-AAF6-4DEC-BA74-7429491901DF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C32EB4CB-7C9D-434C-994B-6614DC663F7E}">
      <dgm:prSet phldrT="[Текст]" custT="1"/>
      <dgm:spPr>
        <a:solidFill>
          <a:schemeClr val="accent3">
            <a:lumMod val="75000"/>
            <a:alpha val="66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18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В с/х производстве </a:t>
          </a:r>
        </a:p>
        <a:p>
          <a:r>
            <a:rPr lang="ru-RU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5,4 млрд. руб.</a:t>
          </a:r>
          <a:endParaRPr lang="ru-RU" sz="18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2C505442-873F-4B45-AE91-98F6802266D7}" type="parTrans" cxnId="{08D177F3-9378-447A-94D4-FD2BF2778D40}">
      <dgm:prSet/>
      <dgm:spPr/>
      <dgm:t>
        <a:bodyPr/>
        <a:lstStyle/>
        <a:p>
          <a:endParaRPr lang="ru-RU"/>
        </a:p>
      </dgm:t>
    </dgm:pt>
    <dgm:pt modelId="{C772EDBC-36D1-4860-AA10-4CD19193DB72}" type="sibTrans" cxnId="{08D177F3-9378-447A-94D4-FD2BF2778D40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B1A7FD26-3D58-4CA0-89A6-7BA808DE6E2E}">
      <dgm:prSet phldrT="[Текст]" custT="1"/>
      <dgm:spPr>
        <a:solidFill>
          <a:schemeClr val="accent6">
            <a:lumMod val="75000"/>
            <a:alpha val="69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18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В перерабатывающую промышленность </a:t>
          </a:r>
        </a:p>
        <a:p>
          <a:r>
            <a:rPr lang="ru-RU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3,3 млрд. руб.</a:t>
          </a:r>
          <a:endParaRPr lang="ru-RU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AC5D30F-EF06-4D15-AEFC-9F39124F64B5}" type="parTrans" cxnId="{34BAD404-8D63-4D48-9D52-DD863EDAF086}">
      <dgm:prSet/>
      <dgm:spPr/>
      <dgm:t>
        <a:bodyPr/>
        <a:lstStyle/>
        <a:p>
          <a:endParaRPr lang="ru-RU"/>
        </a:p>
      </dgm:t>
    </dgm:pt>
    <dgm:pt modelId="{24D9A8E7-00A7-4305-AE95-CCD6ACD6FCCB}" type="sibTrans" cxnId="{34BAD404-8D63-4D48-9D52-DD863EDAF086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C20CC74B-CB9C-40A3-9B8E-808EC88757A9}">
      <dgm:prSet phldrT="[Текст]"/>
      <dgm:spPr>
        <a:solidFill>
          <a:schemeClr val="accent1">
            <a:hueOff val="0"/>
            <a:satOff val="0"/>
            <a:lumOff val="0"/>
            <a:alpha val="80000"/>
          </a:scheme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b="1" cap="none" spc="0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Освоено инвестиций </a:t>
          </a:r>
          <a:r>
            <a: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8,7 млрд. руб.</a:t>
          </a:r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D4B9CAB-8964-4841-B038-84C19C65951F}" type="parTrans" cxnId="{882E885E-3CC0-485F-A01D-E86B18B533C0}">
      <dgm:prSet/>
      <dgm:spPr/>
      <dgm:t>
        <a:bodyPr/>
        <a:lstStyle/>
        <a:p>
          <a:endParaRPr lang="ru-RU"/>
        </a:p>
      </dgm:t>
    </dgm:pt>
    <dgm:pt modelId="{2380E11C-F524-4A45-B402-439BF9AD3BF0}" type="sibTrans" cxnId="{882E885E-3CC0-485F-A01D-E86B18B533C0}">
      <dgm:prSet/>
      <dgm:spPr/>
      <dgm:t>
        <a:bodyPr/>
        <a:lstStyle/>
        <a:p>
          <a:endParaRPr lang="ru-RU"/>
        </a:p>
      </dgm:t>
    </dgm:pt>
    <dgm:pt modelId="{3EF52859-FA88-481F-83E4-EF3B492FE155}" type="pres">
      <dgm:prSet presAssocID="{9B7DF5A3-AAF6-4DEC-BA74-7429491901DF}" presName="Name0" presStyleCnt="0">
        <dgm:presLayoutVars>
          <dgm:dir/>
          <dgm:resizeHandles val="exact"/>
        </dgm:presLayoutVars>
      </dgm:prSet>
      <dgm:spPr/>
    </dgm:pt>
    <dgm:pt modelId="{760882DE-3F26-477D-BFDC-40A4C8A8A589}" type="pres">
      <dgm:prSet presAssocID="{9B7DF5A3-AAF6-4DEC-BA74-7429491901DF}" presName="vNodes" presStyleCnt="0"/>
      <dgm:spPr/>
    </dgm:pt>
    <dgm:pt modelId="{7543A484-4405-4289-8C97-5CD079FF1137}" type="pres">
      <dgm:prSet presAssocID="{C32EB4CB-7C9D-434C-994B-6614DC663F7E}" presName="node" presStyleLbl="node1" presStyleIdx="0" presStyleCnt="3" custScaleX="348156" custScaleY="111204" custLinFactY="-24298" custLinFactNeighborX="659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E8A12-D402-46D9-831B-670A8CC58D43}" type="pres">
      <dgm:prSet presAssocID="{C772EDBC-36D1-4860-AA10-4CD19193DB72}" presName="spacerT" presStyleCnt="0"/>
      <dgm:spPr/>
    </dgm:pt>
    <dgm:pt modelId="{4340F08C-E691-43EE-A570-5C6331F59AA2}" type="pres">
      <dgm:prSet presAssocID="{C772EDBC-36D1-4860-AA10-4CD19193DB72}" presName="sibTrans" presStyleLbl="sibTrans2D1" presStyleIdx="0" presStyleCnt="2" custLinFactNeighborX="2691" custLinFactNeighborY="-47276"/>
      <dgm:spPr/>
      <dgm:t>
        <a:bodyPr/>
        <a:lstStyle/>
        <a:p>
          <a:endParaRPr lang="ru-RU"/>
        </a:p>
      </dgm:t>
    </dgm:pt>
    <dgm:pt modelId="{597AB89D-4DF1-495C-A53E-0FEF2165AE1E}" type="pres">
      <dgm:prSet presAssocID="{C772EDBC-36D1-4860-AA10-4CD19193DB72}" presName="spacerB" presStyleCnt="0"/>
      <dgm:spPr/>
    </dgm:pt>
    <dgm:pt modelId="{7B24EA1D-9490-49E6-B8F9-2A76ACACD8BA}" type="pres">
      <dgm:prSet presAssocID="{B1A7FD26-3D58-4CA0-89A6-7BA808DE6E2E}" presName="node" presStyleLbl="node1" presStyleIdx="1" presStyleCnt="3" custAng="0" custScaleX="380147" custScaleY="159523" custLinFactNeighborX="-65" custLinFactNeighborY="-58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E5647-1CA2-4ACA-B766-A3ADFABCCC6C}" type="pres">
      <dgm:prSet presAssocID="{9B7DF5A3-AAF6-4DEC-BA74-7429491901DF}" presName="sibTransLast" presStyleLbl="sibTrans2D1" presStyleIdx="1" presStyleCnt="2" custAng="104931" custScaleX="240922" custScaleY="239766" custLinFactNeighborX="-63962" custLinFactNeighborY="43969"/>
      <dgm:spPr/>
      <dgm:t>
        <a:bodyPr/>
        <a:lstStyle/>
        <a:p>
          <a:endParaRPr lang="ru-RU"/>
        </a:p>
      </dgm:t>
    </dgm:pt>
    <dgm:pt modelId="{5C3DAC0C-403A-41F6-BC5D-11A8EF89CF87}" type="pres">
      <dgm:prSet presAssocID="{9B7DF5A3-AAF6-4DEC-BA74-7429491901D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069148D-8D60-4857-B0E9-BB9610A8EE3B}" type="pres">
      <dgm:prSet presAssocID="{9B7DF5A3-AAF6-4DEC-BA74-7429491901DF}" presName="lastNode" presStyleLbl="node1" presStyleIdx="2" presStyleCnt="3" custScaleX="137331" custLinFactNeighborX="-71014" custLinFactNeighborY="-6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A75D8A-BE7F-47E2-9650-0C4307893E8E}" type="presOf" srcId="{C32EB4CB-7C9D-434C-994B-6614DC663F7E}" destId="{7543A484-4405-4289-8C97-5CD079FF1137}" srcOrd="0" destOrd="0" presId="urn:microsoft.com/office/officeart/2005/8/layout/equation2"/>
    <dgm:cxn modelId="{882E885E-3CC0-485F-A01D-E86B18B533C0}" srcId="{9B7DF5A3-AAF6-4DEC-BA74-7429491901DF}" destId="{C20CC74B-CB9C-40A3-9B8E-808EC88757A9}" srcOrd="2" destOrd="0" parTransId="{FD4B9CAB-8964-4841-B038-84C19C65951F}" sibTransId="{2380E11C-F524-4A45-B402-439BF9AD3BF0}"/>
    <dgm:cxn modelId="{CED5F140-E387-4105-802C-A25A9913BE4F}" type="presOf" srcId="{B1A7FD26-3D58-4CA0-89A6-7BA808DE6E2E}" destId="{7B24EA1D-9490-49E6-B8F9-2A76ACACD8BA}" srcOrd="0" destOrd="0" presId="urn:microsoft.com/office/officeart/2005/8/layout/equation2"/>
    <dgm:cxn modelId="{F6F84CD0-2EC9-42FA-995B-AB06580B1279}" type="presOf" srcId="{24D9A8E7-00A7-4305-AE95-CCD6ACD6FCCB}" destId="{5C3DAC0C-403A-41F6-BC5D-11A8EF89CF87}" srcOrd="1" destOrd="0" presId="urn:microsoft.com/office/officeart/2005/8/layout/equation2"/>
    <dgm:cxn modelId="{08D177F3-9378-447A-94D4-FD2BF2778D40}" srcId="{9B7DF5A3-AAF6-4DEC-BA74-7429491901DF}" destId="{C32EB4CB-7C9D-434C-994B-6614DC663F7E}" srcOrd="0" destOrd="0" parTransId="{2C505442-873F-4B45-AE91-98F6802266D7}" sibTransId="{C772EDBC-36D1-4860-AA10-4CD19193DB72}"/>
    <dgm:cxn modelId="{5D6CE433-1DC3-4445-8BD3-4DB8CF86AF4E}" type="presOf" srcId="{C772EDBC-36D1-4860-AA10-4CD19193DB72}" destId="{4340F08C-E691-43EE-A570-5C6331F59AA2}" srcOrd="0" destOrd="0" presId="urn:microsoft.com/office/officeart/2005/8/layout/equation2"/>
    <dgm:cxn modelId="{3CB886E3-9D20-43A9-A278-780C3ADC7D8A}" type="presOf" srcId="{24D9A8E7-00A7-4305-AE95-CCD6ACD6FCCB}" destId="{F4AE5647-1CA2-4ACA-B766-A3ADFABCCC6C}" srcOrd="0" destOrd="0" presId="urn:microsoft.com/office/officeart/2005/8/layout/equation2"/>
    <dgm:cxn modelId="{34BAD404-8D63-4D48-9D52-DD863EDAF086}" srcId="{9B7DF5A3-AAF6-4DEC-BA74-7429491901DF}" destId="{B1A7FD26-3D58-4CA0-89A6-7BA808DE6E2E}" srcOrd="1" destOrd="0" parTransId="{9AC5D30F-EF06-4D15-AEFC-9F39124F64B5}" sibTransId="{24D9A8E7-00A7-4305-AE95-CCD6ACD6FCCB}"/>
    <dgm:cxn modelId="{7D05F445-56A5-4C88-8523-30104C391F14}" type="presOf" srcId="{9B7DF5A3-AAF6-4DEC-BA74-7429491901DF}" destId="{3EF52859-FA88-481F-83E4-EF3B492FE155}" srcOrd="0" destOrd="0" presId="urn:microsoft.com/office/officeart/2005/8/layout/equation2"/>
    <dgm:cxn modelId="{069F82EC-8A68-45F0-A469-34AFAD7E398C}" type="presOf" srcId="{C20CC74B-CB9C-40A3-9B8E-808EC88757A9}" destId="{3069148D-8D60-4857-B0E9-BB9610A8EE3B}" srcOrd="0" destOrd="0" presId="urn:microsoft.com/office/officeart/2005/8/layout/equation2"/>
    <dgm:cxn modelId="{C6120808-8332-49F9-A4C5-F3A6653CF543}" type="presParOf" srcId="{3EF52859-FA88-481F-83E4-EF3B492FE155}" destId="{760882DE-3F26-477D-BFDC-40A4C8A8A589}" srcOrd="0" destOrd="0" presId="urn:microsoft.com/office/officeart/2005/8/layout/equation2"/>
    <dgm:cxn modelId="{BE679D56-E5A4-4B47-BD15-419304DE69B3}" type="presParOf" srcId="{760882DE-3F26-477D-BFDC-40A4C8A8A589}" destId="{7543A484-4405-4289-8C97-5CD079FF1137}" srcOrd="0" destOrd="0" presId="urn:microsoft.com/office/officeart/2005/8/layout/equation2"/>
    <dgm:cxn modelId="{244BA418-39AB-401B-B2DC-1502ABEC8207}" type="presParOf" srcId="{760882DE-3F26-477D-BFDC-40A4C8A8A589}" destId="{7D1E8A12-D402-46D9-831B-670A8CC58D43}" srcOrd="1" destOrd="0" presId="urn:microsoft.com/office/officeart/2005/8/layout/equation2"/>
    <dgm:cxn modelId="{F67C39CF-F16C-45F7-BDF3-059AC0CA0CF5}" type="presParOf" srcId="{760882DE-3F26-477D-BFDC-40A4C8A8A589}" destId="{4340F08C-E691-43EE-A570-5C6331F59AA2}" srcOrd="2" destOrd="0" presId="urn:microsoft.com/office/officeart/2005/8/layout/equation2"/>
    <dgm:cxn modelId="{4C436BE0-B6AF-4649-9B79-CA05DA4AB7EF}" type="presParOf" srcId="{760882DE-3F26-477D-BFDC-40A4C8A8A589}" destId="{597AB89D-4DF1-495C-A53E-0FEF2165AE1E}" srcOrd="3" destOrd="0" presId="urn:microsoft.com/office/officeart/2005/8/layout/equation2"/>
    <dgm:cxn modelId="{E9DC00AB-DEE9-4A32-A8B0-CFE4053B6527}" type="presParOf" srcId="{760882DE-3F26-477D-BFDC-40A4C8A8A589}" destId="{7B24EA1D-9490-49E6-B8F9-2A76ACACD8BA}" srcOrd="4" destOrd="0" presId="urn:microsoft.com/office/officeart/2005/8/layout/equation2"/>
    <dgm:cxn modelId="{AED02628-EA41-456D-B10D-B5A16F0BF276}" type="presParOf" srcId="{3EF52859-FA88-481F-83E4-EF3B492FE155}" destId="{F4AE5647-1CA2-4ACA-B766-A3ADFABCCC6C}" srcOrd="1" destOrd="0" presId="urn:microsoft.com/office/officeart/2005/8/layout/equation2"/>
    <dgm:cxn modelId="{D5DEBB2A-AD8B-4C8F-A7B7-D3CE19C1B1B8}" type="presParOf" srcId="{F4AE5647-1CA2-4ACA-B766-A3ADFABCCC6C}" destId="{5C3DAC0C-403A-41F6-BC5D-11A8EF89CF87}" srcOrd="0" destOrd="0" presId="urn:microsoft.com/office/officeart/2005/8/layout/equation2"/>
    <dgm:cxn modelId="{AA2D11F5-D6B6-4695-83AD-69562B6C83A0}" type="presParOf" srcId="{3EF52859-FA88-481F-83E4-EF3B492FE155}" destId="{3069148D-8D60-4857-B0E9-BB9610A8EE3B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14555D-9053-4B42-A7AD-E3071A7890A4}" type="doc">
      <dgm:prSet loTypeId="urn:microsoft.com/office/officeart/2005/8/layout/lProcess3" loCatId="process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CD7D7D8-3CAD-4B19-BCA6-C8EE115662B3}">
      <dgm:prSet phldrT="[Текст]"/>
      <dgm:spPr/>
      <dgm:t>
        <a:bodyPr/>
        <a:lstStyle/>
        <a:p>
          <a:r>
            <a:rPr lang="ru-RU" b="1" dirty="0" smtClean="0"/>
            <a:t>Строительство жилья</a:t>
          </a:r>
          <a:endParaRPr lang="ru-RU" b="1" dirty="0"/>
        </a:p>
      </dgm:t>
    </dgm:pt>
    <dgm:pt modelId="{13BC6B2A-5FBC-4C76-98C5-1312AAAD39C2}" type="parTrans" cxnId="{B524A958-4529-4A8A-9F63-33AD1754A3B9}">
      <dgm:prSet/>
      <dgm:spPr/>
      <dgm:t>
        <a:bodyPr/>
        <a:lstStyle/>
        <a:p>
          <a:endParaRPr lang="ru-RU"/>
        </a:p>
      </dgm:t>
    </dgm:pt>
    <dgm:pt modelId="{08E23EE3-F595-47C8-B7F9-5EC4AB7408BC}" type="sibTrans" cxnId="{B524A958-4529-4A8A-9F63-33AD1754A3B9}">
      <dgm:prSet/>
      <dgm:spPr/>
      <dgm:t>
        <a:bodyPr/>
        <a:lstStyle/>
        <a:p>
          <a:endParaRPr lang="ru-RU"/>
        </a:p>
      </dgm:t>
    </dgm:pt>
    <dgm:pt modelId="{1F940726-DCB4-4B7E-8C5C-8C23AF4E3002}">
      <dgm:prSet phldrT="[Текст]" custT="1"/>
      <dgm:spPr/>
      <dgm:t>
        <a:bodyPr/>
        <a:lstStyle/>
        <a:p>
          <a:r>
            <a:rPr lang="ru-RU" sz="1800" b="1" dirty="0" smtClean="0"/>
            <a:t>10,5 тыс. кв. м.</a:t>
          </a:r>
          <a:endParaRPr lang="ru-RU" sz="1800" b="1" dirty="0"/>
        </a:p>
      </dgm:t>
    </dgm:pt>
    <dgm:pt modelId="{CA7E1945-AD3E-4DE1-85F6-8FB15C6009F0}" type="parTrans" cxnId="{13BF1898-516E-4013-B9A5-5E5A5F250B00}">
      <dgm:prSet/>
      <dgm:spPr/>
      <dgm:t>
        <a:bodyPr/>
        <a:lstStyle/>
        <a:p>
          <a:endParaRPr lang="ru-RU"/>
        </a:p>
      </dgm:t>
    </dgm:pt>
    <dgm:pt modelId="{0FA67F4B-C1F4-4899-A1B1-CA16ADB28147}" type="sibTrans" cxnId="{13BF1898-516E-4013-B9A5-5E5A5F250B00}">
      <dgm:prSet/>
      <dgm:spPr/>
      <dgm:t>
        <a:bodyPr/>
        <a:lstStyle/>
        <a:p>
          <a:endParaRPr lang="ru-RU"/>
        </a:p>
      </dgm:t>
    </dgm:pt>
    <dgm:pt modelId="{275E8C4E-950A-400B-B48E-C0A86AB16867}">
      <dgm:prSet phldrT="[Текст]" custT="1"/>
      <dgm:spPr/>
      <dgm:t>
        <a:bodyPr/>
        <a:lstStyle/>
        <a:p>
          <a:r>
            <a:rPr lang="ru-RU" sz="1800" b="1" i="0" baseline="0" dirty="0" smtClean="0"/>
            <a:t>7,3 тыс. </a:t>
          </a:r>
          <a:r>
            <a:rPr lang="ru-RU" sz="1800" b="1" i="0" baseline="0" dirty="0" err="1" smtClean="0"/>
            <a:t>кв.м</a:t>
          </a:r>
          <a:r>
            <a:rPr lang="ru-RU" sz="1800" b="1" i="0" baseline="0" dirty="0" smtClean="0"/>
            <a:t>. </a:t>
          </a:r>
          <a:r>
            <a:rPr lang="ru-RU" sz="1800" b="1" i="0" baseline="0" dirty="0" smtClean="0"/>
            <a:t>для </a:t>
          </a:r>
          <a:r>
            <a:rPr lang="ru-RU" sz="1800" b="1" i="0" baseline="0" dirty="0" smtClean="0"/>
            <a:t>молодых</a:t>
          </a:r>
          <a:endParaRPr lang="ru-RU" sz="1800" b="1" i="0" baseline="0" dirty="0"/>
        </a:p>
      </dgm:t>
    </dgm:pt>
    <dgm:pt modelId="{480D76E5-BD10-46D6-9633-316AB2465125}" type="parTrans" cxnId="{A22F8478-FD4C-4037-B7D6-163A82665954}">
      <dgm:prSet/>
      <dgm:spPr/>
      <dgm:t>
        <a:bodyPr/>
        <a:lstStyle/>
        <a:p>
          <a:endParaRPr lang="ru-RU"/>
        </a:p>
      </dgm:t>
    </dgm:pt>
    <dgm:pt modelId="{0ACC8B9E-81AE-4F6E-A010-92BC50B7A201}" type="sibTrans" cxnId="{A22F8478-FD4C-4037-B7D6-163A82665954}">
      <dgm:prSet/>
      <dgm:spPr/>
      <dgm:t>
        <a:bodyPr/>
        <a:lstStyle/>
        <a:p>
          <a:endParaRPr lang="ru-RU"/>
        </a:p>
      </dgm:t>
    </dgm:pt>
    <dgm:pt modelId="{EAEE6F7A-C6ED-4E0C-BD9D-F4D3CED6F7AC}">
      <dgm:prSet phldrT="[Текст]"/>
      <dgm:spPr/>
      <dgm:t>
        <a:bodyPr/>
        <a:lstStyle/>
        <a:p>
          <a:r>
            <a:rPr lang="ru-RU" b="1" dirty="0" smtClean="0"/>
            <a:t>Обеспечено жильем</a:t>
          </a:r>
          <a:endParaRPr lang="ru-RU" b="1" dirty="0"/>
        </a:p>
      </dgm:t>
    </dgm:pt>
    <dgm:pt modelId="{4CF5806D-FCC9-4676-9F2A-2DE3A943B1C6}" type="parTrans" cxnId="{A01FA95F-E131-4061-82C3-9D7BC19BCC9C}">
      <dgm:prSet/>
      <dgm:spPr/>
      <dgm:t>
        <a:bodyPr/>
        <a:lstStyle/>
        <a:p>
          <a:endParaRPr lang="ru-RU"/>
        </a:p>
      </dgm:t>
    </dgm:pt>
    <dgm:pt modelId="{E13DF637-2677-4307-9293-D0CFE6DAF4E1}" type="sibTrans" cxnId="{A01FA95F-E131-4061-82C3-9D7BC19BCC9C}">
      <dgm:prSet/>
      <dgm:spPr/>
      <dgm:t>
        <a:bodyPr/>
        <a:lstStyle/>
        <a:p>
          <a:endParaRPr lang="ru-RU"/>
        </a:p>
      </dgm:t>
    </dgm:pt>
    <dgm:pt modelId="{F6A0CFC8-B973-4A7F-9132-D4B8E8A1AFF5}">
      <dgm:prSet phldrT="[Текст]" custT="1"/>
      <dgm:spPr/>
      <dgm:t>
        <a:bodyPr/>
        <a:lstStyle/>
        <a:p>
          <a:r>
            <a:rPr lang="ru-RU" sz="1800" b="1" i="0" baseline="0" dirty="0" smtClean="0"/>
            <a:t>127 семей</a:t>
          </a:r>
          <a:endParaRPr lang="ru-RU" sz="1800" b="1" i="0" baseline="0" dirty="0"/>
        </a:p>
      </dgm:t>
    </dgm:pt>
    <dgm:pt modelId="{5F64A984-B5A5-4B41-89CE-F61342B9F87F}" type="parTrans" cxnId="{F8B433E1-B0AF-46F2-BB51-2313C7FA26E7}">
      <dgm:prSet/>
      <dgm:spPr/>
      <dgm:t>
        <a:bodyPr/>
        <a:lstStyle/>
        <a:p>
          <a:endParaRPr lang="ru-RU"/>
        </a:p>
      </dgm:t>
    </dgm:pt>
    <dgm:pt modelId="{79E6BAE4-D989-4359-B519-283B61413D9A}" type="sibTrans" cxnId="{F8B433E1-B0AF-46F2-BB51-2313C7FA26E7}">
      <dgm:prSet/>
      <dgm:spPr/>
      <dgm:t>
        <a:bodyPr/>
        <a:lstStyle/>
        <a:p>
          <a:endParaRPr lang="ru-RU"/>
        </a:p>
      </dgm:t>
    </dgm:pt>
    <dgm:pt modelId="{5E37DF96-DD4F-4F61-A64E-1374C98073F8}">
      <dgm:prSet phldrT="[Текст]" custT="1"/>
      <dgm:spPr/>
      <dgm:t>
        <a:bodyPr/>
        <a:lstStyle/>
        <a:p>
          <a:r>
            <a:rPr lang="ru-RU" sz="1800" b="1" i="0" baseline="0" dirty="0" smtClean="0"/>
            <a:t>90 </a:t>
          </a:r>
          <a:r>
            <a:rPr lang="ru-RU" sz="1800" b="1" i="0" baseline="0" dirty="0" smtClean="0"/>
            <a:t>молодым</a:t>
          </a:r>
          <a:endParaRPr lang="ru-RU" sz="1800" b="1" i="0" baseline="0" dirty="0"/>
        </a:p>
      </dgm:t>
    </dgm:pt>
    <dgm:pt modelId="{4D6AD54B-D24C-4A24-8B08-4DE15DC7E4E6}" type="parTrans" cxnId="{208C3A96-4F0D-48A2-98AF-6AA3EF7F8A59}">
      <dgm:prSet/>
      <dgm:spPr/>
      <dgm:t>
        <a:bodyPr/>
        <a:lstStyle/>
        <a:p>
          <a:endParaRPr lang="ru-RU"/>
        </a:p>
      </dgm:t>
    </dgm:pt>
    <dgm:pt modelId="{77EC1FF8-5A01-4118-B48E-7F6D3EA78852}" type="sibTrans" cxnId="{208C3A96-4F0D-48A2-98AF-6AA3EF7F8A59}">
      <dgm:prSet/>
      <dgm:spPr/>
      <dgm:t>
        <a:bodyPr/>
        <a:lstStyle/>
        <a:p>
          <a:endParaRPr lang="ru-RU"/>
        </a:p>
      </dgm:t>
    </dgm:pt>
    <dgm:pt modelId="{46EA364E-7806-41E1-AF5A-2EC57FFF7457}" type="pres">
      <dgm:prSet presAssocID="{3B14555D-9053-4B42-A7AD-E3071A7890A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4BD4B0-91CD-4892-96CE-691DB971F680}" type="pres">
      <dgm:prSet presAssocID="{7CD7D7D8-3CAD-4B19-BCA6-C8EE115662B3}" presName="horFlow" presStyleCnt="0"/>
      <dgm:spPr/>
    </dgm:pt>
    <dgm:pt modelId="{A0E18367-9E01-49CE-B6CF-C003B2BD04EF}" type="pres">
      <dgm:prSet presAssocID="{7CD7D7D8-3CAD-4B19-BCA6-C8EE115662B3}" presName="bigChev" presStyleLbl="node1" presStyleIdx="0" presStyleCnt="2"/>
      <dgm:spPr/>
      <dgm:t>
        <a:bodyPr/>
        <a:lstStyle/>
        <a:p>
          <a:endParaRPr lang="ru-RU"/>
        </a:p>
      </dgm:t>
    </dgm:pt>
    <dgm:pt modelId="{462AF030-BA22-459F-9E79-1AC07894E130}" type="pres">
      <dgm:prSet presAssocID="{CA7E1945-AD3E-4DE1-85F6-8FB15C6009F0}" presName="parTrans" presStyleCnt="0"/>
      <dgm:spPr/>
    </dgm:pt>
    <dgm:pt modelId="{BD7C55D8-1FA1-459D-BA59-A248E5D95394}" type="pres">
      <dgm:prSet presAssocID="{1F940726-DCB4-4B7E-8C5C-8C23AF4E3002}" presName="node" presStyleLbl="alignAccFollowNode1" presStyleIdx="0" presStyleCnt="4" custScaleX="112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955CD-191F-48B1-ABB7-97B43B9E6192}" type="pres">
      <dgm:prSet presAssocID="{0FA67F4B-C1F4-4899-A1B1-CA16ADB28147}" presName="sibTrans" presStyleCnt="0"/>
      <dgm:spPr/>
    </dgm:pt>
    <dgm:pt modelId="{06B6A69B-EDFE-4DC0-85AB-B458FB172F39}" type="pres">
      <dgm:prSet presAssocID="{275E8C4E-950A-400B-B48E-C0A86AB16867}" presName="node" presStyleLbl="alignAccFollowNode1" presStyleIdx="1" presStyleCnt="4" custScaleX="129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F7ACA3-19EB-42C5-A108-6DC6800FDF22}" type="pres">
      <dgm:prSet presAssocID="{7CD7D7D8-3CAD-4B19-BCA6-C8EE115662B3}" presName="vSp" presStyleCnt="0"/>
      <dgm:spPr/>
    </dgm:pt>
    <dgm:pt modelId="{C9A58EE0-118D-407B-9848-25CA9DFF43D2}" type="pres">
      <dgm:prSet presAssocID="{EAEE6F7A-C6ED-4E0C-BD9D-F4D3CED6F7AC}" presName="horFlow" presStyleCnt="0"/>
      <dgm:spPr/>
    </dgm:pt>
    <dgm:pt modelId="{B6591818-06FE-4714-A031-EA359FEEF289}" type="pres">
      <dgm:prSet presAssocID="{EAEE6F7A-C6ED-4E0C-BD9D-F4D3CED6F7AC}" presName="bigChev" presStyleLbl="node1" presStyleIdx="1" presStyleCnt="2"/>
      <dgm:spPr/>
      <dgm:t>
        <a:bodyPr/>
        <a:lstStyle/>
        <a:p>
          <a:endParaRPr lang="ru-RU"/>
        </a:p>
      </dgm:t>
    </dgm:pt>
    <dgm:pt modelId="{0B037332-5ED9-4E56-82F9-B3BD7F2D7125}" type="pres">
      <dgm:prSet presAssocID="{5F64A984-B5A5-4B41-89CE-F61342B9F87F}" presName="parTrans" presStyleCnt="0"/>
      <dgm:spPr/>
    </dgm:pt>
    <dgm:pt modelId="{1BB18384-BBFA-4689-AC8D-2DAC9E8DBE6E}" type="pres">
      <dgm:prSet presAssocID="{F6A0CFC8-B973-4A7F-9132-D4B8E8A1AFF5}" presName="node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9901B-8C24-4452-BB30-50FDBC6282E4}" type="pres">
      <dgm:prSet presAssocID="{79E6BAE4-D989-4359-B519-283B61413D9A}" presName="sibTrans" presStyleCnt="0"/>
      <dgm:spPr/>
    </dgm:pt>
    <dgm:pt modelId="{C9129830-0DF9-462A-9494-36C1E3C7050E}" type="pres">
      <dgm:prSet presAssocID="{5E37DF96-DD4F-4F61-A64E-1374C98073F8}" presName="node" presStyleLbl="alignAccFollowNode1" presStyleIdx="3" presStyleCnt="4" custScaleX="129216" custLinFactNeighborX="1484" custLinFactNeighborY="-2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8E60A1-5128-43E8-86CD-2CB110748EAF}" type="presOf" srcId="{275E8C4E-950A-400B-B48E-C0A86AB16867}" destId="{06B6A69B-EDFE-4DC0-85AB-B458FB172F39}" srcOrd="0" destOrd="0" presId="urn:microsoft.com/office/officeart/2005/8/layout/lProcess3"/>
    <dgm:cxn modelId="{13BF1898-516E-4013-B9A5-5E5A5F250B00}" srcId="{7CD7D7D8-3CAD-4B19-BCA6-C8EE115662B3}" destId="{1F940726-DCB4-4B7E-8C5C-8C23AF4E3002}" srcOrd="0" destOrd="0" parTransId="{CA7E1945-AD3E-4DE1-85F6-8FB15C6009F0}" sibTransId="{0FA67F4B-C1F4-4899-A1B1-CA16ADB28147}"/>
    <dgm:cxn modelId="{B524A958-4529-4A8A-9F63-33AD1754A3B9}" srcId="{3B14555D-9053-4B42-A7AD-E3071A7890A4}" destId="{7CD7D7D8-3CAD-4B19-BCA6-C8EE115662B3}" srcOrd="0" destOrd="0" parTransId="{13BC6B2A-5FBC-4C76-98C5-1312AAAD39C2}" sibTransId="{08E23EE3-F595-47C8-B7F9-5EC4AB7408BC}"/>
    <dgm:cxn modelId="{A22F8478-FD4C-4037-B7D6-163A82665954}" srcId="{7CD7D7D8-3CAD-4B19-BCA6-C8EE115662B3}" destId="{275E8C4E-950A-400B-B48E-C0A86AB16867}" srcOrd="1" destOrd="0" parTransId="{480D76E5-BD10-46D6-9633-316AB2465125}" sibTransId="{0ACC8B9E-81AE-4F6E-A010-92BC50B7A201}"/>
    <dgm:cxn modelId="{930ED8F8-8169-468C-BA1D-ADD462F6CF5E}" type="presOf" srcId="{EAEE6F7A-C6ED-4E0C-BD9D-F4D3CED6F7AC}" destId="{B6591818-06FE-4714-A031-EA359FEEF289}" srcOrd="0" destOrd="0" presId="urn:microsoft.com/office/officeart/2005/8/layout/lProcess3"/>
    <dgm:cxn modelId="{8AB8C6A1-BB90-4ABF-B4E7-AD2540186DA2}" type="presOf" srcId="{3B14555D-9053-4B42-A7AD-E3071A7890A4}" destId="{46EA364E-7806-41E1-AF5A-2EC57FFF7457}" srcOrd="0" destOrd="0" presId="urn:microsoft.com/office/officeart/2005/8/layout/lProcess3"/>
    <dgm:cxn modelId="{A7E1B9D7-DD9C-463A-9A6D-C923204D4460}" type="presOf" srcId="{7CD7D7D8-3CAD-4B19-BCA6-C8EE115662B3}" destId="{A0E18367-9E01-49CE-B6CF-C003B2BD04EF}" srcOrd="0" destOrd="0" presId="urn:microsoft.com/office/officeart/2005/8/layout/lProcess3"/>
    <dgm:cxn modelId="{F8B433E1-B0AF-46F2-BB51-2313C7FA26E7}" srcId="{EAEE6F7A-C6ED-4E0C-BD9D-F4D3CED6F7AC}" destId="{F6A0CFC8-B973-4A7F-9132-D4B8E8A1AFF5}" srcOrd="0" destOrd="0" parTransId="{5F64A984-B5A5-4B41-89CE-F61342B9F87F}" sibTransId="{79E6BAE4-D989-4359-B519-283B61413D9A}"/>
    <dgm:cxn modelId="{EBC26BBC-CF51-4026-90DD-73906A899498}" type="presOf" srcId="{5E37DF96-DD4F-4F61-A64E-1374C98073F8}" destId="{C9129830-0DF9-462A-9494-36C1E3C7050E}" srcOrd="0" destOrd="0" presId="urn:microsoft.com/office/officeart/2005/8/layout/lProcess3"/>
    <dgm:cxn modelId="{BCA84BEE-49B7-4FE2-84B2-3C4C875EE59A}" type="presOf" srcId="{F6A0CFC8-B973-4A7F-9132-D4B8E8A1AFF5}" destId="{1BB18384-BBFA-4689-AC8D-2DAC9E8DBE6E}" srcOrd="0" destOrd="0" presId="urn:microsoft.com/office/officeart/2005/8/layout/lProcess3"/>
    <dgm:cxn modelId="{AAEA53EC-E84E-49E6-831F-5F719C190B00}" type="presOf" srcId="{1F940726-DCB4-4B7E-8C5C-8C23AF4E3002}" destId="{BD7C55D8-1FA1-459D-BA59-A248E5D95394}" srcOrd="0" destOrd="0" presId="urn:microsoft.com/office/officeart/2005/8/layout/lProcess3"/>
    <dgm:cxn modelId="{A01FA95F-E131-4061-82C3-9D7BC19BCC9C}" srcId="{3B14555D-9053-4B42-A7AD-E3071A7890A4}" destId="{EAEE6F7A-C6ED-4E0C-BD9D-F4D3CED6F7AC}" srcOrd="1" destOrd="0" parTransId="{4CF5806D-FCC9-4676-9F2A-2DE3A943B1C6}" sibTransId="{E13DF637-2677-4307-9293-D0CFE6DAF4E1}"/>
    <dgm:cxn modelId="{208C3A96-4F0D-48A2-98AF-6AA3EF7F8A59}" srcId="{EAEE6F7A-C6ED-4E0C-BD9D-F4D3CED6F7AC}" destId="{5E37DF96-DD4F-4F61-A64E-1374C98073F8}" srcOrd="1" destOrd="0" parTransId="{4D6AD54B-D24C-4A24-8B08-4DE15DC7E4E6}" sibTransId="{77EC1FF8-5A01-4118-B48E-7F6D3EA78852}"/>
    <dgm:cxn modelId="{96666AC2-8169-44D8-84B9-D6DAAC83D272}" type="presParOf" srcId="{46EA364E-7806-41E1-AF5A-2EC57FFF7457}" destId="{454BD4B0-91CD-4892-96CE-691DB971F680}" srcOrd="0" destOrd="0" presId="urn:microsoft.com/office/officeart/2005/8/layout/lProcess3"/>
    <dgm:cxn modelId="{96AB5E6A-A78F-4493-B560-90CF634E35AD}" type="presParOf" srcId="{454BD4B0-91CD-4892-96CE-691DB971F680}" destId="{A0E18367-9E01-49CE-B6CF-C003B2BD04EF}" srcOrd="0" destOrd="0" presId="urn:microsoft.com/office/officeart/2005/8/layout/lProcess3"/>
    <dgm:cxn modelId="{88D4719A-828A-43DC-9CF1-785D4A56606F}" type="presParOf" srcId="{454BD4B0-91CD-4892-96CE-691DB971F680}" destId="{462AF030-BA22-459F-9E79-1AC07894E130}" srcOrd="1" destOrd="0" presId="urn:microsoft.com/office/officeart/2005/8/layout/lProcess3"/>
    <dgm:cxn modelId="{15461E8A-B8D0-4D9C-9522-0CD7DE63060C}" type="presParOf" srcId="{454BD4B0-91CD-4892-96CE-691DB971F680}" destId="{BD7C55D8-1FA1-459D-BA59-A248E5D95394}" srcOrd="2" destOrd="0" presId="urn:microsoft.com/office/officeart/2005/8/layout/lProcess3"/>
    <dgm:cxn modelId="{4DB72F60-CFF3-4137-9560-844196D560DA}" type="presParOf" srcId="{454BD4B0-91CD-4892-96CE-691DB971F680}" destId="{5BC955CD-191F-48B1-ABB7-97B43B9E6192}" srcOrd="3" destOrd="0" presId="urn:microsoft.com/office/officeart/2005/8/layout/lProcess3"/>
    <dgm:cxn modelId="{91889CAF-4FFA-43DB-832B-F38F2A020B8B}" type="presParOf" srcId="{454BD4B0-91CD-4892-96CE-691DB971F680}" destId="{06B6A69B-EDFE-4DC0-85AB-B458FB172F39}" srcOrd="4" destOrd="0" presId="urn:microsoft.com/office/officeart/2005/8/layout/lProcess3"/>
    <dgm:cxn modelId="{EC02F782-A52A-4B98-9E23-C8A24A3F88C8}" type="presParOf" srcId="{46EA364E-7806-41E1-AF5A-2EC57FFF7457}" destId="{E1F7ACA3-19EB-42C5-A108-6DC6800FDF22}" srcOrd="1" destOrd="0" presId="urn:microsoft.com/office/officeart/2005/8/layout/lProcess3"/>
    <dgm:cxn modelId="{A5A57D1F-6A30-4D60-A7F8-58538EF7BD4B}" type="presParOf" srcId="{46EA364E-7806-41E1-AF5A-2EC57FFF7457}" destId="{C9A58EE0-118D-407B-9848-25CA9DFF43D2}" srcOrd="2" destOrd="0" presId="urn:microsoft.com/office/officeart/2005/8/layout/lProcess3"/>
    <dgm:cxn modelId="{96BE15FD-6860-4AE8-B549-B96C3052CE73}" type="presParOf" srcId="{C9A58EE0-118D-407B-9848-25CA9DFF43D2}" destId="{B6591818-06FE-4714-A031-EA359FEEF289}" srcOrd="0" destOrd="0" presId="urn:microsoft.com/office/officeart/2005/8/layout/lProcess3"/>
    <dgm:cxn modelId="{50A05D9C-E63D-4D58-A057-051FC9E02B00}" type="presParOf" srcId="{C9A58EE0-118D-407B-9848-25CA9DFF43D2}" destId="{0B037332-5ED9-4E56-82F9-B3BD7F2D7125}" srcOrd="1" destOrd="0" presId="urn:microsoft.com/office/officeart/2005/8/layout/lProcess3"/>
    <dgm:cxn modelId="{35DFFB1C-3F6F-4BB8-8A1B-20CD4C3B6E3D}" type="presParOf" srcId="{C9A58EE0-118D-407B-9848-25CA9DFF43D2}" destId="{1BB18384-BBFA-4689-AC8D-2DAC9E8DBE6E}" srcOrd="2" destOrd="0" presId="urn:microsoft.com/office/officeart/2005/8/layout/lProcess3"/>
    <dgm:cxn modelId="{5B977AFB-ED89-4F86-AA50-C12C58389C0A}" type="presParOf" srcId="{C9A58EE0-118D-407B-9848-25CA9DFF43D2}" destId="{4AF9901B-8C24-4452-BB30-50FDBC6282E4}" srcOrd="3" destOrd="0" presId="urn:microsoft.com/office/officeart/2005/8/layout/lProcess3"/>
    <dgm:cxn modelId="{F64328C4-B16C-4FB1-B505-394F3F44E053}" type="presParOf" srcId="{C9A58EE0-118D-407B-9848-25CA9DFF43D2}" destId="{C9129830-0DF9-462A-9494-36C1E3C7050E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BD2B8C-73D3-45AD-9D28-840124859DFB}">
      <dsp:nvSpPr>
        <dsp:cNvPr id="0" name=""/>
        <dsp:cNvSpPr/>
      </dsp:nvSpPr>
      <dsp:spPr>
        <a:xfrm>
          <a:off x="5492002" y="268635"/>
          <a:ext cx="1152703" cy="1065244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F26CC568-D1C7-4D83-B24E-58836FA1D44C}">
      <dsp:nvSpPr>
        <dsp:cNvPr id="0" name=""/>
        <dsp:cNvSpPr/>
      </dsp:nvSpPr>
      <dsp:spPr>
        <a:xfrm>
          <a:off x="5610977" y="371679"/>
          <a:ext cx="919386" cy="91922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ИТОГО</a:t>
          </a:r>
          <a:endParaRPr lang="ru-RU" sz="1600" b="1" kern="1200" dirty="0"/>
        </a:p>
      </dsp:txBody>
      <dsp:txXfrm>
        <a:off x="5742318" y="503022"/>
        <a:ext cx="656704" cy="656540"/>
      </dsp:txXfrm>
    </dsp:sp>
    <dsp:sp modelId="{CA8C4A74-4B72-41B2-8E14-827804636CEA}">
      <dsp:nvSpPr>
        <dsp:cNvPr id="0" name=""/>
        <dsp:cNvSpPr/>
      </dsp:nvSpPr>
      <dsp:spPr>
        <a:xfrm rot="2700000">
          <a:off x="3718544" y="253086"/>
          <a:ext cx="1222011" cy="1222011"/>
        </a:xfrm>
        <a:prstGeom prst="teardrop">
          <a:avLst>
            <a:gd name="adj" fmla="val 10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4E363F-CAEF-4555-8A8D-7418FC117957}">
      <dsp:nvSpPr>
        <dsp:cNvPr id="0" name=""/>
        <dsp:cNvSpPr/>
      </dsp:nvSpPr>
      <dsp:spPr>
        <a:xfrm>
          <a:off x="3836397" y="365948"/>
          <a:ext cx="1077723" cy="101665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2015</a:t>
          </a:r>
          <a:endParaRPr lang="ru-RU" sz="1600" b="1" kern="1200" dirty="0"/>
        </a:p>
      </dsp:txBody>
      <dsp:txXfrm>
        <a:off x="3990357" y="511212"/>
        <a:ext cx="769802" cy="726126"/>
      </dsp:txXfrm>
    </dsp:sp>
    <dsp:sp modelId="{DE75A80F-E76F-4940-9671-32BFAE20C2CB}">
      <dsp:nvSpPr>
        <dsp:cNvPr id="0" name=""/>
        <dsp:cNvSpPr/>
      </dsp:nvSpPr>
      <dsp:spPr>
        <a:xfrm rot="2700000">
          <a:off x="2388813" y="253086"/>
          <a:ext cx="1222011" cy="1222011"/>
        </a:xfrm>
        <a:prstGeom prst="teardrop">
          <a:avLst>
            <a:gd name="adj" fmla="val 10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</dsp:sp>
    <dsp:sp modelId="{A232FD70-C77F-4BDD-94AA-679E91CCDA5E}">
      <dsp:nvSpPr>
        <dsp:cNvPr id="0" name=""/>
        <dsp:cNvSpPr/>
      </dsp:nvSpPr>
      <dsp:spPr>
        <a:xfrm>
          <a:off x="2528240" y="393327"/>
          <a:ext cx="919386" cy="91922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2014</a:t>
          </a:r>
          <a:endParaRPr lang="ru-RU" sz="1600" b="1" kern="1200" dirty="0"/>
        </a:p>
      </dsp:txBody>
      <dsp:txXfrm>
        <a:off x="2659581" y="524670"/>
        <a:ext cx="656704" cy="656540"/>
      </dsp:txXfrm>
    </dsp:sp>
    <dsp:sp modelId="{983691D6-9F81-4A81-A65D-B6334A0EAFD7}">
      <dsp:nvSpPr>
        <dsp:cNvPr id="0" name=""/>
        <dsp:cNvSpPr/>
      </dsp:nvSpPr>
      <dsp:spPr>
        <a:xfrm rot="2700000">
          <a:off x="920078" y="253086"/>
          <a:ext cx="1222011" cy="1222011"/>
        </a:xfrm>
        <a:prstGeom prst="teardrop">
          <a:avLst>
            <a:gd name="adj" fmla="val 100000"/>
          </a:avLst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</dsp:sp>
    <dsp:sp modelId="{074C3427-A7EC-4E55-B27A-2DD2C2F73C57}">
      <dsp:nvSpPr>
        <dsp:cNvPr id="0" name=""/>
        <dsp:cNvSpPr/>
      </dsp:nvSpPr>
      <dsp:spPr>
        <a:xfrm>
          <a:off x="1042292" y="398484"/>
          <a:ext cx="919386" cy="91922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2013</a:t>
          </a:r>
          <a:endParaRPr lang="ru-RU" sz="1600" b="1" kern="1200" dirty="0"/>
        </a:p>
      </dsp:txBody>
      <dsp:txXfrm>
        <a:off x="1173633" y="529827"/>
        <a:ext cx="656704" cy="656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F9049C-007B-476F-8BE6-17399F7C7B2B}">
      <dsp:nvSpPr>
        <dsp:cNvPr id="0" name=""/>
        <dsp:cNvSpPr/>
      </dsp:nvSpPr>
      <dsp:spPr>
        <a:xfrm>
          <a:off x="0" y="43411"/>
          <a:ext cx="8928992" cy="7915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Гранты на развитие семейных ферм</a:t>
          </a:r>
          <a:endParaRPr lang="ru-RU" sz="3300" kern="1200" dirty="0"/>
        </a:p>
      </dsp:txBody>
      <dsp:txXfrm>
        <a:off x="38638" y="82049"/>
        <a:ext cx="8851716" cy="714229"/>
      </dsp:txXfrm>
    </dsp:sp>
    <dsp:sp modelId="{1C1FA25F-DCAA-457D-870F-0B21D6C1F675}">
      <dsp:nvSpPr>
        <dsp:cNvPr id="0" name=""/>
        <dsp:cNvSpPr/>
      </dsp:nvSpPr>
      <dsp:spPr>
        <a:xfrm>
          <a:off x="0" y="834916"/>
          <a:ext cx="8928992" cy="905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600" kern="1200" dirty="0" smtClean="0">
              <a:solidFill>
                <a:schemeClr val="tx2"/>
              </a:solidFill>
            </a:rPr>
            <a:t>получателей</a:t>
          </a:r>
          <a:endParaRPr lang="ru-RU" sz="2600" kern="1200" dirty="0">
            <a:solidFill>
              <a:schemeClr val="tx2"/>
            </a:solidFill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600" kern="1200" dirty="0" smtClean="0">
              <a:solidFill>
                <a:schemeClr val="tx2"/>
              </a:solidFill>
            </a:rPr>
            <a:t>млн. рублей</a:t>
          </a:r>
          <a:endParaRPr lang="ru-RU" sz="2600" kern="1200" dirty="0">
            <a:solidFill>
              <a:schemeClr val="tx2"/>
            </a:solidFill>
          </a:endParaRPr>
        </a:p>
      </dsp:txBody>
      <dsp:txXfrm>
        <a:off x="0" y="834916"/>
        <a:ext cx="8928992" cy="905107"/>
      </dsp:txXfrm>
    </dsp:sp>
    <dsp:sp modelId="{0BDF36A3-767A-44E9-B7EB-5B7A97EF6BEB}">
      <dsp:nvSpPr>
        <dsp:cNvPr id="0" name=""/>
        <dsp:cNvSpPr/>
      </dsp:nvSpPr>
      <dsp:spPr>
        <a:xfrm>
          <a:off x="0" y="1740024"/>
          <a:ext cx="8928992" cy="79150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Гранты начинающим фермерам</a:t>
          </a:r>
          <a:endParaRPr lang="ru-RU" sz="3300" kern="1200" dirty="0"/>
        </a:p>
      </dsp:txBody>
      <dsp:txXfrm>
        <a:off x="38638" y="1778662"/>
        <a:ext cx="8851716" cy="714229"/>
      </dsp:txXfrm>
    </dsp:sp>
    <dsp:sp modelId="{F45A6155-4879-47FD-A2F0-EC335EDFC7D8}">
      <dsp:nvSpPr>
        <dsp:cNvPr id="0" name=""/>
        <dsp:cNvSpPr/>
      </dsp:nvSpPr>
      <dsp:spPr>
        <a:xfrm>
          <a:off x="0" y="2531529"/>
          <a:ext cx="8928992" cy="905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600" kern="1200" dirty="0" smtClean="0">
              <a:solidFill>
                <a:schemeClr val="tx2"/>
              </a:solidFill>
            </a:rPr>
            <a:t>получателей</a:t>
          </a:r>
          <a:endParaRPr lang="ru-RU" sz="2600" kern="1200" dirty="0">
            <a:solidFill>
              <a:schemeClr val="tx2"/>
            </a:solidFill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600" kern="1200" dirty="0" smtClean="0">
              <a:solidFill>
                <a:schemeClr val="tx2"/>
              </a:solidFill>
            </a:rPr>
            <a:t>млн</a:t>
          </a:r>
          <a:r>
            <a:rPr lang="ru-RU" sz="2600" kern="1200" dirty="0" smtClean="0"/>
            <a:t>. </a:t>
          </a:r>
          <a:r>
            <a:rPr lang="ru-RU" sz="2600" kern="1200" dirty="0" smtClean="0">
              <a:solidFill>
                <a:schemeClr val="tx2"/>
              </a:solidFill>
            </a:rPr>
            <a:t>рублей</a:t>
          </a:r>
          <a:endParaRPr lang="ru-RU" sz="2600" kern="1200" dirty="0">
            <a:solidFill>
              <a:schemeClr val="tx2"/>
            </a:solidFill>
          </a:endParaRPr>
        </a:p>
      </dsp:txBody>
      <dsp:txXfrm>
        <a:off x="0" y="2531529"/>
        <a:ext cx="8928992" cy="9051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43A484-4405-4289-8C97-5CD079FF1137}">
      <dsp:nvSpPr>
        <dsp:cNvPr id="0" name=""/>
        <dsp:cNvSpPr/>
      </dsp:nvSpPr>
      <dsp:spPr>
        <a:xfrm>
          <a:off x="182135" y="0"/>
          <a:ext cx="2805687" cy="896160"/>
        </a:xfrm>
        <a:prstGeom prst="ellipse">
          <a:avLst/>
        </a:prstGeom>
        <a:solidFill>
          <a:schemeClr val="accent3">
            <a:lumMod val="75000"/>
            <a:alpha val="6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В с/х производстве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5,4 млрд. руб.</a:t>
          </a:r>
          <a:endParaRPr lang="ru-RU" sz="18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593018" y="131240"/>
        <a:ext cx="1983921" cy="633680"/>
      </dsp:txXfrm>
    </dsp:sp>
    <dsp:sp modelId="{4340F08C-E691-43EE-A570-5C6331F59AA2}">
      <dsp:nvSpPr>
        <dsp:cNvPr id="0" name=""/>
        <dsp:cNvSpPr/>
      </dsp:nvSpPr>
      <dsp:spPr>
        <a:xfrm>
          <a:off x="1310723" y="1042471"/>
          <a:ext cx="467405" cy="467405"/>
        </a:xfrm>
        <a:prstGeom prst="mathPlus">
          <a:avLst/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372678" y="1221207"/>
        <a:ext cx="343495" cy="109933"/>
      </dsp:txXfrm>
    </dsp:sp>
    <dsp:sp modelId="{7B24EA1D-9490-49E6-B8F9-2A76ACACD8BA}">
      <dsp:nvSpPr>
        <dsp:cNvPr id="0" name=""/>
        <dsp:cNvSpPr/>
      </dsp:nvSpPr>
      <dsp:spPr>
        <a:xfrm>
          <a:off x="0" y="1568099"/>
          <a:ext cx="3063493" cy="1285549"/>
        </a:xfrm>
        <a:prstGeom prst="ellipse">
          <a:avLst/>
        </a:prstGeom>
        <a:solidFill>
          <a:schemeClr val="accent6">
            <a:lumMod val="75000"/>
            <a:alpha val="69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В перерабатывающую промышленность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3,3 млрд. руб.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48638" y="1756363"/>
        <a:ext cx="2166217" cy="909021"/>
      </dsp:txXfrm>
    </dsp:sp>
    <dsp:sp modelId="{F4AE5647-1CA2-4ACA-B766-A3ADFABCCC6C}">
      <dsp:nvSpPr>
        <dsp:cNvPr id="0" name=""/>
        <dsp:cNvSpPr/>
      </dsp:nvSpPr>
      <dsp:spPr>
        <a:xfrm rot="69062">
          <a:off x="2905683" y="1181430"/>
          <a:ext cx="435716" cy="718779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2905696" y="1323873"/>
        <a:ext cx="305001" cy="431267"/>
      </dsp:txXfrm>
    </dsp:sp>
    <dsp:sp modelId="{3069148D-8D60-4857-B0E9-BB9610A8EE3B}">
      <dsp:nvSpPr>
        <dsp:cNvPr id="0" name=""/>
        <dsp:cNvSpPr/>
      </dsp:nvSpPr>
      <dsp:spPr>
        <a:xfrm>
          <a:off x="3404594" y="589864"/>
          <a:ext cx="2213420" cy="1611741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cap="none" spc="0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Освоено инвестиций </a:t>
          </a:r>
          <a:r>
            <a:rPr lang="ru-RU" sz="1900" b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8,7 млрд. руб.</a:t>
          </a:r>
          <a:endParaRPr lang="ru-RU" sz="19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728742" y="825898"/>
        <a:ext cx="1565124" cy="11396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E18367-9E01-49CE-B6CF-C003B2BD04EF}">
      <dsp:nvSpPr>
        <dsp:cNvPr id="0" name=""/>
        <dsp:cNvSpPr/>
      </dsp:nvSpPr>
      <dsp:spPr>
        <a:xfrm>
          <a:off x="118" y="596001"/>
          <a:ext cx="3089070" cy="123562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Строительство жилья</a:t>
          </a:r>
          <a:endParaRPr lang="ru-RU" sz="2200" b="1" kern="1200" dirty="0"/>
        </a:p>
      </dsp:txBody>
      <dsp:txXfrm>
        <a:off x="617932" y="596001"/>
        <a:ext cx="1853442" cy="1235628"/>
      </dsp:txXfrm>
    </dsp:sp>
    <dsp:sp modelId="{BD7C55D8-1FA1-459D-BA59-A248E5D95394}">
      <dsp:nvSpPr>
        <dsp:cNvPr id="0" name=""/>
        <dsp:cNvSpPr/>
      </dsp:nvSpPr>
      <dsp:spPr>
        <a:xfrm>
          <a:off x="2687610" y="701029"/>
          <a:ext cx="2872907" cy="102557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10,5 тыс. кв. м.</a:t>
          </a:r>
          <a:endParaRPr lang="ru-RU" sz="1800" b="1" kern="1200" dirty="0"/>
        </a:p>
      </dsp:txBody>
      <dsp:txXfrm>
        <a:off x="3200396" y="701029"/>
        <a:ext cx="1847336" cy="1025571"/>
      </dsp:txXfrm>
    </dsp:sp>
    <dsp:sp modelId="{06B6A69B-EDFE-4DC0-85AB-B458FB172F39}">
      <dsp:nvSpPr>
        <dsp:cNvPr id="0" name=""/>
        <dsp:cNvSpPr/>
      </dsp:nvSpPr>
      <dsp:spPr>
        <a:xfrm>
          <a:off x="5201567" y="701029"/>
          <a:ext cx="3313005" cy="102557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7,3 тыс. </a:t>
          </a:r>
          <a:r>
            <a:rPr lang="ru-RU" sz="1800" b="1" i="0" kern="1200" baseline="0" dirty="0" err="1" smtClean="0"/>
            <a:t>кв.м</a:t>
          </a:r>
          <a:r>
            <a:rPr lang="ru-RU" sz="1800" b="1" i="0" kern="1200" baseline="0" dirty="0" smtClean="0"/>
            <a:t>. </a:t>
          </a:r>
          <a:r>
            <a:rPr lang="ru-RU" sz="1800" b="1" i="0" kern="1200" baseline="0" dirty="0" smtClean="0"/>
            <a:t>для </a:t>
          </a:r>
          <a:r>
            <a:rPr lang="ru-RU" sz="1800" b="1" i="0" kern="1200" baseline="0" dirty="0" smtClean="0"/>
            <a:t>молодых</a:t>
          </a:r>
          <a:endParaRPr lang="ru-RU" sz="1800" b="1" i="0" kern="1200" baseline="0" dirty="0"/>
        </a:p>
      </dsp:txBody>
      <dsp:txXfrm>
        <a:off x="5714353" y="701029"/>
        <a:ext cx="2287434" cy="1025571"/>
      </dsp:txXfrm>
    </dsp:sp>
    <dsp:sp modelId="{B6591818-06FE-4714-A031-EA359FEEF289}">
      <dsp:nvSpPr>
        <dsp:cNvPr id="0" name=""/>
        <dsp:cNvSpPr/>
      </dsp:nvSpPr>
      <dsp:spPr>
        <a:xfrm>
          <a:off x="118" y="2004617"/>
          <a:ext cx="3089070" cy="123562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Обеспечено жильем</a:t>
          </a:r>
          <a:endParaRPr lang="ru-RU" sz="2200" b="1" kern="1200" dirty="0"/>
        </a:p>
      </dsp:txBody>
      <dsp:txXfrm>
        <a:off x="617932" y="2004617"/>
        <a:ext cx="1853442" cy="1235628"/>
      </dsp:txXfrm>
    </dsp:sp>
    <dsp:sp modelId="{1BB18384-BBFA-4689-AC8D-2DAC9E8DBE6E}">
      <dsp:nvSpPr>
        <dsp:cNvPr id="0" name=""/>
        <dsp:cNvSpPr/>
      </dsp:nvSpPr>
      <dsp:spPr>
        <a:xfrm>
          <a:off x="2687610" y="2109645"/>
          <a:ext cx="2563928" cy="102557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127 семей</a:t>
          </a:r>
          <a:endParaRPr lang="ru-RU" sz="1800" b="1" i="0" kern="1200" baseline="0" dirty="0"/>
        </a:p>
      </dsp:txBody>
      <dsp:txXfrm>
        <a:off x="3200396" y="2109645"/>
        <a:ext cx="1538357" cy="1025571"/>
      </dsp:txXfrm>
    </dsp:sp>
    <dsp:sp modelId="{C9129830-0DF9-462A-9494-36C1E3C7050E}">
      <dsp:nvSpPr>
        <dsp:cNvPr id="0" name=""/>
        <dsp:cNvSpPr/>
      </dsp:nvSpPr>
      <dsp:spPr>
        <a:xfrm>
          <a:off x="4897915" y="2106907"/>
          <a:ext cx="3313005" cy="102557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90 </a:t>
          </a:r>
          <a:r>
            <a:rPr lang="ru-RU" sz="1800" b="1" i="0" kern="1200" baseline="0" dirty="0" smtClean="0"/>
            <a:t>молодым</a:t>
          </a:r>
          <a:endParaRPr lang="ru-RU" sz="1800" b="1" i="0" kern="1200" baseline="0" dirty="0"/>
        </a:p>
      </dsp:txBody>
      <dsp:txXfrm>
        <a:off x="5410701" y="2106907"/>
        <a:ext cx="2287434" cy="1025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Круговой процесс"/>
  <dgm:desc val="Используется для отображения последовательных этапов процесса. Ограничен одиннадцатью фигурами уровня 1 с неограниченным числом фигур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r">
              <a:defRPr sz="1200"/>
            </a:lvl1pPr>
          </a:lstStyle>
          <a:p>
            <a:fld id="{43362BFC-9337-4330-97C4-CC2F875D752E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r">
              <a:defRPr sz="1200"/>
            </a:lvl1pPr>
          </a:lstStyle>
          <a:p>
            <a:fld id="{A966F4FC-1615-4BEA-A7EB-5F20A578A5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756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r">
              <a:defRPr sz="1200"/>
            </a:lvl1pPr>
          </a:lstStyle>
          <a:p>
            <a:fld id="{F318F06E-3073-4F44-A044-32AD0CF80BCA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307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7" tIns="45719" rIns="91437" bIns="4571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37" tIns="45719" rIns="91437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r">
              <a:defRPr sz="1200"/>
            </a:lvl1pPr>
          </a:lstStyle>
          <a:p>
            <a:fld id="{BC7B7001-4DEC-48E4-BF4B-AE60372BCE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575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019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019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3900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1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698750" y="509588"/>
            <a:ext cx="4530725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B3C827-BC89-4BCB-8D4F-6DB5C3C925DE}" type="slidenum">
              <a:rPr smtClean="0"/>
              <a:pPr>
                <a:defRPr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2B641-0071-41F4-A688-CA6BE061FDA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52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591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2B641-0071-41F4-A688-CA6BE061FDA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524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591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gradFill flip="none" rotWithShape="1">
          <a:gsLst>
            <a:gs pos="0">
              <a:schemeClr val="bg1"/>
            </a:gs>
            <a:gs pos="50000">
              <a:schemeClr val="accent1">
                <a:lumMod val="60000"/>
                <a:lumOff val="40000"/>
              </a:schemeClr>
            </a:gs>
            <a:gs pos="100000">
              <a:srgbClr val="FDEA7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14300"/>
            <a:ext cx="7772400" cy="9882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E8A57-AE73-43E4-8E55-48722B1D716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A4292-2B49-4AFE-9C15-3B9C7A1C1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15.jpeg"/><Relationship Id="rId10" Type="http://schemas.openxmlformats.org/officeDocument/2006/relationships/chart" Target="../charts/chart1.xml"/><Relationship Id="rId4" Type="http://schemas.openxmlformats.org/officeDocument/2006/relationships/image" Target="../media/image14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4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5.jpeg"/><Relationship Id="rId7" Type="http://schemas.openxmlformats.org/officeDocument/2006/relationships/diagramData" Target="../diagrams/data3.xm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11" Type="http://schemas.microsoft.com/office/2007/relationships/diagramDrawing" Target="../diagrams/drawing3.xml"/><Relationship Id="rId5" Type="http://schemas.openxmlformats.org/officeDocument/2006/relationships/image" Target="../media/image27.jpeg"/><Relationship Id="rId10" Type="http://schemas.openxmlformats.org/officeDocument/2006/relationships/diagramColors" Target="../diagrams/colors3.xml"/><Relationship Id="rId4" Type="http://schemas.openxmlformats.org/officeDocument/2006/relationships/image" Target="../media/image26.jpeg"/><Relationship Id="rId9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11" Type="http://schemas.openxmlformats.org/officeDocument/2006/relationships/diagramColors" Target="../diagrams/colors4.xml"/><Relationship Id="rId5" Type="http://schemas.openxmlformats.org/officeDocument/2006/relationships/image" Target="../media/image35.jpeg"/><Relationship Id="rId10" Type="http://schemas.openxmlformats.org/officeDocument/2006/relationships/diagramQuickStyle" Target="../diagrams/quickStyle4.xml"/><Relationship Id="rId4" Type="http://schemas.openxmlformats.org/officeDocument/2006/relationships/image" Target="../media/image34.jpeg"/><Relationship Id="rId9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:\фото\2015\Куйбышев Барабинк 19 июля 2015\DSC_01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271605"/>
            <a:ext cx="3049137" cy="156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ои документы\Мои рисунки\маслянино\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6392"/>
            <a:ext cx="3275856" cy="221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и документы\Мои рисунки\маслянино\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052" y="69403"/>
            <a:ext cx="2982620" cy="184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D:\Мои документы\Мои рисунки\доронинское\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104" y="3176178"/>
            <a:ext cx="2980568" cy="190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_uds\Мои документы\Мои рисунки\Новый год\IMG_2455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605"/>
            <a:ext cx="3216104" cy="156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_uds\Мои документы\Мои рисунки\pticefabrik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672" y="3273829"/>
            <a:ext cx="2936633" cy="162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4875625"/>
            <a:ext cx="9144000" cy="267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Докладчик: Пронькин Василий Андреевич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2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-36512" y="1839589"/>
            <a:ext cx="9180511" cy="15631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  <a:scene3d>
              <a:camera prst="obliqueBottomRight"/>
              <a:lightRig rig="threePt" dir="t"/>
            </a:scene3d>
            <a:sp3d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/>
              <a:t>Агропромышленный комплекс Новосибирской области в 2015 году  </a:t>
            </a:r>
            <a:endParaRPr lang="en-US" sz="2400" b="1" dirty="0" smtClean="0"/>
          </a:p>
          <a:p>
            <a:pPr algn="ctr">
              <a:spcBef>
                <a:spcPct val="0"/>
              </a:spcBef>
            </a:pPr>
            <a:r>
              <a:rPr lang="ru-RU" sz="2400" b="1" dirty="0" smtClean="0"/>
              <a:t>задачи </a:t>
            </a:r>
            <a:r>
              <a:rPr lang="ru-RU" sz="2400" b="1" dirty="0" smtClean="0"/>
              <a:t>на 2016 год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278061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:\фото\2015\Куйбышев Барабинк 19 июля 2015\DSC_01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271605"/>
            <a:ext cx="3049137" cy="151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ои документы\Мои рисунки\маслянино\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6392"/>
            <a:ext cx="3275856" cy="221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и документы\Мои рисунки\маслянино\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052" y="69403"/>
            <a:ext cx="2982620" cy="184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D:\Мои документы\Мои рисунки\доронинское\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104" y="3176178"/>
            <a:ext cx="2980568" cy="190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_uds\Мои документы\Мои рисунки\Новый год\IMG_2455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605"/>
            <a:ext cx="3216104" cy="156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_uds\Мои документы\Мои рисунки\pticefabrik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672" y="3273829"/>
            <a:ext cx="2936633" cy="162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4875625"/>
            <a:ext cx="9144000" cy="267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Докладчик: Пронькин Василий Андреевич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2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0" y="1761661"/>
            <a:ext cx="9180512" cy="15924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  <a:scene3d>
              <a:camera prst="obliqueBottomRight"/>
              <a:lightRig rig="threePt" dir="t"/>
            </a:scene3d>
            <a:sp3d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/>
              <a:t>Благодарю за внимание!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288198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D:\UserData\asaa\Рабочий стол\Рисунок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5058"/>
            <a:ext cx="9144000" cy="476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2910" y="1131590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Производство сельскохозяйственной продукции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2464593"/>
            <a:ext cx="4429156" cy="3750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всех категориях хозяйств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2946799"/>
            <a:ext cx="4429156" cy="3750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сельскохозяйственных организациях и КФХ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978" y="2450029"/>
            <a:ext cx="1928826" cy="3750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669,0 тыс.т.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23106" y="2893221"/>
            <a:ext cx="1928826" cy="3750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516,0 тыс.т.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24070" y="3375427"/>
            <a:ext cx="4429156" cy="375050"/>
          </a:xfrm>
          <a:prstGeom prst="rect">
            <a:avLst/>
          </a:prstGeom>
          <a:solidFill>
            <a:srgbClr val="FFFF8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всех категориях хозяйств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24070" y="3804055"/>
            <a:ext cx="4429156" cy="375050"/>
          </a:xfrm>
          <a:prstGeom prst="rect">
            <a:avLst/>
          </a:prstGeom>
          <a:solidFill>
            <a:srgbClr val="FFFF8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сельскохозяйственных организациях и КФХ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61634" y="3366004"/>
            <a:ext cx="1919302" cy="375050"/>
          </a:xfrm>
          <a:prstGeom prst="rect">
            <a:avLst/>
          </a:prstGeom>
          <a:solidFill>
            <a:srgbClr val="FFFF8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9,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тыс.т.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86578" y="3804055"/>
            <a:ext cx="1919302" cy="375050"/>
          </a:xfrm>
          <a:prstGeom prst="rect">
            <a:avLst/>
          </a:prstGeom>
          <a:solidFill>
            <a:srgbClr val="FFFF8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167,0 тыс.т.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4232683"/>
            <a:ext cx="4429156" cy="375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всех категориях хозяйств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14546" y="4661311"/>
            <a:ext cx="4429156" cy="375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сельскохозяйственных организациях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86578" y="4232683"/>
            <a:ext cx="1928826" cy="375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1 270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млн.шт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61634" y="4675578"/>
            <a:ext cx="1928826" cy="375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1 178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млн.шт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6" descr="milk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469953"/>
            <a:ext cx="1143008" cy="761206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428597" y="2642694"/>
            <a:ext cx="1364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Левая фигурная скобка 20"/>
          <p:cNvSpPr/>
          <p:nvPr/>
        </p:nvSpPr>
        <p:spPr>
          <a:xfrm>
            <a:off x="1928794" y="2571750"/>
            <a:ext cx="142876" cy="642942"/>
          </a:xfrm>
          <a:prstGeom prst="lef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1928794" y="3482585"/>
            <a:ext cx="142876" cy="642942"/>
          </a:xfrm>
          <a:prstGeom prst="lef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Левая фигурная скобка 22"/>
          <p:cNvSpPr/>
          <p:nvPr/>
        </p:nvSpPr>
        <p:spPr>
          <a:xfrm>
            <a:off x="1928794" y="4339841"/>
            <a:ext cx="142876" cy="642942"/>
          </a:xfrm>
          <a:prstGeom prst="lef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539326" y="321453"/>
            <a:ext cx="5751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201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года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14546" y="1553758"/>
            <a:ext cx="4429156" cy="375050"/>
          </a:xfrm>
          <a:prstGeom prst="rect">
            <a:avLst/>
          </a:prstGeom>
          <a:solidFill>
            <a:srgbClr val="FFFFD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 всех категориях хозяйств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15140" y="1553758"/>
            <a:ext cx="1928826" cy="375050"/>
          </a:xfrm>
          <a:prstGeom prst="rect">
            <a:avLst/>
          </a:prstGeom>
          <a:solidFill>
            <a:srgbClr val="FFFFD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2 200 тыс.т.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Рисунок 42" descr="DSCN01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3392793"/>
            <a:ext cx="1143000" cy="750099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44" name="TextBox 43"/>
          <p:cNvSpPr txBox="1"/>
          <p:nvPr/>
        </p:nvSpPr>
        <p:spPr>
          <a:xfrm>
            <a:off x="571473" y="3553529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Мясо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214546" y="1982386"/>
            <a:ext cx="4429156" cy="375050"/>
          </a:xfrm>
          <a:prstGeom prst="rect">
            <a:avLst/>
          </a:prstGeom>
          <a:solidFill>
            <a:srgbClr val="FFFFD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сельскохозяйственных организациях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723106" y="1982386"/>
            <a:ext cx="1928826" cy="375050"/>
          </a:xfrm>
          <a:prstGeom prst="rect">
            <a:avLst/>
          </a:prstGeom>
          <a:solidFill>
            <a:srgbClr val="FFFFD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566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тыс.т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Левая фигурная скобка 46"/>
          <p:cNvSpPr/>
          <p:nvPr/>
        </p:nvSpPr>
        <p:spPr>
          <a:xfrm>
            <a:off x="1928794" y="1607337"/>
            <a:ext cx="142876" cy="642942"/>
          </a:xfrm>
          <a:prstGeom prst="lef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 descr="Изображение 7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7271" y="1607337"/>
            <a:ext cx="1143008" cy="723292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50" name="TextBox 49"/>
          <p:cNvSpPr txBox="1"/>
          <p:nvPr/>
        </p:nvSpPr>
        <p:spPr>
          <a:xfrm>
            <a:off x="568710" y="1607337"/>
            <a:ext cx="1074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Зерно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Рисунок 33" descr="16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4286262"/>
            <a:ext cx="1143008" cy="681347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35" name="TextBox 34"/>
          <p:cNvSpPr txBox="1"/>
          <p:nvPr/>
        </p:nvSpPr>
        <p:spPr>
          <a:xfrm>
            <a:off x="571473" y="4393419"/>
            <a:ext cx="966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Яйца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7676" y="803659"/>
            <a:ext cx="528641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Валовая продукция с/х-ва </a:t>
            </a:r>
            <a:b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429090" y="803659"/>
            <a:ext cx="244827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90,0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млрд.руб.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965371" y="812083"/>
            <a:ext cx="1071570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Индекс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41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529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 animBg="1"/>
      <p:bldP spid="22" grpId="0" animBg="1"/>
      <p:bldP spid="23" grpId="0" animBg="1"/>
      <p:bldP spid="28" grpId="0"/>
      <p:bldP spid="29" grpId="0" animBg="1"/>
      <p:bldP spid="31" grpId="0" animBg="1"/>
      <p:bldP spid="44" grpId="0"/>
      <p:bldP spid="45" grpId="0" animBg="1"/>
      <p:bldP spid="46" grpId="0" animBg="1"/>
      <p:bldP spid="47" grpId="0" animBg="1"/>
      <p:bldP spid="50" grpId="0"/>
      <p:bldP spid="35" grpId="0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_uds\Мои документы\Мои рисунки\0\menu_uni_photos_menu_f_fg_27_aIMG_27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64331"/>
            <a:ext cx="3419872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_uds\Мои документы\Мои рисунки\0\bWloYXZ4Yy5ydS9maWxlcy9pbWcvZXZlbnQvc3lrdF9obG9ib3phdm9kLzI3LmpwZw==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2571751"/>
            <a:ext cx="38627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_uds\Мои документы\Мои рисунки\0\2275679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300" y="363627"/>
            <a:ext cx="3307659" cy="2208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92753" y="1252681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38859" y="-4176"/>
            <a:ext cx="9175751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2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DSCN023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10006" y="380387"/>
            <a:ext cx="3308169" cy="2191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Documents and Settings\a_uds\Мои документы\Мои рисунки\0\1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46" y="2564331"/>
            <a:ext cx="290806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_uds\Мои документы\Мои рисунки\0\380419_138633875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388"/>
            <a:ext cx="2921816" cy="219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1831" y="444609"/>
            <a:ext cx="7826106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Объём отгруженных товаров собственного производства, выполненных работ и услуг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предприятиями </a:t>
            </a:r>
            <a:r>
              <a:rPr lang="ru-RU" sz="1600" b="1" dirty="0"/>
              <a:t>пищевой и перерабатывающей промышленности, </a:t>
            </a:r>
            <a:endParaRPr lang="ru-RU" sz="1600" b="1" dirty="0" smtClean="0"/>
          </a:p>
          <a:p>
            <a:pPr algn="ctr"/>
            <a:r>
              <a:rPr lang="ru-RU" sz="1600" b="1" dirty="0" err="1" smtClean="0"/>
              <a:t>млрд.руб</a:t>
            </a:r>
            <a:r>
              <a:rPr lang="ru-RU" sz="1600" b="1" dirty="0"/>
              <a:t>.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964197018"/>
              </p:ext>
            </p:extLst>
          </p:nvPr>
        </p:nvGraphicFramePr>
        <p:xfrm>
          <a:off x="502450" y="1347614"/>
          <a:ext cx="8185336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4549016" y="3491885"/>
            <a:ext cx="531225" cy="34977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5740733" y="3502815"/>
            <a:ext cx="531225" cy="34977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3419872" y="3466475"/>
            <a:ext cx="531225" cy="34977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</a:t>
            </a: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415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2" grpId="0">
        <p:bldAsOne/>
      </p:bldGraphic>
      <p:bldP spid="14" grpId="0"/>
      <p:bldP spid="15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n\Pictures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14" y="-20539"/>
            <a:ext cx="9148714" cy="517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496" y="483518"/>
            <a:ext cx="9093772" cy="3231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500" b="1" dirty="0"/>
              <a:t>Материально - техническая база по хранению, подработке и переработке зерна в Новосибирской области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60215" y="3629623"/>
            <a:ext cx="4956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chemeClr val="tx2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Баган</a:t>
            </a:r>
            <a:endParaRPr lang="ru-RU" sz="1000" b="1" dirty="0">
              <a:solidFill>
                <a:schemeClr val="tx2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Den\Pictures\Без имени-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73" y="3363838"/>
            <a:ext cx="402479" cy="30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23444"/>
            <a:ext cx="4016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821137" y="4027412"/>
            <a:ext cx="8451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err="1" smtClean="0">
                <a:solidFill>
                  <a:schemeClr val="tx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Кирзинское</a:t>
            </a:r>
            <a:endParaRPr lang="ru-RU" sz="1000" b="1" dirty="0">
              <a:solidFill>
                <a:schemeClr val="tx2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059038"/>
            <a:ext cx="4016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832797" y="3321130"/>
            <a:ext cx="12698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chemeClr val="tx2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Мелькомбинат №1</a:t>
            </a:r>
            <a:endParaRPr lang="ru-RU" sz="1000" b="1" dirty="0">
              <a:solidFill>
                <a:schemeClr val="tx2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572930"/>
            <a:ext cx="427546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Дополнительно более 100 рабочих мест 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-20538"/>
            <a:ext cx="9175751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3" y="25576"/>
            <a:ext cx="447691" cy="32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низ 2"/>
          <p:cNvSpPr/>
          <p:nvPr/>
        </p:nvSpPr>
        <p:spPr>
          <a:xfrm rot="20674834">
            <a:off x="1903302" y="2574830"/>
            <a:ext cx="233140" cy="771906"/>
          </a:xfrm>
          <a:prstGeom prst="downArrow">
            <a:avLst>
              <a:gd name="adj1" fmla="val 36604"/>
              <a:gd name="adj2" fmla="val 8469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20674834">
            <a:off x="5682768" y="2977884"/>
            <a:ext cx="233252" cy="771906"/>
          </a:xfrm>
          <a:prstGeom prst="downArrow">
            <a:avLst>
              <a:gd name="adj1" fmla="val 36604"/>
              <a:gd name="adj2" fmla="val 8469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20674834">
            <a:off x="6933934" y="2424517"/>
            <a:ext cx="228810" cy="771906"/>
          </a:xfrm>
          <a:prstGeom prst="downArrow">
            <a:avLst>
              <a:gd name="adj1" fmla="val 36604"/>
              <a:gd name="adj2" fmla="val 8469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72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6" presetClass="emph" presetSubtype="0" repeatCount="5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4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4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5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4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0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4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42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1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8" grpId="0" animBg="1"/>
      <p:bldP spid="3" grpId="0" animBg="1"/>
      <p:bldP spid="3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_uds\Мои документы\Мои рисунки\фон омс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" y="379679"/>
            <a:ext cx="9151987" cy="476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451687"/>
            <a:ext cx="2636571" cy="895927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2"/>
                </a:solidFill>
              </a:rPr>
              <a:t>Господдержка малых форм хозяйствования 2013-2015 гг.</a:t>
            </a:r>
            <a:endParaRPr lang="ru-RU" sz="1800" b="1" dirty="0">
              <a:solidFill>
                <a:schemeClr val="tx2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27872359"/>
              </p:ext>
            </p:extLst>
          </p:nvPr>
        </p:nvGraphicFramePr>
        <p:xfrm>
          <a:off x="1527696" y="13733"/>
          <a:ext cx="802940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085659632"/>
              </p:ext>
            </p:extLst>
          </p:nvPr>
        </p:nvGraphicFramePr>
        <p:xfrm>
          <a:off x="62569" y="1337582"/>
          <a:ext cx="8928992" cy="3480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640363" y="2199134"/>
            <a:ext cx="113769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10</a:t>
            </a:r>
          </a:p>
          <a:p>
            <a:pPr algn="ctr"/>
            <a:r>
              <a:rPr lang="ru-RU" sz="2400" dirty="0" smtClean="0"/>
              <a:t>51,9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4067944" y="2177363"/>
            <a:ext cx="12241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15</a:t>
            </a:r>
          </a:p>
          <a:p>
            <a:pPr algn="ctr"/>
            <a:r>
              <a:rPr lang="ru-RU" sz="2400" dirty="0" smtClean="0"/>
              <a:t>53,6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020272" y="2177363"/>
            <a:ext cx="115619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41</a:t>
            </a:r>
          </a:p>
          <a:p>
            <a:pPr algn="ctr"/>
            <a:r>
              <a:rPr lang="ru-RU" sz="2400" dirty="0" smtClean="0"/>
              <a:t>186,2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669324" y="3900993"/>
            <a:ext cx="124016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22</a:t>
            </a:r>
          </a:p>
          <a:p>
            <a:pPr algn="ctr"/>
            <a:r>
              <a:rPr lang="ru-RU" sz="2400" dirty="0" smtClean="0"/>
              <a:t>24,7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4107526" y="3900993"/>
            <a:ext cx="1144972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23</a:t>
            </a:r>
          </a:p>
          <a:p>
            <a:pPr algn="ctr"/>
            <a:r>
              <a:rPr lang="ru-RU" sz="2400" dirty="0" smtClean="0"/>
              <a:t>29,7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7088334" y="3920681"/>
            <a:ext cx="1073752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86</a:t>
            </a:r>
          </a:p>
          <a:p>
            <a:pPr algn="ctr"/>
            <a:r>
              <a:rPr lang="ru-RU" sz="2400" dirty="0" smtClean="0"/>
              <a:t>112,5</a:t>
            </a:r>
            <a:endParaRPr lang="ru-RU" sz="24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-12955" y="1"/>
            <a:ext cx="9175751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66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5508104" y="2198379"/>
            <a:ext cx="1224136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16</a:t>
            </a:r>
          </a:p>
          <a:p>
            <a:pPr algn="ctr"/>
            <a:r>
              <a:rPr lang="ru-RU" sz="2400" dirty="0" smtClean="0"/>
              <a:t>80,7</a:t>
            </a:r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179512" y="2571750"/>
            <a:ext cx="8496944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580112" y="3900993"/>
            <a:ext cx="1224136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41</a:t>
            </a:r>
          </a:p>
          <a:p>
            <a:pPr algn="ctr"/>
            <a:r>
              <a:rPr lang="ru-RU" sz="2400" dirty="0" smtClean="0"/>
              <a:t>58,1</a:t>
            </a:r>
            <a:endParaRPr lang="ru-RU" sz="2400" dirty="0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291468" y="4299942"/>
            <a:ext cx="8456996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49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Мои документы\Мои рисунки\маслянино\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2767564"/>
            <a:ext cx="4576763" cy="241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Мои документы\Мои рисунки\маслянино 2015\p19qt83k661rf168g9na98m1vh8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2790"/>
            <a:ext cx="4644008" cy="243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Мои документы\Мои рисунки\татарка 2015\p1a3de3d8s8qreb5k8v1asa11ss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361095"/>
            <a:ext cx="4557547" cy="281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_uds\Мои документы\Мои рисунки\русское поле\руспол1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42" y="375031"/>
            <a:ext cx="4593042" cy="239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0663" y="350761"/>
            <a:ext cx="5684761" cy="584775"/>
          </a:xfrm>
          <a:prstGeom prst="rect">
            <a:avLst/>
          </a:prstGeom>
          <a:solidFill>
            <a:schemeClr val="bg1">
              <a:lumMod val="85000"/>
              <a:alpha val="87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Инвестиционная деятельность</a:t>
            </a:r>
            <a:endParaRPr lang="ru-RU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034731703"/>
              </p:ext>
            </p:extLst>
          </p:nvPr>
        </p:nvGraphicFramePr>
        <p:xfrm>
          <a:off x="1" y="1059582"/>
          <a:ext cx="5760640" cy="3003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Блок-схема: документ 10"/>
          <p:cNvSpPr/>
          <p:nvPr/>
        </p:nvSpPr>
        <p:spPr>
          <a:xfrm>
            <a:off x="3851920" y="2859782"/>
            <a:ext cx="5328594" cy="2388826"/>
          </a:xfrm>
          <a:prstGeom prst="flowChartDocument">
            <a:avLst/>
          </a:prstGeom>
          <a:solidFill>
            <a:schemeClr val="tx1">
              <a:lumMod val="50000"/>
              <a:lumOff val="50000"/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Реализуемые проекты в </a:t>
            </a:r>
            <a:r>
              <a:rPr lang="ru-RU" sz="1400" b="1" dirty="0" smtClean="0">
                <a:solidFill>
                  <a:srgbClr val="FFFF00"/>
                </a:solidFill>
              </a:rPr>
              <a:t>2016 год</a:t>
            </a:r>
            <a:r>
              <a:rPr lang="ru-RU" sz="1400" b="1" dirty="0">
                <a:solidFill>
                  <a:srgbClr val="FFFF00"/>
                </a:solidFill>
              </a:rPr>
              <a:t>у</a:t>
            </a:r>
            <a:r>
              <a:rPr lang="ru-RU" sz="1400" b="1" dirty="0" smtClean="0">
                <a:solidFill>
                  <a:srgbClr val="FFFF00"/>
                </a:solidFill>
              </a:rPr>
              <a:t>: </a:t>
            </a:r>
            <a:endParaRPr lang="en-US" sz="1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ООО тепличный комбинат «</a:t>
            </a:r>
            <a:r>
              <a:rPr lang="ru-RU" sz="1400" b="1" dirty="0" err="1">
                <a:solidFill>
                  <a:schemeClr val="bg1"/>
                </a:solidFill>
              </a:rPr>
              <a:t>Толмачевский</a:t>
            </a:r>
            <a:r>
              <a:rPr lang="ru-RU" sz="1400" b="1" dirty="0">
                <a:solidFill>
                  <a:schemeClr val="bg1"/>
                </a:solidFill>
              </a:rPr>
              <a:t>»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 smtClean="0"/>
              <a:t>Строительство </a:t>
            </a:r>
            <a:r>
              <a:rPr lang="ru-RU" sz="1400" b="1" dirty="0" smtClean="0">
                <a:solidFill>
                  <a:srgbClr val="FFFF00"/>
                </a:solidFill>
              </a:rPr>
              <a:t>тепличного </a:t>
            </a:r>
            <a:r>
              <a:rPr lang="ru-RU" sz="1400" b="1" dirty="0">
                <a:solidFill>
                  <a:srgbClr val="FFFF00"/>
                </a:solidFill>
              </a:rPr>
              <a:t>комплекса </a:t>
            </a:r>
            <a:r>
              <a:rPr lang="ru-RU" sz="1400" b="1" dirty="0" smtClean="0"/>
              <a:t>, </a:t>
            </a:r>
            <a:endParaRPr lang="en-US" sz="1400" b="1" dirty="0" smtClean="0"/>
          </a:p>
          <a:p>
            <a:pPr algn="ctr"/>
            <a:r>
              <a:rPr lang="ru-RU" sz="1400" b="1" dirty="0" smtClean="0"/>
              <a:t>ООО </a:t>
            </a:r>
            <a:r>
              <a:rPr lang="ru-RU" sz="1400" b="1" dirty="0"/>
              <a:t>«</a:t>
            </a:r>
            <a:r>
              <a:rPr lang="ru-RU" sz="1400" b="1" dirty="0" err="1"/>
              <a:t>РусАгроМаркет</a:t>
            </a:r>
            <a:r>
              <a:rPr lang="ru-RU" sz="1400" b="1" dirty="0"/>
              <a:t>-Новосибирск</a:t>
            </a:r>
            <a:r>
              <a:rPr lang="ru-RU" sz="1400" b="1" dirty="0" smtClean="0"/>
              <a:t>»</a:t>
            </a:r>
          </a:p>
          <a:p>
            <a:pPr algn="ctr"/>
            <a:r>
              <a:rPr lang="ru-RU" sz="1400" b="1" dirty="0" smtClean="0"/>
              <a:t>Создание </a:t>
            </a:r>
            <a:r>
              <a:rPr lang="ru-RU" sz="1400" b="1" dirty="0">
                <a:solidFill>
                  <a:srgbClr val="FFFF00"/>
                </a:solidFill>
              </a:rPr>
              <a:t>оптово-распределительного центра</a:t>
            </a:r>
            <a:r>
              <a:rPr lang="ru-RU" sz="1400" b="1" dirty="0"/>
              <a:t>, </a:t>
            </a:r>
            <a:endParaRPr lang="en-US" sz="1400" b="1" dirty="0" smtClean="0"/>
          </a:p>
          <a:p>
            <a:pPr algn="ctr"/>
            <a:r>
              <a:rPr lang="ru-RU" sz="1400" b="1" dirty="0" smtClean="0"/>
              <a:t>ОАО </a:t>
            </a:r>
            <a:r>
              <a:rPr lang="ru-RU" sz="1400" b="1" dirty="0"/>
              <a:t>«Кудряшовское</a:t>
            </a:r>
            <a:r>
              <a:rPr lang="ru-RU" sz="1400" b="1" dirty="0" smtClean="0"/>
              <a:t>»</a:t>
            </a:r>
          </a:p>
          <a:p>
            <a:pPr algn="ctr"/>
            <a:r>
              <a:rPr lang="ru-RU" sz="1400" b="1" dirty="0" smtClean="0"/>
              <a:t>Строительство </a:t>
            </a:r>
            <a:r>
              <a:rPr lang="ru-RU" sz="1400" b="1" dirty="0">
                <a:solidFill>
                  <a:srgbClr val="FFFF00"/>
                </a:solidFill>
              </a:rPr>
              <a:t>третьей очереди </a:t>
            </a:r>
            <a:r>
              <a:rPr lang="ru-RU" sz="1400" b="1" dirty="0" err="1">
                <a:solidFill>
                  <a:srgbClr val="FFFF00"/>
                </a:solidFill>
              </a:rPr>
              <a:t>свинокомплекса</a:t>
            </a:r>
            <a:r>
              <a:rPr lang="ru-RU" sz="1400" b="1" dirty="0"/>
              <a:t>, </a:t>
            </a:r>
            <a:endParaRPr lang="en-US" sz="1400" b="1" dirty="0" smtClean="0"/>
          </a:p>
          <a:p>
            <a:pPr algn="ctr"/>
            <a:r>
              <a:rPr lang="ru-RU" sz="1400" b="1" dirty="0" smtClean="0"/>
              <a:t>ООО </a:t>
            </a:r>
            <a:r>
              <a:rPr lang="ru-RU" sz="1400" b="1" dirty="0"/>
              <a:t>«Инд- Сибирь</a:t>
            </a:r>
            <a:r>
              <a:rPr lang="ru-RU" sz="1400" b="1" dirty="0" smtClean="0"/>
              <a:t>»</a:t>
            </a:r>
            <a:endParaRPr lang="en-US" sz="1400" b="1" dirty="0" smtClean="0"/>
          </a:p>
          <a:p>
            <a:pPr algn="ctr"/>
            <a:r>
              <a:rPr lang="ru-RU" sz="1400" b="1" dirty="0"/>
              <a:t>С</a:t>
            </a:r>
            <a:r>
              <a:rPr lang="ru-RU" sz="1400" b="1" dirty="0" smtClean="0"/>
              <a:t>троительство </a:t>
            </a:r>
            <a:r>
              <a:rPr lang="ru-RU" sz="1400" b="1" dirty="0" err="1">
                <a:solidFill>
                  <a:srgbClr val="FFFF00"/>
                </a:solidFill>
              </a:rPr>
              <a:t>птицекомплекса</a:t>
            </a:r>
            <a:r>
              <a:rPr lang="ru-RU" sz="1400" b="1" dirty="0">
                <a:solidFill>
                  <a:srgbClr val="FFFF00"/>
                </a:solidFill>
              </a:rPr>
              <a:t> по производству мяса индейки</a:t>
            </a:r>
            <a:endParaRPr lang="ru-RU" sz="1400" b="1" dirty="0" smtClean="0">
              <a:solidFill>
                <a:srgbClr val="FFFF0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609795" y="1077666"/>
            <a:ext cx="3529443" cy="158475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План инвестиционной деятельности на 2016 год</a:t>
            </a:r>
            <a:endParaRPr lang="ru-RU" dirty="0"/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 млрд. руб.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3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207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9" grpId="0">
        <p:bldAsOne/>
      </p:bldGraphic>
      <p:bldP spid="11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Marina\Pictures\UkazGomselmas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917192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Прямоугольник 64"/>
          <p:cNvSpPr/>
          <p:nvPr/>
        </p:nvSpPr>
        <p:spPr>
          <a:xfrm>
            <a:off x="-12955" y="1"/>
            <a:ext cx="9175751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66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42571" y="431134"/>
            <a:ext cx="6264695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Заключение Правительством Новосибирской области соглашений о сотрудничестве с ведущими заводами</a:t>
            </a:r>
          </a:p>
        </p:txBody>
      </p:sp>
      <p:pic>
        <p:nvPicPr>
          <p:cNvPr id="2052" name="Picture 4" descr="C:\Users\Marina\Pictures\Saved Pictures\p19udgr02o10pjqq161h0lhbl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2" y="1244815"/>
            <a:ext cx="3960127" cy="3009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Marina\Pictures\Saved Pictures\p19udgr02o1e9f1eekijolgn0t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328" y="1707654"/>
            <a:ext cx="3862091" cy="2935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07504" y="3881690"/>
            <a:ext cx="244913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dirty="0"/>
              <a:t>ЗАО СП «</a:t>
            </a:r>
            <a:r>
              <a:rPr lang="ru-RU" sz="1600" dirty="0" err="1"/>
              <a:t>Брянсксельмаш</a:t>
            </a:r>
            <a:r>
              <a:rPr lang="ru-RU" sz="1600" dirty="0"/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02309" y="4220244"/>
            <a:ext cx="3708131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dirty="0"/>
              <a:t>ЗАО «Петербургский тракторный завод»</a:t>
            </a:r>
          </a:p>
        </p:txBody>
      </p:sp>
      <p:pic>
        <p:nvPicPr>
          <p:cNvPr id="2050" name="Picture 2" descr="C:\Users\Marina\Pictures\Saved Pictures\75446118515016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092" y="1170945"/>
            <a:ext cx="3419871" cy="2735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5754172" y="3507854"/>
            <a:ext cx="3242554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dirty="0"/>
              <a:t>ОАО «Минский тракторный завод»</a:t>
            </a:r>
          </a:p>
        </p:txBody>
      </p:sp>
    </p:spTree>
    <p:extLst>
      <p:ext uri="{BB962C8B-B14F-4D97-AF65-F5344CB8AC3E}">
        <p14:creationId xmlns:p14="http://schemas.microsoft.com/office/powerpoint/2010/main" val="34963584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8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ои документы\Мои рисунки\Дороги\x400_upload_files_image_postroennye_doma_sots_dom_5b_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666" y="0"/>
            <a:ext cx="4890227" cy="3003797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6" name="Picture 3" descr="d:\Мои документы\срс\фото\2013 фото\фото жильё 2013\Доволенский Фото. Ввод индив. дом.в 2013 год\Граждане 2013\11. Щербакова Г.А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9"/>
          <a:stretch>
            <a:fillRect/>
          </a:stretch>
        </p:blipFill>
        <p:spPr bwMode="auto">
          <a:xfrm>
            <a:off x="4497698" y="2795128"/>
            <a:ext cx="4639195" cy="2379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 descr="d:\Мои документы\срс\фото\2013 фото\фото жильё 2013\Черепановский\Молодые специалисты молодые семьи\1 Бахман Александр Александрович.jpg"/>
          <p:cNvPicPr>
            <a:picLocks noChangeAspect="1" noChangeArrowheads="1"/>
          </p:cNvPicPr>
          <p:nvPr/>
        </p:nvPicPr>
        <p:blipFill rotWithShape="1">
          <a:blip r:embed="rId5"/>
          <a:srcRect l="7331"/>
          <a:stretch/>
        </p:blipFill>
        <p:spPr bwMode="auto">
          <a:xfrm>
            <a:off x="-9127" y="385888"/>
            <a:ext cx="4509171" cy="2384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7" name="Picture 4" descr="d:\Мои документы\срс\фото\2013 фото\газ\Искитим\Изображение 0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9" y="2770198"/>
            <a:ext cx="4509172" cy="23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0" y="0"/>
            <a:ext cx="9144000" cy="375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Министерство сельского хозяйства Новосибирской области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4763" y="1"/>
            <a:ext cx="9144001" cy="37504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2" name="Схема 31"/>
          <p:cNvGraphicFramePr/>
          <p:nvPr>
            <p:extLst>
              <p:ext uri="{D42A27DB-BD31-4B8C-83A1-F6EECF244321}">
                <p14:modId xmlns:p14="http://schemas.microsoft.com/office/powerpoint/2010/main" val="2694653978"/>
              </p:ext>
            </p:extLst>
          </p:nvPr>
        </p:nvGraphicFramePr>
        <p:xfrm>
          <a:off x="314654" y="1779662"/>
          <a:ext cx="8514692" cy="3836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395638" y="379679"/>
            <a:ext cx="8208810" cy="751911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altLang="ru-RU" b="1" dirty="0" smtClean="0">
                <a:solidFill>
                  <a:srgbClr val="0070C0"/>
                </a:solidFill>
              </a:rPr>
              <a:t>Реализация </a:t>
            </a:r>
            <a:r>
              <a:rPr lang="ru-RU" altLang="ru-RU" b="1" dirty="0">
                <a:solidFill>
                  <a:srgbClr val="0070C0"/>
                </a:solidFill>
              </a:rPr>
              <a:t>федеральной целевой программы </a:t>
            </a:r>
          </a:p>
          <a:p>
            <a:pPr algn="ctr"/>
            <a:r>
              <a:rPr lang="ru-RU" altLang="ru-RU" b="1" dirty="0">
                <a:solidFill>
                  <a:srgbClr val="0070C0"/>
                </a:solidFill>
              </a:rPr>
              <a:t>«Устойчивое развитие сельских территорий на 2014-2017 годы </a:t>
            </a:r>
          </a:p>
          <a:p>
            <a:pPr algn="ctr"/>
            <a:r>
              <a:rPr lang="ru-RU" altLang="ru-RU" b="1" dirty="0">
                <a:solidFill>
                  <a:srgbClr val="0070C0"/>
                </a:solidFill>
              </a:rPr>
              <a:t>и на период до 2020 года» в </a:t>
            </a:r>
            <a:r>
              <a:rPr lang="ru-RU" altLang="ru-RU" b="1" dirty="0" smtClean="0">
                <a:solidFill>
                  <a:srgbClr val="0070C0"/>
                </a:solidFill>
              </a:rPr>
              <a:t>2015 </a:t>
            </a:r>
            <a:r>
              <a:rPr lang="ru-RU" altLang="ru-RU" b="1" dirty="0">
                <a:solidFill>
                  <a:srgbClr val="0070C0"/>
                </a:solidFill>
              </a:rPr>
              <a:t>году</a:t>
            </a:r>
          </a:p>
        </p:txBody>
      </p:sp>
      <p:sp>
        <p:nvSpPr>
          <p:cNvPr id="3" name="32-конечная звезда 2"/>
          <p:cNvSpPr/>
          <p:nvPr/>
        </p:nvSpPr>
        <p:spPr>
          <a:xfrm>
            <a:off x="827584" y="1275606"/>
            <a:ext cx="4392488" cy="1440160"/>
          </a:xfrm>
          <a:prstGeom prst="star32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16200000" scaled="0"/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2014 г.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582,7 млн руб.</a:t>
            </a:r>
            <a:endParaRPr lang="ru-RU" b="1" dirty="0">
              <a:solidFill>
                <a:srgbClr val="FFFF00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32-конечная звезда 16"/>
          <p:cNvSpPr/>
          <p:nvPr/>
        </p:nvSpPr>
        <p:spPr>
          <a:xfrm>
            <a:off x="3419872" y="1099897"/>
            <a:ext cx="4680520" cy="1296144"/>
          </a:xfrm>
          <a:prstGeom prst="star32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2015 г.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601,0 млн руб.</a:t>
            </a:r>
            <a:endParaRPr lang="ru-RU" b="1" dirty="0">
              <a:solidFill>
                <a:srgbClr val="FFFF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918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0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A0E18367-9E01-49CE-B6CF-C003B2BD0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>
                                            <p:graphicEl>
                                              <a:dgm id="{A0E18367-9E01-49CE-B6CF-C003B2BD04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B6591818-06FE-4714-A031-EA359FEEF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>
                                            <p:graphicEl>
                                              <a:dgm id="{B6591818-06FE-4714-A031-EA359FEEF2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BD7C55D8-1FA1-459D-BA59-A248E5D95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>
                                            <p:graphicEl>
                                              <a:dgm id="{BD7C55D8-1FA1-459D-BA59-A248E5D953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06B6A69B-EDFE-4DC0-85AB-B458FB172F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>
                                            <p:graphicEl>
                                              <a:dgm id="{06B6A69B-EDFE-4DC0-85AB-B458FB172F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1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1BB18384-BBFA-4689-AC8D-2DAC9E8DBE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>
                                            <p:graphicEl>
                                              <a:dgm id="{1BB18384-BBFA-4689-AC8D-2DAC9E8DBE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1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C9129830-0DF9-462A-9494-36C1E3C70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>
                                            <p:graphicEl>
                                              <a:dgm id="{C9129830-0DF9-462A-9494-36C1E3C705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Sub>
          <a:bldDgm bld="lvlOne"/>
        </p:bldSub>
      </p:bldGraphic>
      <p:bldP spid="33" grpId="0" animBg="1"/>
      <p:bldP spid="3" grpId="0" animBg="1"/>
      <p:bldP spid="3" grpId="1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фото\2015\Куйбышев Барабинк 19 июля 2015\DSC_01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" y="3"/>
            <a:ext cx="9133604" cy="521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7544" y="375050"/>
            <a:ext cx="8390737" cy="37804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на 201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год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78495" y="2732468"/>
            <a:ext cx="8407023" cy="631370"/>
          </a:xfrm>
          <a:prstGeom prst="roundRect">
            <a:avLst/>
          </a:prstGeom>
          <a:solidFill>
            <a:srgbClr val="FFFFB9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Разработать стратегию </a:t>
            </a:r>
            <a:r>
              <a:rPr lang="ru-RU" b="1" dirty="0">
                <a:solidFill>
                  <a:schemeClr val="accent2"/>
                </a:solidFill>
              </a:rPr>
              <a:t>развития пищевой и перерабатывающей промышленности </a:t>
            </a:r>
            <a:r>
              <a:rPr lang="ru-RU" b="1" dirty="0" smtClean="0">
                <a:solidFill>
                  <a:schemeClr val="accent2"/>
                </a:solidFill>
              </a:rPr>
              <a:t>Новосибирской  области</a:t>
            </a:r>
            <a:endParaRPr lang="ru-RU" b="1" dirty="0"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5678" y="3591707"/>
            <a:ext cx="8434011" cy="51216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dirty="0" smtClean="0"/>
              <a:t>Внести  изменения </a:t>
            </a:r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областную Государственную программу развитие сельского хозяйства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67544" y="1553750"/>
            <a:ext cx="8462145" cy="478805"/>
          </a:xfrm>
          <a:prstGeom prst="roundRect">
            <a:avLst/>
          </a:prstGeom>
          <a:solidFill>
            <a:srgbClr val="FFFF89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b="1" dirty="0" smtClean="0">
                <a:solidFill>
                  <a:schemeClr val="accent2"/>
                </a:solidFill>
              </a:rPr>
              <a:t>Провести корректировку </a:t>
            </a:r>
            <a:r>
              <a:rPr lang="ru-RU" sz="2000" b="1" dirty="0">
                <a:solidFill>
                  <a:schemeClr val="accent2"/>
                </a:solidFill>
              </a:rPr>
              <a:t>программы по техническому переоснащению</a:t>
            </a:r>
            <a:endParaRPr lang="ru-RU" sz="2000" b="1" dirty="0"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3956" y="4292574"/>
            <a:ext cx="8411561" cy="535767"/>
          </a:xfrm>
          <a:prstGeom prst="roundRect">
            <a:avLst/>
          </a:prstGeom>
          <a:solidFill>
            <a:srgbClr val="FFFFD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 smtClean="0">
                <a:solidFill>
                  <a:schemeClr val="accent2"/>
                </a:solidFill>
              </a:rPr>
              <a:t>Сформировать </a:t>
            </a:r>
            <a:r>
              <a:rPr lang="ru-RU" sz="2000" b="1" dirty="0">
                <a:solidFill>
                  <a:schemeClr val="accent2"/>
                </a:solidFill>
              </a:rPr>
              <a:t>кадровый резерв из молодых специалистов с высшим </a:t>
            </a:r>
            <a:r>
              <a:rPr lang="ru-RU" sz="2000" b="1" dirty="0" smtClean="0">
                <a:solidFill>
                  <a:schemeClr val="accent2"/>
                </a:solidFill>
              </a:rPr>
              <a:t>образованием </a:t>
            </a:r>
            <a:r>
              <a:rPr lang="ru-RU" sz="2000" b="1" dirty="0">
                <a:solidFill>
                  <a:schemeClr val="accent2"/>
                </a:solidFill>
              </a:rPr>
              <a:t>для работы в </a:t>
            </a:r>
            <a:r>
              <a:rPr lang="ru-RU" sz="2000" b="1" dirty="0" smtClean="0">
                <a:solidFill>
                  <a:schemeClr val="accent2"/>
                </a:solidFill>
              </a:rPr>
              <a:t>сельских </a:t>
            </a:r>
            <a:r>
              <a:rPr lang="ru-RU" sz="2000" b="1" dirty="0">
                <a:solidFill>
                  <a:schemeClr val="accent2"/>
                </a:solidFill>
              </a:rPr>
              <a:t>территориях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467544" y="848781"/>
            <a:ext cx="8462145" cy="56618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/>
              <a:t>П</a:t>
            </a:r>
            <a:r>
              <a:rPr lang="ru-RU" sz="1600" b="1" dirty="0" smtClean="0"/>
              <a:t>ринять </a:t>
            </a:r>
            <a:r>
              <a:rPr lang="ru-RU" sz="1600" b="1" dirty="0"/>
              <a:t>нормативно правовой акт об утверждении региональной системы земледелия и технологии возделывания сельскохозяйственных </a:t>
            </a:r>
            <a:r>
              <a:rPr lang="ru-RU" sz="1600" b="1" dirty="0" smtClean="0"/>
              <a:t>культур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89773" y="2135292"/>
            <a:ext cx="8439916" cy="3750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dirty="0"/>
              <a:t>З</a:t>
            </a:r>
            <a:r>
              <a:rPr lang="ru-RU" sz="2000" dirty="0" smtClean="0"/>
              <a:t>авершить </a:t>
            </a:r>
            <a:r>
              <a:rPr lang="ru-RU" sz="2000" dirty="0"/>
              <a:t>инвентаризацию земель сельскохозяйственного назначения</a:t>
            </a:r>
            <a:endParaRPr lang="ru-RU" sz="2000" dirty="0" smtClean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3728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4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9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6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3" grpId="0" animBg="1"/>
      <p:bldP spid="28" grpId="0" animBg="1"/>
      <p:bldP spid="32" grpId="0" animBg="1"/>
      <p:bldP spid="17" grpId="0" animBg="1"/>
      <p:bldP spid="25" grpId="0" animBg="1"/>
      <p:bldP spid="29" grpId="0" animBg="1"/>
    </p:bldLst>
  </p:timing>
</p:sld>
</file>

<file path=ppt/theme/theme1.xml><?xml version="1.0" encoding="utf-8"?>
<a:theme xmlns:a="http://schemas.openxmlformats.org/drawingml/2006/main" name="CSC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22E4550-CE76-407F-8CB0-DE42278498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</Template>
  <TotalTime>7466</TotalTime>
  <Words>504</Words>
  <Application>Microsoft Office PowerPoint</Application>
  <PresentationFormat>Экран (16:9)</PresentationFormat>
  <Paragraphs>134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CSC</vt:lpstr>
      <vt:lpstr>Презентация PowerPoint</vt:lpstr>
      <vt:lpstr>Презентация PowerPoint</vt:lpstr>
      <vt:lpstr>Презентация PowerPoint</vt:lpstr>
      <vt:lpstr>Презентация PowerPoint</vt:lpstr>
      <vt:lpstr>Господдержка малых форм хозяйствования 2013-2015 гг.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MCX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Расписание уроков</dc:title>
  <dc:creator>a_dgg</dc:creator>
  <cp:lastModifiedBy>Угрюмов Денис Сергеевич</cp:lastModifiedBy>
  <cp:revision>972</cp:revision>
  <cp:lastPrinted>2015-12-21T07:53:25Z</cp:lastPrinted>
  <dcterms:created xsi:type="dcterms:W3CDTF">2011-01-13T06:48:19Z</dcterms:created>
  <dcterms:modified xsi:type="dcterms:W3CDTF">2015-12-21T08:02:25Z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TC030006338</vt:lpwstr>
  </property>
</Properties>
</file>